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27B804C-ED35-4960-8BE3-A0982F7DCF35}">
  <a:tblStyle styleId="{927B804C-ED35-4960-8BE3-A0982F7DCF35}" styleName="Table_0">
    <a:wholeTbl>
      <a:tcStyle>
        <a:tcBdr>
          <a:left>
            <a:ln cap="flat" cmpd="sng" w="127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Deployment Diagram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parts that you contributed to them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Deployment Diagram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parts that you contributed to them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design patterns used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classes that you created/modified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(schedule for entire semester) (one slide; Gantt Chart).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Use Case Diagram for the whole project.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your use cases.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all the details of the most significant use case.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Show the sequence diagram of the most significant use case.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decomposition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architecture patterns used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parts that you contributed to them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Deployment Diagram</a:t>
            </a:r>
          </a:p>
          <a:p>
            <a:pPr indent="-219075" lvl="0" marL="282575" rtl="0">
              <a:spcBef>
                <a:spcPts val="0"/>
              </a:spcBef>
              <a:buClr>
                <a:srgbClr val="001D4D"/>
              </a:buClr>
              <a:buSzPct val="100000"/>
              <a:buFont typeface="Times New Roman"/>
              <a:buChar char="●"/>
            </a:pPr>
            <a:r>
              <a:rPr lang="en-US">
                <a:solidFill>
                  <a:srgbClr val="001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the parts that you contributed to them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12" y="187325"/>
            <a:ext cx="8828100" cy="6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087"/>
            <a:ext cx="18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5175" y="6288087"/>
            <a:ext cx="523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28600" y="1396849"/>
            <a:ext cx="8686800" cy="3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Urban Decision Theater 1.0</a:t>
            </a:r>
            <a:br>
              <a:rPr b="0" i="0" lang="en-US" sz="44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Member(s): </a:t>
            </a:r>
            <a:r>
              <a:rPr lang="en-US" sz="2800"/>
              <a:t>Renan Santana, Olena Tkachenko</a:t>
            </a:r>
            <a:br>
              <a:rPr b="0" i="0" lang="en-US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Owner(s): </a:t>
            </a:r>
            <a:r>
              <a:rPr lang="en-US" sz="2800"/>
              <a:t>Ali Mostafavi, Leonardo Bobadilla</a:t>
            </a:r>
            <a:br>
              <a:rPr b="0" i="0" lang="en-US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Instructor: Masoud Sadjadi</a:t>
            </a:r>
            <a:br>
              <a:rPr b="0" i="0" lang="en-US" sz="2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br>
              <a:rPr b="0" i="0" lang="en-US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28600" y="6346900"/>
            <a:ext cx="8686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5/6/2016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84800" y="65500"/>
            <a:ext cx="8730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Project </a:t>
            </a:r>
            <a:r>
              <a:rPr lang="en-US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Final</a:t>
            </a:r>
            <a:r>
              <a:rPr b="0" i="0" lang="en-US" sz="3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 Presentation</a:t>
            </a:r>
            <a:br>
              <a:rPr b="0" i="0" lang="en-US" sz="30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00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2016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</a:t>
            </a:r>
            <a:r>
              <a:rPr lang="en-US">
                <a:solidFill>
                  <a:schemeClr val="accent1"/>
                </a:solidFill>
              </a:rPr>
              <a:t>Security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41250" y="2141075"/>
            <a:ext cx="81513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buSzPct val="100000"/>
              <a:buChar char="●"/>
            </a:pPr>
            <a:r>
              <a:rPr lang="en-US" sz="2400"/>
              <a:t>IRC is just to relay the decisions to the Moderator.</a:t>
            </a:r>
          </a:p>
          <a:p>
            <a:pPr indent="-381000" lvl="0" marL="457200" rtl="0">
              <a:spcBef>
                <a:spcPts val="1000"/>
              </a:spcBef>
              <a:buSzPct val="100000"/>
              <a:buChar char="●"/>
            </a:pPr>
            <a:r>
              <a:rPr lang="en-US" sz="2400"/>
              <a:t>MongoDB service will be encrypted.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</a:t>
            </a:r>
            <a:r>
              <a:rPr b="0" i="0" lang="en-US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5" y="2396537"/>
            <a:ext cx="88392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Minimal Class Diagram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" y="2029174"/>
            <a:ext cx="8989426" cy="418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79462" y="381000"/>
            <a:ext cx="81360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Main algorithm: </a:t>
            </a:r>
            <a:r>
              <a:rPr b="0" i="0" lang="en-US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Traffic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89950" y="1425600"/>
            <a:ext cx="7964100" cy="5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void </a:t>
            </a:r>
            <a:r>
              <a:rPr b="1" lang="en-US" u="sng">
                <a:solidFill>
                  <a:schemeClr val="accent1"/>
                </a:solidFill>
              </a:rPr>
              <a:t>Update</a:t>
            </a:r>
            <a:r>
              <a:rPr b="1" lang="en-US"/>
              <a:t>()	</a:t>
            </a:r>
            <a:r>
              <a:rPr b="1" lang="en-US">
                <a:solidFill>
                  <a:schemeClr val="accent2"/>
                </a:solidFill>
              </a:rPr>
              <a:t>// Called every frame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if (Input.GetKeyDown())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            Display the panel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     else if (Input.GetKeyUp())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     Hide the panel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   if (</a:t>
            </a:r>
            <a:r>
              <a:rPr i="1" lang="en-US" u="sng"/>
              <a:t>isUpdated</a:t>
            </a:r>
            <a:r>
              <a:rPr lang="en-US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Update the image texture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</a:t>
            </a:r>
            <a:r>
              <a:rPr i="1" lang="en-US" u="sng"/>
              <a:t>isUpdated = false;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US"/>
              <a:t>void </a:t>
            </a:r>
            <a:r>
              <a:rPr b="1" lang="en-US" u="sng">
                <a:solidFill>
                  <a:schemeClr val="accent1"/>
                </a:solidFill>
              </a:rPr>
              <a:t>OnTimedEvent</a:t>
            </a:r>
            <a:r>
              <a:rPr b="1" lang="en-US"/>
              <a:t>(object source, ElapsedEventArgs e)		</a:t>
            </a:r>
            <a:r>
              <a:rPr b="1" lang="en-US">
                <a:solidFill>
                  <a:schemeClr val="accent2"/>
                </a:solidFill>
              </a:rPr>
              <a:t>// Timer calls function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foreach (Node n in grid.RoadSet)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Calculate color (red / green)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   textureColor[n.gridX + n.gridY * width] = red + green;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        </a:t>
            </a:r>
            <a:r>
              <a:rPr i="1" lang="en-US" u="sng"/>
              <a:t>isUpdated = true;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cxnSp>
        <p:nvCxnSpPr>
          <p:cNvPr id="192" name="Shape 192"/>
          <p:cNvCxnSpPr/>
          <p:nvPr/>
        </p:nvCxnSpPr>
        <p:spPr>
          <a:xfrm>
            <a:off x="602650" y="3745575"/>
            <a:ext cx="7971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Main algorithm : </a:t>
            </a:r>
            <a:r>
              <a:rPr lang="en-US">
                <a:solidFill>
                  <a:schemeClr val="accent1"/>
                </a:solidFill>
              </a:rPr>
              <a:t>Visual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00" y="1577774"/>
            <a:ext cx="7936148" cy="46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220100" y="381000"/>
            <a:ext cx="87330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</a:t>
            </a:r>
            <a:r>
              <a:rPr lang="en-US"/>
              <a:t>: </a:t>
            </a:r>
            <a:r>
              <a:rPr b="0" i="0" lang="en-US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Sea Level Manager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</a:rPr>
              <a:t>Sunny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887012" y="2268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{927B804C-ED35-4960-8BE3-A0982F7DCF35}</a:tableStyleId>
              </a:tblPr>
              <a:tblGrid>
                <a:gridCol w="2362925"/>
                <a:gridCol w="4913000"/>
              </a:tblGrid>
              <a:tr h="714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</a:rPr>
                        <a:t>Identifier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</a:rPr>
                        <a:t>UDT734- Create Sea Level Manager SUNNY01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</a:tr>
              <a:tr h="683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Purpose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To ensure that the water is being displaced with the given tide height.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83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Pre-conditions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The Moderator clicked the Begin button in the StartMenu.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83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Input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Left click the Begin button from the mouse.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98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Expected Output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The height of the water is being adjusted asynchronously to the game time.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8" name="Shape 208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Shape 214"/>
          <p:cNvGraphicFramePr/>
          <p:nvPr/>
        </p:nvGraphicFramePr>
        <p:xfrm>
          <a:off x="936250" y="22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{927B804C-ED35-4960-8BE3-A0982F7DCF35}</a:tableStyleId>
              </a:tblPr>
              <a:tblGrid>
                <a:gridCol w="2361475"/>
                <a:gridCol w="4910025"/>
              </a:tblGrid>
              <a:tr h="670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</a:rPr>
                        <a:t>Identifier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>
                          <a:solidFill>
                            <a:srgbClr val="333333"/>
                          </a:solidFill>
                          <a:highlight>
                            <a:srgbClr val="EEEEEE"/>
                          </a:highlight>
                        </a:rPr>
                        <a:t>UDT734- Create Sea Level Manager RAINY01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EEEEE"/>
                    </a:solidFill>
                  </a:tcPr>
                </a:tc>
              </a:tr>
              <a:tr h="641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Purpose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To ensure that the Sea Level Manager captures the 9999 year boundary.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85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Pre-conditions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The Moderator clicked the Begin button in the StartMenu.</a:t>
                      </a:r>
                    </a:p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DateTime is on the last possible year (9999)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41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Input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None.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641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Expected Output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363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The system will be paused.</a:t>
                      </a:r>
                    </a:p>
                  </a:txBody>
                  <a:tcPr marT="63500" marB="63500" marR="101600" marL="1016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" name="Shape 215"/>
          <p:cNvSpPr txBox="1"/>
          <p:nvPr>
            <p:ph type="title"/>
          </p:nvPr>
        </p:nvSpPr>
        <p:spPr>
          <a:xfrm>
            <a:off x="220100" y="381000"/>
            <a:ext cx="87330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Test Case</a:t>
            </a:r>
            <a:r>
              <a:rPr lang="en-US"/>
              <a:t>: </a:t>
            </a:r>
            <a:r>
              <a:rPr b="0" i="0" lang="en-US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Sea Level Manager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</a:rPr>
              <a:t>Rainy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779462" y="18288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2575" lvl="0" marL="282575" rtl="0">
              <a:spcBef>
                <a:spcPts val="0"/>
              </a:spcBef>
              <a:buClr>
                <a:srgbClr val="001D4D"/>
              </a:buClr>
              <a:buSzPct val="183333"/>
              <a:buFont typeface="Noto Sans Symbols"/>
              <a:buChar char="●"/>
            </a:pPr>
            <a:r>
              <a:rPr lang="en-US"/>
              <a:t>The main purpose of Urban Decision Theater is to provide experience to urban-planners to make serious decisions based on the events and limited resources to simulate real life problems. </a:t>
            </a:r>
          </a:p>
          <a:p>
            <a:pPr indent="-282575" lvl="0" marL="282575" marR="0" rtl="0" algn="l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/>
              <a:t>Some of my major contributions on the project were: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-US" sz="1800"/>
              <a:t>Provide urban planners 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Simulate Game Time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Simulate Sea Tides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Simulate Traffic</a:t>
            </a:r>
          </a:p>
          <a:p>
            <a:pPr lvl="2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Structure the Urban City into sectors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93597" y="178325"/>
            <a:ext cx="59568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Thank you. Any Questions?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2848050" y="1324662"/>
            <a:ext cx="3447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/>
              <a:t>rsant143@fiu.edu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25" y="2066000"/>
            <a:ext cx="7936148" cy="46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</a:t>
            </a:r>
            <a:r>
              <a:rPr lang="en-US"/>
              <a:t>D</a:t>
            </a: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efinition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79475" y="1425575"/>
            <a:ext cx="75834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R="914400" rtl="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Char char="●"/>
            </a:pPr>
            <a:r>
              <a:rPr lang="en-US" sz="1800">
                <a:solidFill>
                  <a:schemeClr val="accent1"/>
                </a:solidFill>
              </a:rPr>
              <a:t>Whole Project:</a:t>
            </a:r>
          </a:p>
          <a:p>
            <a:pPr indent="279400" lvl="1" marR="914400" rtl="0" algn="just">
              <a:lnSpc>
                <a:spcPct val="100000"/>
              </a:lnSpc>
              <a:spcBef>
                <a:spcPts val="0"/>
              </a:spcBef>
              <a:buClr>
                <a:srgbClr val="001D4D"/>
              </a:buClr>
              <a:buSzPct val="88888"/>
              <a:buFont typeface="Trebuchet MS"/>
              <a:buChar char="●"/>
            </a:pPr>
            <a:r>
              <a:rPr lang="en-US" sz="1800">
                <a:solidFill>
                  <a:schemeClr val="accent2"/>
                </a:solidFill>
              </a:rPr>
              <a:t>Current System:</a:t>
            </a:r>
            <a:r>
              <a:rPr lang="en-US" sz="1800">
                <a:solidFill>
                  <a:srgbClr val="000000"/>
                </a:solidFill>
              </a:rPr>
              <a:t> Urban-planners must solve complicated flooding scenarios and storm surge events due to sea-level rise.</a:t>
            </a:r>
          </a:p>
          <a:p>
            <a:pPr lvl="2" marR="9144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>
                <a:solidFill>
                  <a:srgbClr val="000000"/>
                </a:solidFill>
              </a:rPr>
              <a:t>Risk: </a:t>
            </a:r>
            <a:r>
              <a:rPr lang="en-US"/>
              <a:t>Non-efficient process and can cause millions  of dollars on a project that wasn’t done well</a:t>
            </a:r>
          </a:p>
          <a:p>
            <a:pPr indent="0" lvl="0" marL="457200" marR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2" y="3674222"/>
            <a:ext cx="4142850" cy="297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499" y="3674225"/>
            <a:ext cx="4707274" cy="2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Problem Definition cont.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279400" lvl="1" marR="914400" algn="just">
              <a:lnSpc>
                <a:spcPct val="100000"/>
              </a:lnSpc>
              <a:spcBef>
                <a:spcPts val="0"/>
              </a:spcBef>
              <a:buSzPct val="88888"/>
              <a:buFont typeface="Trebuchet MS"/>
            </a:pPr>
            <a:r>
              <a:rPr lang="en-US" sz="1800">
                <a:solidFill>
                  <a:schemeClr val="accent2"/>
                </a:solidFill>
              </a:rPr>
              <a:t>New System:</a:t>
            </a:r>
            <a:r>
              <a:rPr lang="en-US" sz="1800">
                <a:solidFill>
                  <a:srgbClr val="000000"/>
                </a:solidFill>
              </a:rPr>
              <a:t> Urban Decision Theater is a 3D Unity simulation application that supports decision-making of urban-planners in flooding and storm surge events due to sea-level rise.</a:t>
            </a:r>
          </a:p>
          <a:p>
            <a:pPr lvl="2" marR="9144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i="1" lang="en-US">
                <a:solidFill>
                  <a:srgbClr val="000000"/>
                </a:solidFill>
              </a:rPr>
              <a:t>The new system will help prepare the urban-planners to make better decisions in tough situations.</a:t>
            </a:r>
          </a:p>
          <a:p>
            <a:pPr lvl="2" marR="914400" rt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i="1" lang="en-US">
                <a:solidFill>
                  <a:srgbClr val="000000"/>
                </a:solidFill>
              </a:rPr>
              <a:t>Decisions include: </a:t>
            </a:r>
            <a:r>
              <a:rPr i="1" lang="en-US">
                <a:solidFill>
                  <a:schemeClr val="accent1"/>
                </a:solidFill>
              </a:rPr>
              <a:t>pump / sewer placement, </a:t>
            </a:r>
            <a:r>
              <a:rPr i="1" lang="en-US">
                <a:solidFill>
                  <a:srgbClr val="000000"/>
                </a:solidFill>
              </a:rPr>
              <a:t>other</a:t>
            </a:r>
          </a:p>
          <a:p>
            <a:pPr lvl="3" marR="9144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i="1" lang="en-US">
                <a:solidFill>
                  <a:srgbClr val="000000"/>
                </a:solidFill>
              </a:rPr>
              <a:t>Affects: </a:t>
            </a:r>
            <a:r>
              <a:rPr i="1" lang="en-US">
                <a:solidFill>
                  <a:schemeClr val="accent1"/>
                </a:solidFill>
              </a:rPr>
              <a:t>traffic flow, population emotion,</a:t>
            </a:r>
            <a:r>
              <a:rPr i="1" lang="en-US">
                <a:solidFill>
                  <a:srgbClr val="000000"/>
                </a:solidFill>
              </a:rPr>
              <a:t> other</a:t>
            </a:r>
          </a:p>
          <a:p>
            <a:pPr indent="0" lv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1800">
                <a:solidFill>
                  <a:schemeClr val="accent1"/>
                </a:solidFill>
              </a:rPr>
              <a:t>My Part:</a:t>
            </a:r>
          </a:p>
          <a:p>
            <a:pPr indent="266700" lvl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00000"/>
            </a:pPr>
            <a:r>
              <a:rPr lang="en-US" sz="1800">
                <a:solidFill>
                  <a:schemeClr val="accent2"/>
                </a:solidFill>
              </a:rPr>
              <a:t>Provide urban planners 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Simulate Game Time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Simulate Sea Tides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Simulate Traffic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/>
              <a:t>Structure the Urban City into sectors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Management : </a:t>
            </a:r>
            <a:r>
              <a:rPr b="0" i="0" lang="en-US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Gantt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1498"/>
            <a:ext cx="9144000" cy="40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Stories Implemented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79462" y="1828800"/>
            <a:ext cx="75834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000"/>
              <a:t>#666-Start Menu</a:t>
            </a:r>
          </a:p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000"/>
              <a:t>#677-Begin Button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000"/>
              <a:t>#722-Display Budget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000"/>
              <a:t>#728-Display Game Time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lang="en-US" sz="2000">
                <a:solidFill>
                  <a:schemeClr val="accent1"/>
                </a:solidFill>
              </a:rPr>
              <a:t>#734-Create Sea Level Manager</a:t>
            </a:r>
          </a:p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lang="en-US" sz="2000">
                <a:solidFill>
                  <a:schemeClr val="accent1"/>
                </a:solidFill>
              </a:rPr>
              <a:t>#754-Create Urban City Sectors</a:t>
            </a:r>
          </a:p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lang="en-US" sz="2000">
                <a:solidFill>
                  <a:schemeClr val="accent1"/>
                </a:solidFill>
              </a:rPr>
              <a:t>#763-Consume Path</a:t>
            </a:r>
          </a:p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000"/>
              <a:t>#778-Add Traffic Intensity</a:t>
            </a:r>
          </a:p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lang="en-US" sz="2000">
                <a:solidFill>
                  <a:schemeClr val="accent1"/>
                </a:solidFill>
              </a:rPr>
              <a:t>#782-Produce Path</a:t>
            </a:r>
          </a:p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lang="en-US" sz="2000">
                <a:solidFill>
                  <a:schemeClr val="accent1"/>
                </a:solidFill>
              </a:rPr>
              <a:t>#787-Display Traffic</a:t>
            </a:r>
          </a:p>
          <a:p>
            <a:pPr indent="-269875" lvl="0" marL="2825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</a:pPr>
            <a:r>
              <a:rPr lang="en-US" sz="2000"/>
              <a:t>#799-Add Traffic Time Of Day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425" y="1413000"/>
            <a:ext cx="4855049" cy="183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>
            <a:endCxn id="116" idx="2"/>
          </p:cNvCxnSpPr>
          <p:nvPr/>
        </p:nvCxnSpPr>
        <p:spPr>
          <a:xfrm flipH="1" rot="10800000">
            <a:off x="5004249" y="3249725"/>
            <a:ext cx="1664700" cy="23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825" y="4816025"/>
            <a:ext cx="4037175" cy="204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>
            <a:endCxn id="118" idx="0"/>
          </p:cNvCxnSpPr>
          <p:nvPr/>
        </p:nvCxnSpPr>
        <p:spPr>
          <a:xfrm>
            <a:off x="5042512" y="3837125"/>
            <a:ext cx="2082899" cy="97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endCxn id="118" idx="0"/>
          </p:cNvCxnSpPr>
          <p:nvPr/>
        </p:nvCxnSpPr>
        <p:spPr>
          <a:xfrm>
            <a:off x="3631012" y="4157525"/>
            <a:ext cx="3494399" cy="658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endCxn id="118" idx="0"/>
          </p:cNvCxnSpPr>
          <p:nvPr/>
        </p:nvCxnSpPr>
        <p:spPr>
          <a:xfrm>
            <a:off x="4363612" y="4493225"/>
            <a:ext cx="2761799" cy="32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endCxn id="118" idx="1"/>
          </p:cNvCxnSpPr>
          <p:nvPr/>
        </p:nvCxnSpPr>
        <p:spPr>
          <a:xfrm>
            <a:off x="3547125" y="4836512"/>
            <a:ext cx="1559700" cy="1000500"/>
          </a:xfrm>
          <a:prstGeom prst="curvedConnector3">
            <a:avLst>
              <a:gd fmla="val 699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endCxn id="116" idx="1"/>
          </p:cNvCxnSpPr>
          <p:nvPr/>
        </p:nvCxnSpPr>
        <p:spPr>
          <a:xfrm rot="-5400000">
            <a:off x="3736525" y="2599862"/>
            <a:ext cx="773400" cy="23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endCxn id="118" idx="1"/>
          </p:cNvCxnSpPr>
          <p:nvPr/>
        </p:nvCxnSpPr>
        <p:spPr>
          <a:xfrm>
            <a:off x="3646425" y="5225612"/>
            <a:ext cx="1460400" cy="611400"/>
          </a:xfrm>
          <a:prstGeom prst="curvedConnector3">
            <a:avLst>
              <a:gd fmla="val 715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endCxn id="118" idx="1"/>
          </p:cNvCxnSpPr>
          <p:nvPr/>
        </p:nvCxnSpPr>
        <p:spPr>
          <a:xfrm>
            <a:off x="4599825" y="5584112"/>
            <a:ext cx="507000" cy="25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</a:t>
            </a:r>
            <a:r>
              <a:rPr b="0" i="0" lang="en-US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Cases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25" y="1640075"/>
            <a:ext cx="8876574" cy="5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79462" y="381000"/>
            <a:ext cx="80598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Sequence Diagram: </a:t>
            </a:r>
            <a:r>
              <a:rPr lang="en-US">
                <a:solidFill>
                  <a:schemeClr val="accent1"/>
                </a:solidFill>
              </a:rPr>
              <a:t>Display Traffic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41" name="Shape 141"/>
          <p:cNvSpPr txBox="1"/>
          <p:nvPr/>
        </p:nvSpPr>
        <p:spPr>
          <a:xfrm>
            <a:off x="398100" y="6140875"/>
            <a:ext cx="83478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u="sng"/>
              <a:t>How can you display ~24,000 nodes (171 x 141) without any frame lag?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2" y="1670812"/>
            <a:ext cx="8952776" cy="42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</a:t>
            </a:r>
            <a:r>
              <a:rPr b="0" i="0" lang="en-US" sz="3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092075" y="1875175"/>
            <a:ext cx="27642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Architecture begin used: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MVC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-US" sz="1800"/>
              <a:t>Client-Server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75" y="1838450"/>
            <a:ext cx="4476850" cy="46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800" u="none" cap="none" strike="noStrik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</a:t>
            </a:r>
            <a:r>
              <a:rPr lang="en-US">
                <a:solidFill>
                  <a:schemeClr val="accent1"/>
                </a:solidFill>
              </a:rPr>
              <a:t>Persistent Data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010775" y="1945450"/>
            <a:ext cx="70644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MongoDB: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-US" sz="2400"/>
              <a:t>Transfer a complete simulation file after the simulation is over.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04225" y="219075"/>
            <a:ext cx="4938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