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6" d="100"/>
          <a:sy n="16" d="100"/>
        </p:scale>
        <p:origin x="-1704" y="-11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33D740C-5806-4473-8E12-F22F9227DD66}" type="datetime1">
              <a:rPr lang="en-US" altLang="en-US"/>
              <a:pPr/>
              <a:t>4/30/2016</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236E96-C3FC-484C-BF22-5E6199DF754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fld id="{4504BA32-8D8F-4C5C-8654-6E7837339F83}" type="slidenum">
              <a:rPr lang="en-US" altLang="en-US" sz="1200"/>
              <a:pPr eaLnBrk="1" hangingPunct="1"/>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a:t>Click to edit Master title style</a:t>
            </a:r>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C10AF6F-8E0F-4E03-8F19-DFB9D4AAB3E8}" type="slidenum">
              <a:rPr lang="en-US" altLang="en-US"/>
              <a:pPr/>
              <a:t>‹#›</a:t>
            </a:fld>
            <a:endParaRPr lang="en-US" altLang="en-US"/>
          </a:p>
        </p:txBody>
      </p:sp>
    </p:spTree>
    <p:extLst>
      <p:ext uri="{BB962C8B-B14F-4D97-AF65-F5344CB8AC3E}">
        <p14:creationId xmlns:p14="http://schemas.microsoft.com/office/powerpoint/2010/main" val="248679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C496EBB-12D4-4B59-BF86-945DF6847B38}" type="slidenum">
              <a:rPr lang="en-US" altLang="en-US"/>
              <a:pPr/>
              <a:t>‹#›</a:t>
            </a:fld>
            <a:endParaRPr lang="en-US" altLang="en-US"/>
          </a:p>
        </p:txBody>
      </p:sp>
    </p:spTree>
    <p:extLst>
      <p:ext uri="{BB962C8B-B14F-4D97-AF65-F5344CB8AC3E}">
        <p14:creationId xmlns:p14="http://schemas.microsoft.com/office/powerpoint/2010/main" val="108384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8F2E0D2-157B-41EC-B367-65A26375F666}" type="slidenum">
              <a:rPr lang="en-US" altLang="en-US"/>
              <a:pPr/>
              <a:t>‹#›</a:t>
            </a:fld>
            <a:endParaRPr lang="en-US" altLang="en-US"/>
          </a:p>
        </p:txBody>
      </p:sp>
    </p:spTree>
    <p:extLst>
      <p:ext uri="{BB962C8B-B14F-4D97-AF65-F5344CB8AC3E}">
        <p14:creationId xmlns:p14="http://schemas.microsoft.com/office/powerpoint/2010/main" val="209734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E0CD884-4E93-4E29-B7EF-61778299B2C9}" type="slidenum">
              <a:rPr lang="en-US" altLang="en-US"/>
              <a:pPr/>
              <a:t>‹#›</a:t>
            </a:fld>
            <a:endParaRPr lang="en-US" altLang="en-US"/>
          </a:p>
        </p:txBody>
      </p:sp>
    </p:spTree>
    <p:extLst>
      <p:ext uri="{BB962C8B-B14F-4D97-AF65-F5344CB8AC3E}">
        <p14:creationId xmlns:p14="http://schemas.microsoft.com/office/powerpoint/2010/main" val="101778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F418EA-7FE5-43D1-B03A-337CB361F3FD}" type="slidenum">
              <a:rPr lang="en-US" altLang="en-US"/>
              <a:pPr/>
              <a:t>‹#›</a:t>
            </a:fld>
            <a:endParaRPr lang="en-US" altLang="en-US"/>
          </a:p>
        </p:txBody>
      </p:sp>
    </p:spTree>
    <p:extLst>
      <p:ext uri="{BB962C8B-B14F-4D97-AF65-F5344CB8AC3E}">
        <p14:creationId xmlns:p14="http://schemas.microsoft.com/office/powerpoint/2010/main" val="269731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E51A086-4D77-4132-B1D2-73F737DC393D}" type="slidenum">
              <a:rPr lang="en-US" altLang="en-US"/>
              <a:pPr/>
              <a:t>‹#›</a:t>
            </a:fld>
            <a:endParaRPr lang="en-US" altLang="en-US"/>
          </a:p>
        </p:txBody>
      </p:sp>
    </p:spTree>
    <p:extLst>
      <p:ext uri="{BB962C8B-B14F-4D97-AF65-F5344CB8AC3E}">
        <p14:creationId xmlns:p14="http://schemas.microsoft.com/office/powerpoint/2010/main" val="354481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24ED72CD-540E-4A6B-9943-648E6B045ACF}" type="slidenum">
              <a:rPr lang="en-US" altLang="en-US"/>
              <a:pPr/>
              <a:t>‹#›</a:t>
            </a:fld>
            <a:endParaRPr lang="en-US" altLang="en-US"/>
          </a:p>
        </p:txBody>
      </p:sp>
    </p:spTree>
    <p:extLst>
      <p:ext uri="{BB962C8B-B14F-4D97-AF65-F5344CB8AC3E}">
        <p14:creationId xmlns:p14="http://schemas.microsoft.com/office/powerpoint/2010/main" val="217365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39DD238-24FA-42B6-8626-06E46CAF345C}" type="slidenum">
              <a:rPr lang="en-US" altLang="en-US"/>
              <a:pPr/>
              <a:t>‹#›</a:t>
            </a:fld>
            <a:endParaRPr lang="en-US" altLang="en-US"/>
          </a:p>
        </p:txBody>
      </p:sp>
    </p:spTree>
    <p:extLst>
      <p:ext uri="{BB962C8B-B14F-4D97-AF65-F5344CB8AC3E}">
        <p14:creationId xmlns:p14="http://schemas.microsoft.com/office/powerpoint/2010/main" val="36543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3377380-9249-4848-A324-FCFFEC0B7F54}" type="slidenum">
              <a:rPr lang="en-US" altLang="en-US"/>
              <a:pPr/>
              <a:t>‹#›</a:t>
            </a:fld>
            <a:endParaRPr lang="en-US" altLang="en-US"/>
          </a:p>
        </p:txBody>
      </p:sp>
    </p:spTree>
    <p:extLst>
      <p:ext uri="{BB962C8B-B14F-4D97-AF65-F5344CB8AC3E}">
        <p14:creationId xmlns:p14="http://schemas.microsoft.com/office/powerpoint/2010/main" val="424149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1C8025-0E21-4A57-976D-F0C0D4EB5A9A}" type="slidenum">
              <a:rPr lang="en-US" altLang="en-US"/>
              <a:pPr/>
              <a:t>‹#›</a:t>
            </a:fld>
            <a:endParaRPr lang="en-US" altLang="en-US"/>
          </a:p>
        </p:txBody>
      </p:sp>
    </p:spTree>
    <p:extLst>
      <p:ext uri="{BB962C8B-B14F-4D97-AF65-F5344CB8AC3E}">
        <p14:creationId xmlns:p14="http://schemas.microsoft.com/office/powerpoint/2010/main" val="47928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DBE2CB-EE33-4138-B937-3054ABF0CBC1}" type="slidenum">
              <a:rPr lang="en-US" altLang="en-US"/>
              <a:pPr/>
              <a:t>‹#›</a:t>
            </a:fld>
            <a:endParaRPr lang="en-US" altLang="en-US"/>
          </a:p>
        </p:txBody>
      </p:sp>
    </p:spTree>
    <p:extLst>
      <p:ext uri="{BB962C8B-B14F-4D97-AF65-F5344CB8AC3E}">
        <p14:creationId xmlns:p14="http://schemas.microsoft.com/office/powerpoint/2010/main" val="259719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a:t>Haga clic para modificar el estilo de texto del patrón</a:t>
            </a:r>
          </a:p>
          <a:p>
            <a:pPr lvl="1"/>
            <a:r>
              <a:rPr lang="en-US" altLang="en-US"/>
              <a:t>Segundo nivel</a:t>
            </a:r>
          </a:p>
          <a:p>
            <a:pPr lvl="2"/>
            <a:r>
              <a:rPr lang="en-US" altLang="en-US"/>
              <a:t>Tercer nivel</a:t>
            </a:r>
          </a:p>
          <a:p>
            <a:pPr lvl="3"/>
            <a:r>
              <a:rPr lang="en-US" altLang="en-US"/>
              <a:t>Cuarto nivel</a:t>
            </a:r>
          </a:p>
          <a:p>
            <a:pPr lvl="4"/>
            <a:r>
              <a:rPr lang="en-US" altLang="en-US"/>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EA455A66-A315-465E-8319-5061F0E3AE8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41"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2" name="Rounded Rectangle 51"/>
          <p:cNvSpPr/>
          <p:nvPr/>
        </p:nvSpPr>
        <p:spPr bwMode="auto">
          <a:xfrm>
            <a:off x="1295400" y="32091313"/>
            <a:ext cx="21742177" cy="86217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51" name="Rounded Rectangle 50"/>
          <p:cNvSpPr/>
          <p:nvPr/>
        </p:nvSpPr>
        <p:spPr bwMode="auto">
          <a:xfrm>
            <a:off x="23547164" y="30208854"/>
            <a:ext cx="7987461" cy="1013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49" name="Rounded Rectangle 48"/>
          <p:cNvSpPr/>
          <p:nvPr/>
        </p:nvSpPr>
        <p:spPr bwMode="auto">
          <a:xfrm>
            <a:off x="11450507" y="24925351"/>
            <a:ext cx="10285412" cy="689942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47" name="Rounded Rectangle 46"/>
          <p:cNvSpPr/>
          <p:nvPr/>
        </p:nvSpPr>
        <p:spPr bwMode="auto">
          <a:xfrm>
            <a:off x="22186900" y="15033625"/>
            <a:ext cx="9105900" cy="149086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45" name="Rounded Rectangle 44"/>
          <p:cNvSpPr/>
          <p:nvPr/>
        </p:nvSpPr>
        <p:spPr bwMode="auto">
          <a:xfrm>
            <a:off x="1341714" y="20285075"/>
            <a:ext cx="9861274" cy="1152366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42" name="Rounded Rectangle 41"/>
          <p:cNvSpPr/>
          <p:nvPr/>
        </p:nvSpPr>
        <p:spPr bwMode="auto">
          <a:xfrm>
            <a:off x="11510963" y="15114536"/>
            <a:ext cx="10285399" cy="955833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44" name="Rounded Rectangle 43"/>
          <p:cNvSpPr/>
          <p:nvPr/>
        </p:nvSpPr>
        <p:spPr bwMode="auto">
          <a:xfrm>
            <a:off x="21975827" y="5819775"/>
            <a:ext cx="9105900" cy="874290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33" name="Rounded Rectangle 32"/>
          <p:cNvSpPr/>
          <p:nvPr/>
        </p:nvSpPr>
        <p:spPr bwMode="auto">
          <a:xfrm>
            <a:off x="11964988" y="5819775"/>
            <a:ext cx="9105900" cy="89235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10" name="Rounded Rectangle 9"/>
          <p:cNvSpPr/>
          <p:nvPr/>
        </p:nvSpPr>
        <p:spPr bwMode="auto">
          <a:xfrm>
            <a:off x="2127250" y="5819775"/>
            <a:ext cx="9105900" cy="1418439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145" name="Text Box 5"/>
          <p:cNvSpPr txBox="1">
            <a:spLocks noChangeArrowheads="1"/>
          </p:cNvSpPr>
          <p:nvPr/>
        </p:nvSpPr>
        <p:spPr bwMode="auto">
          <a:xfrm>
            <a:off x="5791200" y="2257425"/>
            <a:ext cx="21336000" cy="565322"/>
          </a:xfrm>
          <a:prstGeom prst="rect">
            <a:avLst/>
          </a:prstGeom>
          <a:noFill/>
          <a:ln w="9525">
            <a:noFill/>
            <a:miter lim="800000"/>
            <a:headEnd/>
            <a:tailEnd/>
          </a:ln>
          <a:effectLst/>
        </p:spPr>
        <p:txBody>
          <a:bodyPr lIns="98655" tIns="49327" rIns="98655" bIns="49327" anchor="t">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pPr>
            <a:r>
              <a:rPr lang="en-US" altLang="en-US" sz="7200" b="1" dirty="0">
                <a:effectLst>
                  <a:outerShdw blurRad="38100" dist="38100" dir="2700000" algn="tl">
                    <a:srgbClr val="C0C0C0"/>
                  </a:outerShdw>
                </a:effectLst>
                <a:latin typeface="Times New Roman" panose="02020603050405020304" pitchFamily="18" charset="0"/>
              </a:rPr>
              <a:t>Senior Project, 2016, Spring</a:t>
            </a:r>
            <a:endParaRPr lang="en-US" altLang="en-US" sz="7200" dirty="0">
              <a:latin typeface="Times New Roman" panose="02020603050405020304" pitchFamily="18" charset="0"/>
            </a:endParaRPr>
          </a:p>
        </p:txBody>
      </p:sp>
      <p:sp>
        <p:nvSpPr>
          <p:cNvPr id="14339" name="Text Box 12"/>
          <p:cNvSpPr txBox="1">
            <a:spLocks noChangeArrowheads="1"/>
          </p:cNvSpPr>
          <p:nvPr/>
        </p:nvSpPr>
        <p:spPr bwMode="auto">
          <a:xfrm>
            <a:off x="6567488" y="2743200"/>
            <a:ext cx="19797712" cy="245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nchor="t">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800" b="1" dirty="0">
                <a:solidFill>
                  <a:srgbClr val="3333CC"/>
                </a:solidFill>
              </a:rPr>
              <a:t>Urban Decision Theater</a:t>
            </a:r>
          </a:p>
          <a:p>
            <a:pPr algn="ctr" eaLnBrk="1" hangingPunct="1"/>
            <a:r>
              <a:rPr lang="en-US" altLang="en-US" sz="3500" b="1" dirty="0">
                <a:solidFill>
                  <a:srgbClr val="3333CC"/>
                </a:solidFill>
              </a:rPr>
              <a:t>Student</a:t>
            </a:r>
            <a:r>
              <a:rPr lang="en-US" altLang="EN-US" sz="3500" b="1" dirty="0">
                <a:solidFill>
                  <a:srgbClr val="3333CC"/>
                </a:solidFill>
              </a:rPr>
              <a:t>: </a:t>
            </a:r>
            <a:r>
              <a:rPr lang="en-US" altLang="EN-US" sz="3500" dirty="0">
                <a:solidFill>
                  <a:srgbClr val="3333CC"/>
                </a:solidFill>
              </a:rPr>
              <a:t>Renan Santana</a:t>
            </a:r>
            <a:r>
              <a:rPr lang="en-US" altLang="en-US" sz="3500" dirty="0">
                <a:solidFill>
                  <a:srgbClr val="3333CC"/>
                </a:solidFill>
              </a:rPr>
              <a:t>, Florida International University</a:t>
            </a:r>
          </a:p>
          <a:p>
            <a:pPr algn="ctr" eaLnBrk="1" hangingPunct="1"/>
            <a:r>
              <a:rPr lang="en-US" altLang="en-US" sz="3500" b="1" dirty="0">
                <a:solidFill>
                  <a:srgbClr val="3333CC"/>
                </a:solidFill>
              </a:rPr>
              <a:t>Mentor:</a:t>
            </a:r>
            <a:r>
              <a:rPr lang="en-US" altLang="EN-US" sz="3500" b="1" i="1" dirty="0">
                <a:solidFill>
                  <a:srgbClr val="3333CC"/>
                </a:solidFill>
              </a:rPr>
              <a:t> </a:t>
            </a:r>
            <a:r>
              <a:rPr lang="en-US" altLang="EN-US" sz="3500" dirty="0">
                <a:solidFill>
                  <a:srgbClr val="3333CC"/>
                </a:solidFill>
                <a:latin typeface="Arial"/>
              </a:rPr>
              <a:t>Juan Sotomayor Paez</a:t>
            </a:r>
            <a:r>
              <a:rPr lang="en-US" altLang="ja-JP" sz="3500" dirty="0">
                <a:solidFill>
                  <a:srgbClr val="3333CC"/>
                </a:solidFill>
              </a:rPr>
              <a:t>,</a:t>
            </a:r>
            <a:r>
              <a:rPr lang="en-US" altLang="ja-JP" sz="3500" i="1" dirty="0">
                <a:solidFill>
                  <a:srgbClr val="3333CC"/>
                </a:solidFill>
              </a:rPr>
              <a:t> </a:t>
            </a:r>
            <a:r>
              <a:rPr lang="en-US" altLang="ja-JP" sz="3500" i="1" dirty="0">
                <a:solidFill>
                  <a:srgbClr val="3333CC"/>
                </a:solidFill>
                <a:latin typeface="Arial" charset="0"/>
              </a:rPr>
              <a:t>Florida International University </a:t>
            </a:r>
            <a:r>
              <a:rPr lang="en-US" altLang="JA-JP" sz="3500" dirty="0">
                <a:solidFill>
                  <a:srgbClr val="3333CC"/>
                </a:solidFill>
                <a:latin typeface="Arial" charset="0"/>
              </a:rPr>
              <a:t> </a:t>
            </a:r>
          </a:p>
          <a:p>
            <a:pPr algn="ctr" eaLnBrk="1" hangingPunct="1"/>
            <a:r>
              <a:rPr lang="en-US" altLang="EN-US" sz="3500" b="1" dirty="0">
                <a:solidFill>
                  <a:srgbClr val="3333CC"/>
                </a:solidFill>
              </a:rPr>
              <a:t>Instructor:</a:t>
            </a:r>
            <a:r>
              <a:rPr lang="en-US" altLang="en-US" sz="3500" b="1" i="1" dirty="0">
                <a:solidFill>
                  <a:srgbClr val="3333CC"/>
                </a:solidFill>
              </a:rPr>
              <a:t> </a:t>
            </a:r>
            <a:r>
              <a:rPr lang="en-US" altLang="en-US" sz="3500" dirty="0">
                <a:solidFill>
                  <a:srgbClr val="3333CC"/>
                </a:solidFill>
              </a:rPr>
              <a:t>Masoud Sadjadi, Florida International University</a:t>
            </a:r>
          </a:p>
        </p:txBody>
      </p:sp>
      <p:sp>
        <p:nvSpPr>
          <p:cNvPr id="14340" name="Text Box 72"/>
          <p:cNvSpPr txBox="1">
            <a:spLocks noChangeArrowheads="1"/>
          </p:cNvSpPr>
          <p:nvPr/>
        </p:nvSpPr>
        <p:spPr bwMode="auto">
          <a:xfrm>
            <a:off x="1219200" y="42519600"/>
            <a:ext cx="30632400" cy="5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nchor="t">
            <a:spAutoFit/>
          </a:bodyPr>
          <a:lstStyle>
            <a:lvl1pPr marL="493713" indent="-493713"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buClr>
                <a:srgbClr val="3333CC"/>
              </a:buClr>
            </a:pPr>
            <a:r>
              <a:rPr lang="en-US" altLang="en-US" sz="3000" dirty="0"/>
              <a:t>The material presented in this poster is based upon the work supported by my product owner Ali  Mostafavi. I am thankful to the help that I received from my friends.</a:t>
            </a:r>
          </a:p>
        </p:txBody>
      </p:sp>
      <p:sp>
        <p:nvSpPr>
          <p:cNvPr id="215" name="Text Box 19"/>
          <p:cNvSpPr txBox="1">
            <a:spLocks noChangeArrowheads="1"/>
          </p:cNvSpPr>
          <p:nvPr/>
        </p:nvSpPr>
        <p:spPr bwMode="auto">
          <a:xfrm>
            <a:off x="4114800" y="6155525"/>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Problem</a:t>
            </a:r>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a:t>
            </a:r>
          </a:p>
        </p:txBody>
      </p:sp>
      <p:sp>
        <p:nvSpPr>
          <p:cNvPr id="14353" name="Rectangle 6"/>
          <p:cNvSpPr>
            <a:spLocks noChangeArrowheads="1"/>
          </p:cNvSpPr>
          <p:nvPr/>
        </p:nvSpPr>
        <p:spPr bwMode="auto">
          <a:xfrm>
            <a:off x="15925800" y="446088"/>
            <a:ext cx="4724400" cy="1077912"/>
          </a:xfrm>
          <a:prstGeom prst="rect">
            <a:avLst/>
          </a:prstGeom>
          <a:noFill/>
          <a:ln w="9525">
            <a:noFill/>
            <a:miter lim="800000"/>
            <a:headEnd/>
            <a:tailEnd/>
          </a:ln>
        </p:spPr>
        <p:txBody>
          <a:bodyPr anchor="ctr">
            <a:spAutoFit/>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b="1">
                <a:solidFill>
                  <a:schemeClr val="accent2"/>
                </a:solidFill>
              </a:rPr>
              <a:t>School of Computing &amp; Information Sciences</a:t>
            </a:r>
            <a:endParaRPr lang="en-US" altLang="en-US" sz="3200">
              <a:solidFill>
                <a:schemeClr val="accent2"/>
              </a:solidFill>
            </a:endParaRPr>
          </a:p>
        </p:txBody>
      </p:sp>
      <p:pic>
        <p:nvPicPr>
          <p:cNvPr id="14346"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6155525"/>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Current System</a:t>
            </a:r>
          </a:p>
        </p:txBody>
      </p:sp>
      <p:sp>
        <p:nvSpPr>
          <p:cNvPr id="35" name="Text Box 19"/>
          <p:cNvSpPr txBox="1">
            <a:spLocks noChangeArrowheads="1"/>
          </p:cNvSpPr>
          <p:nvPr/>
        </p:nvSpPr>
        <p:spPr bwMode="auto">
          <a:xfrm>
            <a:off x="24103131" y="6155525"/>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Requirements</a:t>
            </a:r>
          </a:p>
        </p:txBody>
      </p:sp>
      <p:sp>
        <p:nvSpPr>
          <p:cNvPr id="36" name="Text Box 19"/>
          <p:cNvSpPr txBox="1">
            <a:spLocks noChangeArrowheads="1"/>
          </p:cNvSpPr>
          <p:nvPr/>
        </p:nvSpPr>
        <p:spPr bwMode="auto">
          <a:xfrm>
            <a:off x="3906746" y="20646278"/>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System Design</a:t>
            </a:r>
          </a:p>
        </p:txBody>
      </p:sp>
      <p:sp>
        <p:nvSpPr>
          <p:cNvPr id="37" name="Text Box 19"/>
          <p:cNvSpPr txBox="1">
            <a:spLocks noChangeArrowheads="1"/>
          </p:cNvSpPr>
          <p:nvPr/>
        </p:nvSpPr>
        <p:spPr bwMode="auto">
          <a:xfrm>
            <a:off x="13716000" y="1561634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Object Design</a:t>
            </a:r>
          </a:p>
        </p:txBody>
      </p:sp>
      <p:sp>
        <p:nvSpPr>
          <p:cNvPr id="38" name="Text Box 19"/>
          <p:cNvSpPr txBox="1">
            <a:spLocks noChangeArrowheads="1"/>
          </p:cNvSpPr>
          <p:nvPr/>
        </p:nvSpPr>
        <p:spPr bwMode="auto">
          <a:xfrm>
            <a:off x="24016224" y="15507501"/>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Implementation</a:t>
            </a:r>
          </a:p>
        </p:txBody>
      </p:sp>
      <p:sp>
        <p:nvSpPr>
          <p:cNvPr id="39" name="Text Box 19"/>
          <p:cNvSpPr txBox="1">
            <a:spLocks noChangeArrowheads="1"/>
          </p:cNvSpPr>
          <p:nvPr/>
        </p:nvSpPr>
        <p:spPr bwMode="auto">
          <a:xfrm>
            <a:off x="13718519" y="25391604"/>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Verification</a:t>
            </a:r>
          </a:p>
        </p:txBody>
      </p:sp>
      <p:sp>
        <p:nvSpPr>
          <p:cNvPr id="40" name="Text Box 19"/>
          <p:cNvSpPr txBox="1">
            <a:spLocks noChangeArrowheads="1"/>
          </p:cNvSpPr>
          <p:nvPr/>
        </p:nvSpPr>
        <p:spPr bwMode="auto">
          <a:xfrm>
            <a:off x="8760206" y="32392938"/>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Screenshots</a:t>
            </a:r>
          </a:p>
        </p:txBody>
      </p:sp>
      <p:sp>
        <p:nvSpPr>
          <p:cNvPr id="41" name="Text Box 19"/>
          <p:cNvSpPr txBox="1">
            <a:spLocks noChangeArrowheads="1"/>
          </p:cNvSpPr>
          <p:nvPr/>
        </p:nvSpPr>
        <p:spPr bwMode="auto">
          <a:xfrm>
            <a:off x="24454531" y="30804448"/>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Summary</a:t>
            </a:r>
          </a:p>
        </p:txBody>
      </p:sp>
      <p:pic>
        <p:nvPicPr>
          <p:cNvPr id="2" name="Picture 1"/>
          <p:cNvPicPr>
            <a:picLocks noChangeAspect="1"/>
          </p:cNvPicPr>
          <p:nvPr/>
        </p:nvPicPr>
        <p:blipFill>
          <a:blip r:embed="rId4"/>
          <a:stretch>
            <a:fillRect/>
          </a:stretch>
        </p:blipFill>
        <p:spPr>
          <a:xfrm>
            <a:off x="914400" y="717917"/>
            <a:ext cx="6464812" cy="2414430"/>
          </a:xfrm>
          <a:prstGeom prst="rect">
            <a:avLst/>
          </a:prstGeom>
        </p:spPr>
      </p:pic>
      <p:pic>
        <p:nvPicPr>
          <p:cNvPr id="3" name="Picture 2"/>
          <p:cNvPicPr>
            <a:picLocks noChangeAspect="1"/>
          </p:cNvPicPr>
          <p:nvPr/>
        </p:nvPicPr>
        <p:blipFill>
          <a:blip r:embed="rId5"/>
          <a:stretch>
            <a:fillRect/>
          </a:stretch>
        </p:blipFill>
        <p:spPr>
          <a:xfrm>
            <a:off x="4787375" y="3544244"/>
            <a:ext cx="4330175" cy="1236059"/>
          </a:xfrm>
          <a:prstGeom prst="rect">
            <a:avLst/>
          </a:prstGeom>
        </p:spPr>
      </p:pic>
      <p:pic>
        <p:nvPicPr>
          <p:cNvPr id="4" name="Picture 3"/>
          <p:cNvPicPr>
            <a:picLocks noChangeAspect="1"/>
          </p:cNvPicPr>
          <p:nvPr/>
        </p:nvPicPr>
        <p:blipFill>
          <a:blip r:embed="rId6"/>
          <a:stretch>
            <a:fillRect/>
          </a:stretch>
        </p:blipFill>
        <p:spPr>
          <a:xfrm>
            <a:off x="26397120" y="322827"/>
            <a:ext cx="2743200" cy="1939357"/>
          </a:xfrm>
          <a:prstGeom prst="rect">
            <a:avLst/>
          </a:prstGeom>
        </p:spPr>
      </p:pic>
      <p:pic>
        <p:nvPicPr>
          <p:cNvPr id="5" name="Picture 4"/>
          <p:cNvPicPr>
            <a:picLocks noChangeAspect="1"/>
          </p:cNvPicPr>
          <p:nvPr/>
        </p:nvPicPr>
        <p:blipFill>
          <a:blip r:embed="rId7"/>
          <a:stretch>
            <a:fillRect/>
          </a:stretch>
        </p:blipFill>
        <p:spPr>
          <a:xfrm>
            <a:off x="426933" y="3136165"/>
            <a:ext cx="3952323" cy="2228220"/>
          </a:xfrm>
          <a:prstGeom prst="rect">
            <a:avLst/>
          </a:prstGeom>
        </p:spPr>
      </p:pic>
      <p:pic>
        <p:nvPicPr>
          <p:cNvPr id="6" name="Picture 5"/>
          <p:cNvPicPr>
            <a:picLocks noChangeAspect="1"/>
          </p:cNvPicPr>
          <p:nvPr/>
        </p:nvPicPr>
        <p:blipFill>
          <a:blip r:embed="rId8"/>
          <a:stretch>
            <a:fillRect/>
          </a:stretch>
        </p:blipFill>
        <p:spPr>
          <a:xfrm>
            <a:off x="29119735" y="111230"/>
            <a:ext cx="2743200" cy="2743200"/>
          </a:xfrm>
          <a:prstGeom prst="rect">
            <a:avLst/>
          </a:prstGeom>
        </p:spPr>
      </p:pic>
      <p:pic>
        <p:nvPicPr>
          <p:cNvPr id="7" name="Picture 6"/>
          <p:cNvPicPr>
            <a:picLocks noChangeAspect="1"/>
          </p:cNvPicPr>
          <p:nvPr/>
        </p:nvPicPr>
        <p:blipFill>
          <a:blip r:embed="rId9"/>
          <a:stretch>
            <a:fillRect/>
          </a:stretch>
        </p:blipFill>
        <p:spPr>
          <a:xfrm>
            <a:off x="24224043" y="413511"/>
            <a:ext cx="1805979" cy="2144464"/>
          </a:xfrm>
          <a:prstGeom prst="rect">
            <a:avLst/>
          </a:prstGeom>
        </p:spPr>
      </p:pic>
      <p:pic>
        <p:nvPicPr>
          <p:cNvPr id="8" name="Picture 7"/>
          <p:cNvPicPr>
            <a:picLocks noChangeAspect="1"/>
          </p:cNvPicPr>
          <p:nvPr/>
        </p:nvPicPr>
        <p:blipFill>
          <a:blip r:embed="rId10"/>
          <a:stretch>
            <a:fillRect/>
          </a:stretch>
        </p:blipFill>
        <p:spPr>
          <a:xfrm>
            <a:off x="29119735" y="3634928"/>
            <a:ext cx="3201659" cy="1063953"/>
          </a:xfrm>
          <a:prstGeom prst="rect">
            <a:avLst/>
          </a:prstGeom>
        </p:spPr>
      </p:pic>
      <p:pic>
        <p:nvPicPr>
          <p:cNvPr id="9" name="Picture 8"/>
          <p:cNvPicPr>
            <a:picLocks noChangeAspect="1"/>
          </p:cNvPicPr>
          <p:nvPr/>
        </p:nvPicPr>
        <p:blipFill>
          <a:blip r:embed="rId11"/>
          <a:stretch>
            <a:fillRect/>
          </a:stretch>
        </p:blipFill>
        <p:spPr>
          <a:xfrm>
            <a:off x="23891534" y="3544244"/>
            <a:ext cx="4306396" cy="718271"/>
          </a:xfrm>
          <a:prstGeom prst="rect">
            <a:avLst/>
          </a:prstGeom>
        </p:spPr>
      </p:pic>
      <p:sp>
        <p:nvSpPr>
          <p:cNvPr id="12" name="TextBox 11"/>
          <p:cNvSpPr txBox="1"/>
          <p:nvPr/>
        </p:nvSpPr>
        <p:spPr>
          <a:xfrm>
            <a:off x="2486025" y="7088188"/>
            <a:ext cx="8313738" cy="8463855"/>
          </a:xfrm>
          <a:prstGeom prst="rect">
            <a:avLst/>
          </a:prstGeom>
        </p:spPr>
        <p:txBody>
          <a:bodyPr rtlCol="0" anchor="t">
            <a:spAutoFit/>
          </a:bodyPr>
          <a:lstStyle/>
          <a:p>
            <a:pPr algn="just"/>
            <a:r>
              <a:rPr lang="en-US" sz="3200" dirty="0">
                <a:latin typeface="Arial"/>
              </a:rPr>
              <a:t>Urban City Planners do not  have robust tools to assist them in solving complicated flooding scenarios and storm surge events due to sea-level rise that threaten many  urban areas.</a:t>
            </a:r>
            <a:r>
              <a:rPr lang="en-US" sz="3200" dirty="0">
                <a:latin typeface="Arial" charset="0"/>
              </a:rPr>
              <a:t> </a:t>
            </a:r>
          </a:p>
          <a:p>
            <a:pPr algn="just"/>
            <a:r>
              <a:rPr lang="en-US" sz="3200" dirty="0">
                <a:latin typeface="Arial" charset="0"/>
              </a:rPr>
              <a:t>Types of problems when facing persistent flooding or recurring floods: </a:t>
            </a:r>
          </a:p>
          <a:p>
            <a:pPr marL="342900" indent="-342900" algn="just">
              <a:buFont typeface="Arial" panose="020B0604020202020204" pitchFamily="34" charset="0"/>
              <a:buChar char="•"/>
            </a:pPr>
            <a:r>
              <a:rPr lang="en-US" sz="3200" dirty="0">
                <a:latin typeface="Arial" charset="0"/>
              </a:rPr>
              <a:t>Heavy traffic</a:t>
            </a:r>
          </a:p>
          <a:p>
            <a:pPr marL="342900" indent="-342900" algn="just">
              <a:buFont typeface="Arial" panose="020B0604020202020204" pitchFamily="34" charset="0"/>
              <a:buChar char="•"/>
            </a:pPr>
            <a:r>
              <a:rPr lang="en-US" sz="3200" dirty="0">
                <a:latin typeface="Arial" charset="0"/>
              </a:rPr>
              <a:t>Health-issues</a:t>
            </a:r>
          </a:p>
          <a:p>
            <a:pPr marL="342900" indent="-342900" algn="just">
              <a:buFont typeface="Arial" panose="020B0604020202020204" pitchFamily="34" charset="0"/>
              <a:buChar char="•"/>
            </a:pPr>
            <a:r>
              <a:rPr lang="en-US" sz="3200" dirty="0">
                <a:latin typeface="Arial" charset="0"/>
              </a:rPr>
              <a:t>Saltwater intrusion</a:t>
            </a:r>
          </a:p>
          <a:p>
            <a:pPr marL="342900" indent="-342900" algn="just">
              <a:buFont typeface="Arial" panose="020B0604020202020204" pitchFamily="34" charset="0"/>
              <a:buChar char="•"/>
            </a:pPr>
            <a:r>
              <a:rPr lang="en-US" sz="3200" dirty="0">
                <a:latin typeface="Arial" charset="0"/>
              </a:rPr>
              <a:t>Sewer overflow</a:t>
            </a:r>
          </a:p>
          <a:p>
            <a:pPr marL="342900" indent="-342900" algn="just">
              <a:buFont typeface="Arial" panose="020B0604020202020204" pitchFamily="34" charset="0"/>
              <a:buChar char="•"/>
            </a:pPr>
            <a:r>
              <a:rPr lang="en-US" sz="3200" dirty="0">
                <a:latin typeface="Arial" charset="0"/>
              </a:rPr>
              <a:t>Population Emotion</a:t>
            </a:r>
          </a:p>
          <a:p>
            <a:pPr algn="just"/>
            <a:r>
              <a:rPr lang="en-US" sz="3200" dirty="0">
                <a:latin typeface="Arial" charset="0"/>
              </a:rPr>
              <a:t>Additionally, if a less than optimal layout decision in the placement of the new pumps and sewer systems would waste the city’s money while still leaving the underlying problem of flooding to be dealt with.</a:t>
            </a:r>
          </a:p>
        </p:txBody>
      </p:sp>
      <p:pic>
        <p:nvPicPr>
          <p:cNvPr id="13" name="Picture 12"/>
          <p:cNvPicPr>
            <a:picLocks noChangeAspect="1"/>
          </p:cNvPicPr>
          <p:nvPr/>
        </p:nvPicPr>
        <p:blipFill>
          <a:blip r:embed="rId12"/>
          <a:stretch>
            <a:fillRect/>
          </a:stretch>
        </p:blipFill>
        <p:spPr>
          <a:xfrm>
            <a:off x="3744453" y="15756397"/>
            <a:ext cx="5553941" cy="3977793"/>
          </a:xfrm>
          <a:prstGeom prst="rect">
            <a:avLst/>
          </a:prstGeom>
        </p:spPr>
      </p:pic>
      <p:sp>
        <p:nvSpPr>
          <p:cNvPr id="43" name="TextBox 42"/>
          <p:cNvSpPr txBox="1"/>
          <p:nvPr/>
        </p:nvSpPr>
        <p:spPr>
          <a:xfrm>
            <a:off x="12311063" y="7072313"/>
            <a:ext cx="8313737" cy="6986528"/>
          </a:xfrm>
          <a:prstGeom prst="rect">
            <a:avLst/>
          </a:prstGeom>
        </p:spPr>
        <p:txBody>
          <a:bodyPr rtlCol="0" anchor="t">
            <a:spAutoFit/>
          </a:bodyPr>
          <a:lstStyle/>
          <a:p>
            <a:pPr algn="just"/>
            <a:r>
              <a:rPr lang="en-US" sz="3200" dirty="0">
                <a:latin typeface="Arial" charset="0"/>
              </a:rPr>
              <a:t>Typically Urban City Planners rely on regional height data gathered from the satellite and geological terrain types from many parts of the urban city. However, there are many unknowns to the geological terrain, since over time there can garbage buildup that can cause toxins to change the permeability of the terrain. </a:t>
            </a:r>
          </a:p>
          <a:p>
            <a:pPr algn="just"/>
            <a:endParaRPr lang="en-US" sz="3200" dirty="0">
              <a:latin typeface="Arial" charset="0"/>
            </a:endParaRPr>
          </a:p>
          <a:p>
            <a:pPr algn="just"/>
            <a:r>
              <a:rPr lang="en-US" sz="3200" dirty="0">
                <a:latin typeface="Arial" charset="0"/>
              </a:rPr>
              <a:t>In addition, the limitations to this system includes time constraints on planning and building, budget evaluation, team organization, site evaluation and other details for a large scale project execution.</a:t>
            </a:r>
          </a:p>
        </p:txBody>
      </p:sp>
      <p:sp>
        <p:nvSpPr>
          <p:cNvPr id="46" name="TextBox 45"/>
          <p:cNvSpPr txBox="1"/>
          <p:nvPr/>
        </p:nvSpPr>
        <p:spPr>
          <a:xfrm>
            <a:off x="22368792" y="7118416"/>
            <a:ext cx="8313737" cy="6986528"/>
          </a:xfrm>
          <a:prstGeom prst="rect">
            <a:avLst/>
          </a:prstGeom>
        </p:spPr>
        <p:txBody>
          <a:bodyPr rtlCol="0" anchor="t">
            <a:spAutoFit/>
          </a:bodyPr>
          <a:lstStyle/>
          <a:p>
            <a:pPr marL="457200" indent="-457200" algn="just">
              <a:buFont typeface="Arial" panose="020B0604020202020204" pitchFamily="34" charset="0"/>
              <a:buChar char="•"/>
            </a:pPr>
            <a:r>
              <a:rPr lang="en-US" sz="3200" dirty="0">
                <a:latin typeface="Arial" charset="0"/>
              </a:rPr>
              <a:t>The system should allow Moderator to set the budget quantity.</a:t>
            </a:r>
          </a:p>
          <a:p>
            <a:pPr marL="457200" indent="-457200" algn="just">
              <a:buFont typeface="Arial" panose="020B0604020202020204" pitchFamily="34" charset="0"/>
              <a:buChar char="•"/>
            </a:pPr>
            <a:r>
              <a:rPr lang="en-US" sz="3200" dirty="0">
                <a:latin typeface="Arial" charset="0"/>
              </a:rPr>
              <a:t>The system should allow Moderator to begin the simulation for the Decision-Maker.</a:t>
            </a:r>
          </a:p>
          <a:p>
            <a:pPr marL="457200" indent="-457200" algn="just">
              <a:buFont typeface="Arial" panose="020B0604020202020204" pitchFamily="34" charset="0"/>
              <a:buChar char="•"/>
            </a:pPr>
            <a:r>
              <a:rPr lang="en-US" sz="3200" dirty="0">
                <a:latin typeface="Arial" charset="0"/>
              </a:rPr>
              <a:t>The system should generate traffic from the grid of the city.</a:t>
            </a:r>
          </a:p>
          <a:p>
            <a:pPr marL="457200" indent="-457200" algn="just">
              <a:buFont typeface="Arial" panose="020B0604020202020204" pitchFamily="34" charset="0"/>
              <a:buChar char="•"/>
            </a:pPr>
            <a:r>
              <a:rPr lang="en-US" sz="3200" dirty="0">
                <a:latin typeface="Arial" charset="0"/>
              </a:rPr>
              <a:t>The system should allow the Decision-Maker to view the traffic.</a:t>
            </a:r>
          </a:p>
          <a:p>
            <a:pPr marL="457200" indent="-457200" algn="just">
              <a:buFont typeface="Arial" panose="020B0604020202020204" pitchFamily="34" charset="0"/>
              <a:buChar char="•"/>
            </a:pPr>
            <a:r>
              <a:rPr lang="en-US" sz="3200" dirty="0">
                <a:latin typeface="Arial" charset="0"/>
              </a:rPr>
              <a:t>The system should allow the Decision-Maker to place pumps into the urban city.</a:t>
            </a:r>
          </a:p>
          <a:p>
            <a:pPr marL="457200" indent="-457200" algn="just">
              <a:buFont typeface="Arial" panose="020B0604020202020204" pitchFamily="34" charset="0"/>
              <a:buChar char="•"/>
            </a:pPr>
            <a:r>
              <a:rPr lang="en-US" sz="3200" dirty="0">
                <a:latin typeface="Arial" charset="0"/>
              </a:rPr>
              <a:t>The system should persist the decisions that were made in the simulation to a database.</a:t>
            </a:r>
          </a:p>
        </p:txBody>
      </p:sp>
      <p:pic>
        <p:nvPicPr>
          <p:cNvPr id="14" name="Picture 13" descr="ObjectDiagram.png"/>
          <p:cNvPicPr>
            <a:picLocks noChangeAspect="1"/>
          </p:cNvPicPr>
          <p:nvPr/>
        </p:nvPicPr>
        <p:blipFill>
          <a:blip r:embed="rId13"/>
          <a:stretch>
            <a:fillRect/>
          </a:stretch>
        </p:blipFill>
        <p:spPr>
          <a:xfrm>
            <a:off x="11844338" y="16756011"/>
            <a:ext cx="9733388" cy="6974674"/>
          </a:xfrm>
          <a:prstGeom prst="rect">
            <a:avLst/>
          </a:prstGeom>
        </p:spPr>
      </p:pic>
      <p:sp>
        <p:nvSpPr>
          <p:cNvPr id="48" name="TextBox 47"/>
          <p:cNvSpPr txBox="1"/>
          <p:nvPr/>
        </p:nvSpPr>
        <p:spPr>
          <a:xfrm>
            <a:off x="22882225" y="16735425"/>
            <a:ext cx="7739063" cy="12895838"/>
          </a:xfrm>
          <a:prstGeom prst="rect">
            <a:avLst/>
          </a:prstGeom>
        </p:spPr>
        <p:txBody>
          <a:bodyPr wrap="square" rtlCol="0" anchor="t">
            <a:spAutoFit/>
          </a:bodyPr>
          <a:lstStyle/>
          <a:p>
            <a:pPr algn="just"/>
            <a:r>
              <a:rPr lang="en-US" sz="3200" dirty="0">
                <a:latin typeface="Arial" charset="0"/>
              </a:rPr>
              <a:t>The two main subsystems of Urban Decision Theater are the Unity application and Virtual Machine. </a:t>
            </a:r>
          </a:p>
          <a:p>
            <a:pPr algn="just"/>
            <a:endParaRPr lang="en-US" sz="3200" dirty="0">
              <a:latin typeface="Arial" charset="0"/>
            </a:endParaRPr>
          </a:p>
          <a:p>
            <a:pPr algn="just"/>
            <a:r>
              <a:rPr lang="en-US" sz="3200" dirty="0">
                <a:latin typeface="Arial" charset="0"/>
              </a:rPr>
              <a:t>The Unity Application houses three subsystems: Model, View, and Controller. </a:t>
            </a:r>
          </a:p>
          <a:p>
            <a:pPr marL="457200" indent="-457200" algn="just">
              <a:buFont typeface="Arial" panose="020B0604020202020204" pitchFamily="34" charset="0"/>
              <a:buChar char="•"/>
            </a:pPr>
            <a:r>
              <a:rPr lang="en-US" sz="3200" dirty="0">
                <a:latin typeface="Arial" charset="0"/>
              </a:rPr>
              <a:t>The Model itself contains the entities of the game, which are called GameObjects. The other two subsystems are client services that are needed to communicate and connect to an outside server.</a:t>
            </a:r>
          </a:p>
          <a:p>
            <a:pPr marL="457200" indent="-457200" algn="just">
              <a:buFont typeface="Arial" panose="020B0604020202020204" pitchFamily="34" charset="0"/>
              <a:buChar char="•"/>
            </a:pPr>
            <a:r>
              <a:rPr lang="en-US" sz="3200" dirty="0">
                <a:latin typeface="Arial" charset="0"/>
              </a:rPr>
              <a:t>The View subsystem houses the different scenes in UDT. As well as the user-interaction the scenes, such as GUIs.</a:t>
            </a:r>
          </a:p>
          <a:p>
            <a:pPr marL="457200" indent="-457200" algn="just">
              <a:buFont typeface="Arial" panose="020B0604020202020204" pitchFamily="34" charset="0"/>
              <a:buChar char="•"/>
            </a:pPr>
            <a:r>
              <a:rPr lang="en-US" sz="3200" dirty="0">
                <a:latin typeface="Arial" charset="0"/>
              </a:rPr>
              <a:t>The Controller subsystem is composed of scripts that contain the logic to manipulate game objects and process user inputs.</a:t>
            </a:r>
          </a:p>
          <a:p>
            <a:pPr algn="just"/>
            <a:endParaRPr lang="en-US" sz="3200" dirty="0">
              <a:latin typeface="Arial" charset="0"/>
            </a:endParaRPr>
          </a:p>
          <a:p>
            <a:pPr algn="just"/>
            <a:r>
              <a:rPr lang="en-US" sz="3200" dirty="0">
                <a:latin typeface="Arial" charset="0"/>
              </a:rPr>
              <a:t>The Virtual Machine is our external server and it contains the services needed to support the features of our Unity Application like MongoDB and IRC service.</a:t>
            </a:r>
          </a:p>
        </p:txBody>
      </p:sp>
      <p:pic>
        <p:nvPicPr>
          <p:cNvPr id="11" name="Picture 10" descr="SubsystemDecomposition (4).png"/>
          <p:cNvPicPr>
            <a:picLocks noChangeAspect="1"/>
          </p:cNvPicPr>
          <p:nvPr/>
        </p:nvPicPr>
        <p:blipFill>
          <a:blip r:embed="rId14"/>
          <a:stretch>
            <a:fillRect/>
          </a:stretch>
        </p:blipFill>
        <p:spPr>
          <a:xfrm>
            <a:off x="1499830" y="22917268"/>
            <a:ext cx="9523669" cy="6771736"/>
          </a:xfrm>
          <a:prstGeom prst="rect">
            <a:avLst/>
          </a:prstGeom>
        </p:spPr>
      </p:pic>
      <p:sp>
        <p:nvSpPr>
          <p:cNvPr id="50" name="TextBox 49"/>
          <p:cNvSpPr txBox="1"/>
          <p:nvPr/>
        </p:nvSpPr>
        <p:spPr>
          <a:xfrm>
            <a:off x="12312912" y="26408417"/>
            <a:ext cx="8313738" cy="5016758"/>
          </a:xfrm>
          <a:prstGeom prst="rect">
            <a:avLst/>
          </a:prstGeom>
        </p:spPr>
        <p:txBody>
          <a:bodyPr wrap="square" rtlCol="0" anchor="t">
            <a:spAutoFit/>
          </a:bodyPr>
          <a:lstStyle/>
          <a:p>
            <a:pPr algn="just"/>
            <a:r>
              <a:rPr lang="en-US" sz="3200" dirty="0">
                <a:latin typeface="Arial" charset="0"/>
              </a:rPr>
              <a:t>Manual testing was used to test the different components of the system. Additionally, some components were tested using Unity Test Tools, which automated the unit tests and some integration tests. </a:t>
            </a:r>
          </a:p>
          <a:p>
            <a:pPr marL="457200" indent="-457200" algn="just">
              <a:buFont typeface="Arial" panose="020B0604020202020204" pitchFamily="34" charset="0"/>
              <a:buChar char="•"/>
            </a:pPr>
            <a:r>
              <a:rPr lang="en-US" sz="3200" dirty="0">
                <a:latin typeface="Arial" charset="0"/>
              </a:rPr>
              <a:t>The manual tests were conducted on components that need the application to run real time. </a:t>
            </a:r>
          </a:p>
          <a:p>
            <a:pPr marL="457200" indent="-457200" algn="just">
              <a:buFont typeface="Arial" panose="020B0604020202020204" pitchFamily="34" charset="0"/>
              <a:buChar char="•"/>
            </a:pPr>
            <a:r>
              <a:rPr lang="en-US" sz="3200" dirty="0">
                <a:latin typeface="Arial" charset="0"/>
              </a:rPr>
              <a:t>Automated tests were conducted on components that were simple.</a:t>
            </a:r>
          </a:p>
        </p:txBody>
      </p:sp>
      <p:pic>
        <p:nvPicPr>
          <p:cNvPr id="16" name="Picture 15" descr="Capture4.JPG"/>
          <p:cNvPicPr>
            <a:picLocks noChangeAspect="1"/>
          </p:cNvPicPr>
          <p:nvPr/>
        </p:nvPicPr>
        <p:blipFill>
          <a:blip r:embed="rId15"/>
          <a:stretch>
            <a:fillRect/>
          </a:stretch>
        </p:blipFill>
        <p:spPr>
          <a:xfrm>
            <a:off x="1673829" y="34334990"/>
            <a:ext cx="12238266" cy="5569908"/>
          </a:xfrm>
          <a:prstGeom prst="rect">
            <a:avLst/>
          </a:prstGeom>
        </p:spPr>
      </p:pic>
      <p:pic>
        <p:nvPicPr>
          <p:cNvPr id="17" name="Picture 16" descr="start menu.JPG"/>
          <p:cNvPicPr>
            <a:picLocks noChangeAspect="1"/>
          </p:cNvPicPr>
          <p:nvPr/>
        </p:nvPicPr>
        <p:blipFill>
          <a:blip r:embed="rId16"/>
          <a:stretch>
            <a:fillRect/>
          </a:stretch>
        </p:blipFill>
        <p:spPr>
          <a:xfrm>
            <a:off x="14503021" y="32933520"/>
            <a:ext cx="8182030" cy="3769171"/>
          </a:xfrm>
          <a:prstGeom prst="rect">
            <a:avLst/>
          </a:prstGeom>
        </p:spPr>
      </p:pic>
      <p:pic>
        <p:nvPicPr>
          <p:cNvPr id="18" name="Picture 17" descr="Capture5.JPG"/>
          <p:cNvPicPr>
            <a:picLocks noChangeAspect="1"/>
          </p:cNvPicPr>
          <p:nvPr/>
        </p:nvPicPr>
        <p:blipFill>
          <a:blip r:embed="rId17"/>
          <a:stretch>
            <a:fillRect/>
          </a:stretch>
        </p:blipFill>
        <p:spPr>
          <a:xfrm>
            <a:off x="11225908" y="34777434"/>
            <a:ext cx="8313806" cy="3864853"/>
          </a:xfrm>
          <a:prstGeom prst="rect">
            <a:avLst/>
          </a:prstGeom>
        </p:spPr>
      </p:pic>
      <p:sp>
        <p:nvSpPr>
          <p:cNvPr id="53" name="TextBox 52"/>
          <p:cNvSpPr txBox="1"/>
          <p:nvPr/>
        </p:nvSpPr>
        <p:spPr>
          <a:xfrm>
            <a:off x="24224043" y="31817358"/>
            <a:ext cx="6349030" cy="7848302"/>
          </a:xfrm>
          <a:prstGeom prst="rect">
            <a:avLst/>
          </a:prstGeom>
        </p:spPr>
        <p:txBody>
          <a:bodyPr wrap="square" rtlCol="0" anchor="t">
            <a:spAutoFit/>
          </a:bodyPr>
          <a:lstStyle/>
          <a:p>
            <a:pPr algn="just"/>
            <a:r>
              <a:rPr lang="en-US" sz="3600" dirty="0">
                <a:latin typeface="Arial" charset="0"/>
              </a:rPr>
              <a:t>Extreme events such as flooding and storm surges due to sea-level rise are significant threats to urban areas. The Urban Decision Theater is a 3D Unity application that simulates these extreme event scenarios to allow Urban City Planners to </a:t>
            </a:r>
            <a:r>
              <a:rPr lang="en-US" sz="3600" i="1" u="sng" dirty="0">
                <a:latin typeface="Arial" charset="0"/>
              </a:rPr>
              <a:t>practice</a:t>
            </a:r>
            <a:r>
              <a:rPr lang="en-US" sz="3600" i="1" dirty="0">
                <a:latin typeface="Arial" charset="0"/>
              </a:rPr>
              <a:t> </a:t>
            </a:r>
            <a:r>
              <a:rPr lang="en-US" sz="3600" dirty="0">
                <a:latin typeface="Arial" charset="0"/>
              </a:rPr>
              <a:t>and model their decisions, with real world constraints, to find the best available outcome for their cities.</a:t>
            </a:r>
          </a:p>
        </p:txBody>
      </p:sp>
      <p:pic>
        <p:nvPicPr>
          <p:cNvPr id="15" name="Picture 14" descr="PumpPlacement.JPG"/>
          <p:cNvPicPr>
            <a:picLocks noChangeAspect="1"/>
          </p:cNvPicPr>
          <p:nvPr/>
        </p:nvPicPr>
        <p:blipFill>
          <a:blip r:embed="rId18"/>
          <a:stretch>
            <a:fillRect/>
          </a:stretch>
        </p:blipFill>
        <p:spPr>
          <a:xfrm>
            <a:off x="13693328" y="36556755"/>
            <a:ext cx="8280297" cy="3758455"/>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11503</TotalTime>
  <Words>98</Words>
  <Application>Microsoft Office PowerPoint</Application>
  <PresentationFormat>Custom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SCS Admin</cp:lastModifiedBy>
  <cp:revision>29</cp:revision>
  <dcterms:created xsi:type="dcterms:W3CDTF">2012-11-19T15:27:41Z</dcterms:created>
  <dcterms:modified xsi:type="dcterms:W3CDTF">2016-04-30T13:16:45Z</dcterms:modified>
</cp:coreProperties>
</file>