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22"/>
    <p:restoredTop sz="50000"/>
  </p:normalViewPr>
  <p:slideViewPr>
    <p:cSldViewPr>
      <p:cViewPr>
        <p:scale>
          <a:sx n="40" d="100"/>
          <a:sy n="40" d="100"/>
        </p:scale>
        <p:origin x="30" y="30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A3099-2663-0943-A5E7-855BD540504B}" type="datetime1">
              <a:rPr lang="en-US" altLang="en-US"/>
              <a:pPr/>
              <a:t>4/29/2016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CAF3F9-055A-164F-BC76-0C924D8AC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E53A04-7245-7D46-B363-A9E69138D56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EBE6C-02A9-6541-BA38-87F216A3A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EA7AB-3D12-0446-9F1A-B87F682E6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74AB0-70D0-1340-ADF6-12D757B64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70A61-A30F-3948-9DB7-A7EDA13D2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70C16-8F96-0F44-A022-93139D94C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814A9-4ADE-5C4E-B050-CFBB3087B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C9749-B23C-5448-A938-07538D624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2F585-E525-974E-8E65-BB34A43D0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48DD0-843C-AD4F-A980-DC5AFD57A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A2D98-F0AD-2941-8621-DC988DC1E7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5BF21-302C-3F44-94BC-CA0C55B98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24EECE4A-C702-224D-AD8A-42DE6F06D4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43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 sz="7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Senior Project, </a:t>
            </a:r>
            <a:r>
              <a:rPr lang="en-US" altLang="en-US" sz="7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2016, Spring</a:t>
            </a:r>
            <a:endParaRPr lang="en-US" alt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800" b="1" dirty="0" smtClean="0">
                <a:solidFill>
                  <a:srgbClr val="3333CC"/>
                </a:solidFill>
              </a:rPr>
              <a:t>Urban Decision Theatre 1.0</a:t>
            </a:r>
            <a:endParaRPr lang="en-US" altLang="en-US" sz="4800" b="1" dirty="0" smtClean="0">
              <a:solidFill>
                <a:srgbClr val="3333CC"/>
              </a:solidFill>
            </a:endParaRPr>
          </a:p>
          <a:p>
            <a:pPr algn="ctr" eaLnBrk="1" hangingPunct="1"/>
            <a:r>
              <a:rPr lang="en-US" altLang="en-US" sz="3500" b="1" dirty="0" smtClean="0">
                <a:solidFill>
                  <a:srgbClr val="3333CC"/>
                </a:solidFill>
              </a:rPr>
              <a:t>Student: </a:t>
            </a:r>
            <a:r>
              <a:rPr lang="en-US" altLang="en-US" sz="3500" dirty="0" smtClean="0">
                <a:solidFill>
                  <a:srgbClr val="3333CC"/>
                </a:solidFill>
              </a:rPr>
              <a:t>Olena Tkachenko, </a:t>
            </a:r>
            <a:r>
              <a:rPr lang="en-US" alt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altLang="en-US" sz="3500" b="1" dirty="0">
                <a:solidFill>
                  <a:srgbClr val="3333CC"/>
                </a:solidFill>
              </a:rPr>
              <a:t>Mentor:</a:t>
            </a:r>
            <a:r>
              <a:rPr lang="en-US" altLang="en-US" sz="3500" b="1" i="1" dirty="0">
                <a:solidFill>
                  <a:srgbClr val="3333CC"/>
                </a:solidFill>
              </a:rPr>
              <a:t> </a:t>
            </a:r>
            <a:r>
              <a:rPr lang="en-US" altLang="en-US" sz="3500" i="1" dirty="0" smtClean="0">
                <a:solidFill>
                  <a:srgbClr val="3333CC"/>
                </a:solidFill>
              </a:rPr>
              <a:t>Maria </a:t>
            </a:r>
            <a:r>
              <a:rPr lang="en-US" altLang="en-US" sz="3500" i="1" dirty="0" err="1" smtClean="0">
                <a:solidFill>
                  <a:srgbClr val="3333CC"/>
                </a:solidFill>
              </a:rPr>
              <a:t>Presa</a:t>
            </a:r>
            <a:r>
              <a:rPr lang="en-US" altLang="en-US" sz="3500" i="1" dirty="0" smtClean="0">
                <a:solidFill>
                  <a:srgbClr val="3333CC"/>
                </a:solidFill>
              </a:rPr>
              <a:t>, </a:t>
            </a:r>
            <a:r>
              <a:rPr lang="en-US" altLang="en-US" sz="3500" i="1" dirty="0" err="1" smtClean="0">
                <a:solidFill>
                  <a:srgbClr val="3333CC"/>
                </a:solidFill>
              </a:rPr>
              <a:t>Peeraya</a:t>
            </a:r>
            <a:r>
              <a:rPr lang="en-US" altLang="en-US" sz="3500" i="1" dirty="0" smtClean="0">
                <a:solidFill>
                  <a:srgbClr val="3333CC"/>
                </a:solidFill>
              </a:rPr>
              <a:t> </a:t>
            </a:r>
            <a:r>
              <a:rPr lang="en-US" altLang="en-US" sz="3500" i="1" dirty="0" err="1" smtClean="0">
                <a:solidFill>
                  <a:srgbClr val="3333CC"/>
                </a:solidFill>
              </a:rPr>
              <a:t>Inyim</a:t>
            </a:r>
            <a:endParaRPr lang="en-US" altLang="en-US" sz="3500" i="1" dirty="0" smtClean="0">
              <a:solidFill>
                <a:srgbClr val="3333CC"/>
              </a:solidFill>
            </a:endParaRPr>
          </a:p>
          <a:p>
            <a:pPr algn="ctr" eaLnBrk="1" hangingPunct="1"/>
            <a:r>
              <a:rPr lang="en-US" altLang="en-US" sz="3500" b="1" dirty="0" smtClean="0">
                <a:solidFill>
                  <a:srgbClr val="3333CC"/>
                </a:solidFill>
              </a:rPr>
              <a:t>Instructor</a:t>
            </a:r>
            <a:r>
              <a:rPr lang="en-US" altLang="en-US" sz="3500" b="1" dirty="0">
                <a:solidFill>
                  <a:srgbClr val="3333CC"/>
                </a:solidFill>
              </a:rPr>
              <a:t>:</a:t>
            </a:r>
            <a:r>
              <a:rPr lang="en-US" altLang="en-US" sz="3500" b="1" i="1" dirty="0">
                <a:solidFill>
                  <a:srgbClr val="3333CC"/>
                </a:solidFill>
              </a:rPr>
              <a:t> </a:t>
            </a:r>
            <a:r>
              <a:rPr lang="en-US" altLang="en-US" sz="3500" dirty="0" err="1">
                <a:solidFill>
                  <a:srgbClr val="3333CC"/>
                </a:solidFill>
              </a:rPr>
              <a:t>Masoud</a:t>
            </a:r>
            <a:r>
              <a:rPr lang="en-US" altLang="en-US" sz="3500" dirty="0">
                <a:solidFill>
                  <a:srgbClr val="3333CC"/>
                </a:solidFill>
              </a:rPr>
              <a:t> </a:t>
            </a:r>
            <a:r>
              <a:rPr lang="en-US" altLang="en-US" sz="3500" dirty="0" err="1">
                <a:solidFill>
                  <a:srgbClr val="3333CC"/>
                </a:solidFill>
              </a:rPr>
              <a:t>Sadjadi</a:t>
            </a:r>
            <a:r>
              <a:rPr lang="en-US" altLang="en-US" sz="3500" dirty="0">
                <a:solidFill>
                  <a:srgbClr val="3333CC"/>
                </a:solidFill>
              </a:rPr>
              <a:t>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372756"/>
            <a:ext cx="30632400" cy="108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3333CC"/>
              </a:buClr>
            </a:pPr>
            <a:r>
              <a:rPr lang="en-US" sz="3200" dirty="0"/>
              <a:t>The material presented in this poster is based on the work supported by </a:t>
            </a:r>
            <a:r>
              <a:rPr lang="en-US" sz="3200" dirty="0" smtClean="0"/>
              <a:t>Ali </a:t>
            </a:r>
            <a:r>
              <a:rPr lang="en-US" sz="3200" dirty="0" err="1" smtClean="0"/>
              <a:t>Mostafavi</a:t>
            </a:r>
            <a:r>
              <a:rPr lang="en-US" sz="3200" dirty="0" smtClean="0"/>
              <a:t> and </a:t>
            </a:r>
            <a:r>
              <a:rPr lang="en-US" sz="3200" dirty="0" err="1"/>
              <a:t>Sadjadi</a:t>
            </a:r>
            <a:r>
              <a:rPr lang="en-US" sz="3200" dirty="0"/>
              <a:t> </a:t>
            </a:r>
            <a:r>
              <a:rPr lang="en-US" sz="3200" dirty="0" err="1"/>
              <a:t>Masoud</a:t>
            </a:r>
            <a:r>
              <a:rPr lang="en-US" sz="3200" dirty="0"/>
              <a:t>. I am thankful for the help I received from my group </a:t>
            </a:r>
            <a:r>
              <a:rPr lang="en-US" sz="3200" dirty="0" smtClean="0"/>
              <a:t>member, Renan Santana, </a:t>
            </a:r>
            <a:r>
              <a:rPr lang="en-US" sz="3200" dirty="0"/>
              <a:t>and friends</a:t>
            </a:r>
            <a:r>
              <a:rPr lang="en-US" sz="3200" dirty="0" smtClean="0"/>
              <a:t>. I am also grateful for the support from my family.</a:t>
            </a:r>
            <a:endParaRPr lang="en-US" sz="3200" dirty="0"/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14400" y="5486400"/>
            <a:ext cx="31089600" cy="3566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3666186" y="6210528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Problem</a:t>
            </a:r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2062400"/>
            <a:ext cx="31089600" cy="137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192213" y="416052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</a:rPr>
              <a:t>School of Computing &amp; Information Sciences</a:t>
            </a:r>
            <a:endParaRPr lang="en-US" altLang="en-US" sz="3200" dirty="0">
              <a:solidFill>
                <a:schemeClr val="accent2"/>
              </a:solidFill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48761" y="5813682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808863" y="6210529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Requirements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4415511" y="14697819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System Design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4596195" y="1280415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Object Design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3317199" y="17037038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Implementation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14598984" y="24347453"/>
            <a:ext cx="4268158" cy="730559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4050508" y="36447397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4445673" y="21844746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/>
          <a:p>
            <a:pPr algn="ctr" defTabSz="985838">
              <a:spcBef>
                <a:spcPct val="50000"/>
              </a:spcBef>
              <a:defRPr/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ＭＳ Ｐゴシック" charset="-128"/>
              </a:rPr>
              <a:t>Summary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320" y="2331744"/>
            <a:ext cx="2023646" cy="11838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91315" y="7210611"/>
            <a:ext cx="8153400" cy="49859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</a:pPr>
            <a:r>
              <a:rPr lang="en-US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Extreme events such as flooding </a:t>
            </a:r>
            <a:r>
              <a:rPr lang="en-US" sz="3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 storm </a:t>
            </a:r>
            <a:r>
              <a:rPr lang="en-US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surges due to sea-level rise are significant threats to urban areas and Urban City Planners do not have robust tools to assist them in </a:t>
            </a:r>
            <a:r>
              <a:rPr lang="en-US" sz="3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decision-making.</a:t>
            </a:r>
            <a:endParaRPr lang="en-US" sz="3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25000"/>
            </a:pPr>
            <a:r>
              <a:rPr lang="en-US" sz="3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This often results in risky </a:t>
            </a:r>
            <a:r>
              <a:rPr lang="en-US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trial &amp; error learning </a:t>
            </a:r>
            <a:r>
              <a:rPr lang="en-US" sz="3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 and multimillion $ mistakes.</a:t>
            </a:r>
            <a:endParaRPr lang="en-US" sz="3600" dirty="0">
              <a:solidFill>
                <a:srgbClr val="001D4D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sz="3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2656363" y="6970266"/>
            <a:ext cx="81534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Decision Theatre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 will simulate these flooding scenarios to allow Urban City Planners to practice and model their decisions with limited time and budget to find the best available outcome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It will model: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City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flood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pumps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Time of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City Budget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Sea-Level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Tide</a:t>
            </a:r>
          </a:p>
          <a:p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UDT uses virtual augmented reality to help Urban City Planners make robust decisions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2493468" y="7478321"/>
            <a:ext cx="8153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 to buy and place pumps in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Decision Maker’s game attempts in remote database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Decision Maker to interact with the city in different perspectives: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FPV and Bird’s Eye views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Person Navigation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use of Oculus DK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Moderator to select Initial Budget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Moderator to stream Decision Makers play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modeling of Traffic interactions and sea-level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56973" y="18025979"/>
            <a:ext cx="922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system is implemented with a </a:t>
            </a:r>
            <a:r>
              <a:rPr lang="en-US" sz="3000" dirty="0" smtClean="0"/>
              <a:t>MVC design</a:t>
            </a:r>
            <a:r>
              <a:rPr lang="en-US" sz="3000" dirty="0" smtClean="0"/>
              <a:t>, </a:t>
            </a:r>
            <a:r>
              <a:rPr lang="en-US" sz="3000" dirty="0" smtClean="0"/>
              <a:t>using Unity 5, Unity Asset Store, C# </a:t>
            </a:r>
            <a:r>
              <a:rPr lang="en-US" sz="3000" dirty="0" smtClean="0"/>
              <a:t>and </a:t>
            </a:r>
            <a:r>
              <a:rPr lang="en-US" sz="3000" dirty="0" smtClean="0"/>
              <a:t>more…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The system uses a </a:t>
            </a:r>
            <a:r>
              <a:rPr lang="en-US" sz="3000" dirty="0" smtClean="0"/>
              <a:t>MongoDB remote database server and </a:t>
            </a:r>
            <a:r>
              <a:rPr lang="en-US" sz="3200" dirty="0"/>
              <a:t>virtual augmented </a:t>
            </a:r>
            <a:r>
              <a:rPr lang="en-US" sz="3200" dirty="0" smtClean="0"/>
              <a:t>reality in the form of Oculus DK1</a:t>
            </a:r>
            <a:r>
              <a:rPr lang="en-US" sz="3000" dirty="0" smtClean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311871" y="25115318"/>
            <a:ext cx="7086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Unit, Integration and System Tests were performed using manual and automated testing techniques</a:t>
            </a:r>
            <a:r>
              <a:rPr lang="en-US" sz="3000" dirty="0" smtClean="0"/>
              <a:t>. Unity Test </a:t>
            </a:r>
            <a:r>
              <a:rPr lang="en-US" sz="3000" dirty="0" smtClean="0"/>
              <a:t>Tools and Unity Integration Testing frameworks supported automatic testing</a:t>
            </a:r>
            <a:r>
              <a:rPr lang="en-US" sz="3000" dirty="0" smtClean="0"/>
              <a:t>. The </a:t>
            </a:r>
            <a:r>
              <a:rPr lang="en-US" sz="3000" dirty="0" smtClean="0"/>
              <a:t>purpose of our </a:t>
            </a:r>
            <a:r>
              <a:rPr lang="en-US" sz="3000" dirty="0" smtClean="0"/>
              <a:t>System testing  </a:t>
            </a:r>
            <a:r>
              <a:rPr lang="en-US" sz="3000" dirty="0" smtClean="0"/>
              <a:t>was to make sure that the system was behaving </a:t>
            </a:r>
            <a:r>
              <a:rPr lang="en-US" sz="3000" dirty="0" smtClean="0"/>
              <a:t>appropriately according to UDT system requirements.</a:t>
            </a:r>
            <a:endParaRPr lang="en-US" sz="3000" dirty="0" smtClean="0"/>
          </a:p>
          <a:p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14314830" y="15609858"/>
            <a:ext cx="6234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Model-View-Controller</a:t>
            </a:r>
            <a:r>
              <a:rPr lang="en-US" sz="3000" dirty="0"/>
              <a:t> </a:t>
            </a:r>
            <a:r>
              <a:rPr lang="en-US" sz="3000" dirty="0" smtClean="0"/>
              <a:t>Architecture</a:t>
            </a:r>
            <a:endParaRPr lang="en-US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905556" y="22811917"/>
            <a:ext cx="81043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 </a:t>
            </a:r>
            <a:r>
              <a:rPr lang="en-US" sz="3000" dirty="0" smtClean="0"/>
              <a:t>objective</a:t>
            </a:r>
            <a:r>
              <a:rPr lang="en-US" sz="3000" dirty="0" smtClean="0"/>
              <a:t> </a:t>
            </a:r>
            <a:r>
              <a:rPr lang="en-US" sz="3000" dirty="0" smtClean="0"/>
              <a:t>of our project is to </a:t>
            </a:r>
            <a:r>
              <a:rPr lang="en-US" sz="3000" dirty="0" smtClean="0"/>
              <a:t>provide a unique experience for Urban City Planners, to help them in evaluating various flooding and sea-level rise scenarios and make robust decisions.</a:t>
            </a:r>
            <a:endParaRPr lang="en-US" sz="3000" dirty="0"/>
          </a:p>
        </p:txBody>
      </p:sp>
      <p:sp>
        <p:nvSpPr>
          <p:cNvPr id="47" name="Alternate Process 46"/>
          <p:cNvSpPr/>
          <p:nvPr/>
        </p:nvSpPr>
        <p:spPr bwMode="auto">
          <a:xfrm>
            <a:off x="1914298" y="5778097"/>
            <a:ext cx="8990177" cy="6287931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Alternate Process 84"/>
          <p:cNvSpPr/>
          <p:nvPr/>
        </p:nvSpPr>
        <p:spPr bwMode="auto">
          <a:xfrm>
            <a:off x="11923667" y="5675693"/>
            <a:ext cx="9509702" cy="8446871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Alternate Process 85"/>
          <p:cNvSpPr/>
          <p:nvPr/>
        </p:nvSpPr>
        <p:spPr bwMode="auto">
          <a:xfrm>
            <a:off x="22056974" y="5782224"/>
            <a:ext cx="8990177" cy="10139716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Alternate Process 86"/>
          <p:cNvSpPr/>
          <p:nvPr/>
        </p:nvSpPr>
        <p:spPr bwMode="auto">
          <a:xfrm>
            <a:off x="21887855" y="16187284"/>
            <a:ext cx="9700593" cy="4993690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Alternate Process 87"/>
          <p:cNvSpPr/>
          <p:nvPr/>
        </p:nvSpPr>
        <p:spPr bwMode="auto">
          <a:xfrm>
            <a:off x="12802170" y="14357897"/>
            <a:ext cx="8444087" cy="9602151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Alternate Process 90"/>
          <p:cNvSpPr/>
          <p:nvPr/>
        </p:nvSpPr>
        <p:spPr bwMode="auto">
          <a:xfrm>
            <a:off x="22064778" y="21574426"/>
            <a:ext cx="9479330" cy="3929747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Alternate Process 93"/>
          <p:cNvSpPr/>
          <p:nvPr/>
        </p:nvSpPr>
        <p:spPr bwMode="auto">
          <a:xfrm>
            <a:off x="12971212" y="24287823"/>
            <a:ext cx="8106002" cy="5076268"/>
          </a:xfrm>
          <a:prstGeom prst="flowChartAlternate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techandroot.com/wp-content/uploads/2014/12/ubuntu-logo-ic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130" y="237114"/>
            <a:ext cx="1888966" cy="16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7623" y="820367"/>
            <a:ext cx="1776485" cy="1776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405" y="4265444"/>
            <a:ext cx="3895725" cy="1104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7864" y="3519527"/>
            <a:ext cx="1581384" cy="1631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25488" y="3753747"/>
            <a:ext cx="2080140" cy="14592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59830" y="2127413"/>
            <a:ext cx="3048112" cy="11347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06961" y="3246077"/>
            <a:ext cx="962025" cy="590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3066" y="1989946"/>
            <a:ext cx="1629851" cy="16298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48387" y="249641"/>
            <a:ext cx="1128446" cy="11284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2213" y="461354"/>
            <a:ext cx="8496943" cy="4274608"/>
          </a:xfrm>
          <a:prstGeom prst="rect">
            <a:avLst/>
          </a:prstGeom>
        </p:spPr>
      </p:pic>
      <p:pic>
        <p:nvPicPr>
          <p:cNvPr id="14344" name="Picture 143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853093"/>
            <a:ext cx="11257615" cy="10700226"/>
          </a:xfrm>
          <a:prstGeom prst="rect">
            <a:avLst/>
          </a:prstGeom>
        </p:spPr>
      </p:pic>
      <p:pic>
        <p:nvPicPr>
          <p:cNvPr id="73" name="Shape 15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274508" y="16526757"/>
            <a:ext cx="7768405" cy="67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30" descr="http://git-scm.com/images/logo@2x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513" y="3561872"/>
            <a:ext cx="14668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24885716"/>
            <a:ext cx="10870103" cy="7330319"/>
          </a:xfrm>
          <a:prstGeom prst="rect">
            <a:avLst/>
          </a:prstGeom>
        </p:spPr>
      </p:pic>
      <p:pic>
        <p:nvPicPr>
          <p:cNvPr id="14347" name="Picture 1434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13" y="37373007"/>
            <a:ext cx="5288327" cy="3164352"/>
          </a:xfrm>
          <a:prstGeom prst="rect">
            <a:avLst/>
          </a:prstGeom>
        </p:spPr>
      </p:pic>
      <p:pic>
        <p:nvPicPr>
          <p:cNvPr id="14348" name="Picture 1434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729" y="37390402"/>
            <a:ext cx="5315638" cy="3102230"/>
          </a:xfrm>
          <a:prstGeom prst="rect">
            <a:avLst/>
          </a:prstGeom>
        </p:spPr>
      </p:pic>
      <p:pic>
        <p:nvPicPr>
          <p:cNvPr id="14356" name="Picture 143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975" y="29465736"/>
            <a:ext cx="10054785" cy="6222696"/>
          </a:xfrm>
          <a:prstGeom prst="rect">
            <a:avLst/>
          </a:prstGeom>
        </p:spPr>
      </p:pic>
      <p:pic>
        <p:nvPicPr>
          <p:cNvPr id="14357" name="Picture 143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891" y="33882253"/>
            <a:ext cx="9610618" cy="5573223"/>
          </a:xfrm>
          <a:prstGeom prst="rect">
            <a:avLst/>
          </a:prstGeom>
        </p:spPr>
      </p:pic>
      <p:pic>
        <p:nvPicPr>
          <p:cNvPr id="14358" name="Picture 1435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35" y="26110172"/>
            <a:ext cx="9571713" cy="6505936"/>
          </a:xfrm>
          <a:prstGeom prst="rect">
            <a:avLst/>
          </a:prstGeom>
        </p:spPr>
      </p:pic>
      <p:pic>
        <p:nvPicPr>
          <p:cNvPr id="14359" name="Picture 1435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4" y="33336108"/>
            <a:ext cx="9994226" cy="5688676"/>
          </a:xfrm>
          <a:prstGeom prst="rect">
            <a:avLst/>
          </a:prstGeom>
        </p:spPr>
      </p:pic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3827198" y="32330669"/>
            <a:ext cx="5325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1. Bird’s Eye View of Miami</a:t>
            </a:r>
            <a:endParaRPr lang="en-US" altLang="en-US" sz="2400" dirty="0"/>
          </a:p>
        </p:txBody>
      </p:sp>
      <p:sp>
        <p:nvSpPr>
          <p:cNvPr id="93" name="Rectangle 62"/>
          <p:cNvSpPr>
            <a:spLocks noChangeArrowheads="1"/>
          </p:cNvSpPr>
          <p:nvPr/>
        </p:nvSpPr>
        <p:spPr bwMode="auto">
          <a:xfrm>
            <a:off x="3929506" y="39260134"/>
            <a:ext cx="4250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2. Beach: FPV-Ground</a:t>
            </a:r>
            <a:endParaRPr lang="en-US" altLang="en-US" sz="2400" dirty="0"/>
          </a:p>
        </p:txBody>
      </p:sp>
      <p:sp>
        <p:nvSpPr>
          <p:cNvPr id="95" name="Rectangle 62"/>
          <p:cNvSpPr>
            <a:spLocks noChangeArrowheads="1"/>
          </p:cNvSpPr>
          <p:nvPr/>
        </p:nvSpPr>
        <p:spPr bwMode="auto">
          <a:xfrm>
            <a:off x="13836603" y="35803841"/>
            <a:ext cx="5603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3. Flooded Street: FPV-Floating</a:t>
            </a:r>
            <a:endParaRPr lang="en-US" altLang="en-US" sz="2400" dirty="0"/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11923667" y="40652768"/>
            <a:ext cx="4250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000" dirty="0" smtClean="0"/>
              <a:t>Figure 4. CTRL: </a:t>
            </a:r>
            <a:r>
              <a:rPr lang="en-US" altLang="en-US" sz="2400" dirty="0" smtClean="0"/>
              <a:t>Traffic</a:t>
            </a:r>
            <a:r>
              <a:rPr lang="en-US" altLang="en-US" sz="2000" dirty="0" smtClean="0"/>
              <a:t> View</a:t>
            </a:r>
            <a:endParaRPr lang="en-US" altLang="en-US" sz="2000" dirty="0"/>
          </a:p>
        </p:txBody>
      </p:sp>
      <p:sp>
        <p:nvSpPr>
          <p:cNvPr id="97" name="Rectangle 62"/>
          <p:cNvSpPr>
            <a:spLocks noChangeArrowheads="1"/>
          </p:cNvSpPr>
          <p:nvPr/>
        </p:nvSpPr>
        <p:spPr bwMode="auto">
          <a:xfrm>
            <a:off x="17154699" y="40573169"/>
            <a:ext cx="4855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5. Start Menu: Moderator</a:t>
            </a:r>
            <a:endParaRPr lang="en-US" altLang="en-US" sz="2400" dirty="0"/>
          </a:p>
        </p:txBody>
      </p:sp>
      <p:sp>
        <p:nvSpPr>
          <p:cNvPr id="98" name="Rectangle 62"/>
          <p:cNvSpPr>
            <a:spLocks noChangeArrowheads="1"/>
          </p:cNvSpPr>
          <p:nvPr/>
        </p:nvSpPr>
        <p:spPr bwMode="auto">
          <a:xfrm>
            <a:off x="23317199" y="39619479"/>
            <a:ext cx="77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3. Beach: FPV-Floating and Pump (blue bubble)</a:t>
            </a:r>
            <a:endParaRPr lang="en-US" altLang="en-US" sz="2400" dirty="0"/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23203115" y="32767798"/>
            <a:ext cx="8074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284663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2846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Figure 6. Flooded Street and City Pump (blue): Ground</a:t>
            </a:r>
            <a:endParaRPr lang="en-US" altLang="en-US" sz="2400" dirty="0"/>
          </a:p>
        </p:txBody>
      </p:sp>
      <p:pic>
        <p:nvPicPr>
          <p:cNvPr id="14360" name="Picture 1435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622208" y="193399"/>
            <a:ext cx="6244887" cy="1902796"/>
          </a:xfrm>
          <a:prstGeom prst="rect">
            <a:avLst/>
          </a:prstGeom>
        </p:spPr>
      </p:pic>
      <p:pic>
        <p:nvPicPr>
          <p:cNvPr id="14362" name="Picture 1436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31983" y="3611843"/>
            <a:ext cx="2761727" cy="85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445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Diseño predeterminado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Castillo</dc:creator>
  <cp:lastModifiedBy>Olena Tkachenko</cp:lastModifiedBy>
  <cp:revision>47</cp:revision>
  <dcterms:created xsi:type="dcterms:W3CDTF">2015-12-07T02:26:35Z</dcterms:created>
  <dcterms:modified xsi:type="dcterms:W3CDTF">2016-04-30T00:57:23Z</dcterms:modified>
</cp:coreProperties>
</file>