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4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509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350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572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064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69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69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69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69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69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509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350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572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064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69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69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69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69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69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509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350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572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064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69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69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69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69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69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2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969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143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191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90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00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0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00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00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00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2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1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1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93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66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4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67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62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762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762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762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762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93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66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4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67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62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762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762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762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762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2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731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905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95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286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81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381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381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81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381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731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905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95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286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81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381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381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81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381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4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509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350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572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064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69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69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69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69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69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3" Type="http://schemas.openxmlformats.org/officeDocument/2006/relationships/image" Target="../media/image9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5" Type="http://schemas.openxmlformats.org/officeDocument/2006/relationships/image" Target="../media/image10.png"/><Relationship Id="rId14" Type="http://schemas.openxmlformats.org/officeDocument/2006/relationships/image" Target="../media/image12.png"/><Relationship Id="rId16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87500" y="4505550"/>
            <a:ext cx="32695800" cy="355125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791198" y="2218830"/>
            <a:ext cx="21335998" cy="9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Vertically Integrated Projects, 2017, Spring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560410" y="3724287"/>
            <a:ext cx="19797599" cy="2452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19194C"/>
                </a:solidFill>
                <a:latin typeface="Avenir"/>
                <a:ea typeface="Avenir"/>
                <a:cs typeface="Avenir"/>
                <a:sym typeface="Avenir"/>
              </a:rPr>
              <a:t>VIP 5.0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0" i="0" lang="en-US" sz="3500" u="none" cap="none" strike="noStrike">
                <a:solidFill>
                  <a:srgbClr val="19194C"/>
                </a:solidFill>
                <a:latin typeface="Avenir"/>
                <a:ea typeface="Avenir"/>
                <a:cs typeface="Avenir"/>
                <a:sym typeface="Avenir"/>
              </a:rPr>
              <a:t>Student: Shefali Nakum,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venir"/>
              <a:buNone/>
            </a:pPr>
            <a:r>
              <a:rPr b="0" i="0" lang="en-US" sz="3500" u="none" cap="none" strike="noStrike">
                <a:solidFill>
                  <a:srgbClr val="19194C"/>
                </a:solidFill>
                <a:latin typeface="Avenir"/>
                <a:ea typeface="Avenir"/>
                <a:cs typeface="Avenir"/>
                <a:sym typeface="Avenir"/>
              </a:rPr>
              <a:t>Mentor: Mohsen Taheri,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venir"/>
              <a:buNone/>
            </a:pPr>
            <a:r>
              <a:rPr b="0" i="0" lang="en-US" sz="3500" u="none" cap="none" strike="noStrike">
                <a:solidFill>
                  <a:srgbClr val="19194C"/>
                </a:solidFill>
                <a:latin typeface="Avenir"/>
                <a:ea typeface="Avenir"/>
                <a:cs typeface="Avenir"/>
                <a:sym typeface="Avenir"/>
              </a:rPr>
              <a:t>Instructor: Francisco Raul Ortega, Masoud Sadjadi, Florida International University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14400" y="42062400"/>
            <a:ext cx="31089600" cy="1371598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219200" y="42279187"/>
            <a:ext cx="30632400" cy="80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93712" lvl="0" marL="4937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Mohsen Taheri. I am thankful to the help that I received from my group member: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Ravi Kiran Agarthi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19194C"/>
                </a:solidFill>
                <a:latin typeface="Avenir"/>
                <a:ea typeface="Avenir"/>
                <a:cs typeface="Avenir"/>
                <a:sym typeface="Avenir"/>
              </a:rPr>
              <a:t>Acknowledgement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925800" y="446087"/>
            <a:ext cx="47244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9194C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721521"/>
            <a:ext cx="7063731" cy="37383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584729" y="6356732"/>
            <a:ext cx="6301732" cy="793677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Problem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234548" y="17962812"/>
            <a:ext cx="8164200" cy="793800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System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5141354" y="6445882"/>
            <a:ext cx="3971683" cy="793677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Requirements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662134" y="6402528"/>
            <a:ext cx="6301732" cy="793677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Current System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963862" y="17851062"/>
            <a:ext cx="9486000" cy="788400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Object Design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297280" y="24185432"/>
            <a:ext cx="8218800" cy="793800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Implementation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5764401" y="30074593"/>
            <a:ext cx="6301800" cy="769500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Summary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567368" y="29999759"/>
            <a:ext cx="10938300" cy="793800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Screenshots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219200" y="29784081"/>
            <a:ext cx="6301800" cy="793800"/>
          </a:xfrm>
          <a:prstGeom prst="rect">
            <a:avLst/>
          </a:prstGeom>
          <a:gradFill>
            <a:gsLst>
              <a:gs pos="0">
                <a:srgbClr val="494949"/>
              </a:gs>
              <a:gs pos="50000">
                <a:srgbClr val="6A6A6A"/>
              </a:gs>
              <a:gs pos="100000">
                <a:srgbClr val="7F7F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6204590" y="37067568"/>
            <a:ext cx="5620334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3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venir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43206" y="1365454"/>
            <a:ext cx="3434399" cy="96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166.lunapic.com/editor/working/147007117596977?4727573027"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7609" y="2783827"/>
            <a:ext cx="1870199" cy="10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43200" y="2964956"/>
            <a:ext cx="2624400" cy="13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202662" y="4309169"/>
            <a:ext cx="1624200" cy="19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8825250" y="7412992"/>
            <a:ext cx="8823949" cy="4775637"/>
          </a:xfrm>
          <a:prstGeom prst="ellipse">
            <a:avLst/>
          </a:prstGeom>
          <a:gradFill>
            <a:gsLst>
              <a:gs pos="0">
                <a:srgbClr val="957395"/>
              </a:gs>
              <a:gs pos="50000">
                <a:srgbClr val="D8A6D8"/>
              </a:gs>
              <a:gs pos="100000">
                <a:srgbClr val="FFC8FF"/>
              </a:gs>
            </a:gsLst>
            <a:lin ang="0" scaled="0"/>
          </a:gra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3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Now every review form is updated with a new filter called Date. Hence, making easy for Admin to take decision based on various user’s relative dates.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3573545" y="11995665"/>
            <a:ext cx="8734281" cy="5018527"/>
          </a:xfrm>
          <a:prstGeom prst="ellipse">
            <a:avLst/>
          </a:prstGeom>
          <a:gradFill>
            <a:gsLst>
              <a:gs pos="0">
                <a:srgbClr val="957395"/>
              </a:gs>
              <a:gs pos="50000">
                <a:srgbClr val="D8A6D8"/>
              </a:gs>
              <a:gs pos="100000">
                <a:srgbClr val="FFC8FF"/>
              </a:gs>
            </a:gsLst>
            <a:lin ang="0" scaled="0"/>
          </a:gra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3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Home page is outlined with a new feature “Bootstrap Carousel” where Admin can make changes through admin panel that is then reflected with pictures and links.</a:t>
            </a:r>
          </a:p>
        </p:txBody>
      </p:sp>
      <p:sp>
        <p:nvSpPr>
          <p:cNvPr id="115" name="Shape 115"/>
          <p:cNvSpPr/>
          <p:nvPr/>
        </p:nvSpPr>
        <p:spPr>
          <a:xfrm>
            <a:off x="23212423" y="8144638"/>
            <a:ext cx="8639177" cy="940827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6A8284"/>
              </a:gs>
              <a:gs pos="50000">
                <a:srgbClr val="99BDBF"/>
              </a:gs>
              <a:gs pos="100000">
                <a:srgbClr val="B8E2E5"/>
              </a:gs>
            </a:gsLst>
            <a:lin ang="2700000" scaled="0"/>
          </a:gra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29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Functional/Non-functional for my focuses on the webapp:</a:t>
            </a:r>
          </a:p>
          <a:p>
            <a:pPr indent="-56515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venir"/>
              <a:buChar char="•"/>
            </a:pPr>
            <a:r>
              <a:rPr b="0" i="0" lang="en-US" sz="29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Capturing and Displaying dates when user Apply to a project/ Propose a Project / Create an Account/ Login for the first time.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6515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venir"/>
              <a:buChar char="•"/>
            </a:pPr>
            <a:r>
              <a:rPr b="0" i="0" lang="en-US" sz="29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Making the footer design of the main page more intuitive and user friendly.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6515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venir"/>
              <a:buChar char="•"/>
            </a:pPr>
            <a:r>
              <a:rPr b="0" i="0" lang="en-US" sz="29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Include a new panel for Admin to add images and links of the event to be posted in the  home page carousel 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venir"/>
              <a:buNone/>
            </a:pPr>
            <a:r>
              <a:t/>
            </a:r>
            <a:endParaRPr b="0" i="0" sz="29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6515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venir"/>
              <a:buChar char="•"/>
            </a:pPr>
            <a:r>
              <a:rPr b="0" i="0" lang="en-US" sz="29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A new section has been added for admin to review and make changes(Edit/ Delete) in the information already been existing in the home page</a:t>
            </a:r>
          </a:p>
        </p:txBody>
      </p:sp>
      <p:sp>
        <p:nvSpPr>
          <p:cNvPr id="116" name="Shape 116"/>
          <p:cNvSpPr/>
          <p:nvPr/>
        </p:nvSpPr>
        <p:spPr>
          <a:xfrm>
            <a:off x="794287" y="7490500"/>
            <a:ext cx="4716223" cy="4874148"/>
          </a:xfrm>
          <a:prstGeom prst="plaque">
            <a:avLst>
              <a:gd fmla="val 16667" name="adj"/>
            </a:avLst>
          </a:prstGeom>
          <a:gradFill>
            <a:gsLst>
              <a:gs pos="0">
                <a:srgbClr val="BDF295"/>
              </a:gs>
              <a:gs pos="50000">
                <a:srgbClr val="D5F5BE"/>
              </a:gs>
              <a:gs pos="100000">
                <a:srgbClr val="EAFAD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3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No specific way for Admin to filter the users on the basis of activities performed on a particular day and time.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234539" y="12335049"/>
            <a:ext cx="4716223" cy="4874148"/>
          </a:xfrm>
          <a:prstGeom prst="plaque">
            <a:avLst>
              <a:gd fmla="val 16667" name="adj"/>
            </a:avLst>
          </a:prstGeom>
          <a:gradFill>
            <a:gsLst>
              <a:gs pos="0">
                <a:srgbClr val="BDF295"/>
              </a:gs>
              <a:gs pos="50000">
                <a:srgbClr val="D5F5BE"/>
              </a:gs>
              <a:gs pos="100000">
                <a:srgbClr val="EAFAD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3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No platform for Admin on home page to share information regarding events with pictures and link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3937" y="19251487"/>
            <a:ext cx="8352600" cy="44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22500" y="20193325"/>
            <a:ext cx="8352600" cy="81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690375" y="20193375"/>
            <a:ext cx="8639100" cy="81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74775" y="25077487"/>
            <a:ext cx="7063800" cy="3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579200" y="30760049"/>
            <a:ext cx="8352600" cy="453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Test Case 1(Sunny Day)</a:t>
            </a:r>
            <a:b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Purpose: Test the image uploaded by the admin is having a valid path.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Precondition: Admin has to open the VIP site and click on Admin panel logo and navigate to Admin Panel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Input: </a:t>
            </a:r>
            <a:r>
              <a:rPr lang="en-US" sz="22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Upload </a:t>
            </a: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image with a valid path in the image field.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Expected Result: Admin should able to submit the image without any error. And if there is any invalid path, a message should be popped saying “Incorrect Path”.</a:t>
            </a:r>
            <a:b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Actual Result: Admin is able to submit the image without any error.</a:t>
            </a:r>
            <a:b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Status: SUCCESS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58200" y="35427650"/>
            <a:ext cx="8477700" cy="439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Test Case 2(Sunny Day)</a:t>
            </a:r>
            <a:b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Purpose: Test the image uploaded is within the range of maximum size allowed.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Precondition: Admin has to open the VIP site and click on Admin panel logo and navigate to Admin Panel page.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Input: Uploading image in the field 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Expected Result:Admin should able to submit the image with a valid. And if there is any invalid size, a message should be popped saying “Error in the size of the image”.</a:t>
            </a:r>
            <a:b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Actual Result:Admin is able to submit the image without any error.</a:t>
            </a:r>
            <a:b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2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○ Status: SUCCESS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411325" y="31361075"/>
            <a:ext cx="5958600" cy="35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532350" y="31378650"/>
            <a:ext cx="9733200" cy="34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264525" y="19271725"/>
            <a:ext cx="4980000" cy="4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411325" y="35086625"/>
            <a:ext cx="15854100" cy="45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25683400" y="31592100"/>
            <a:ext cx="6693000" cy="1752600"/>
          </a:xfrm>
          <a:prstGeom prst="roundRect">
            <a:avLst>
              <a:gd fmla="val 16667" name="adj"/>
            </a:avLst>
          </a:prstGeom>
          <a:solidFill>
            <a:srgbClr val="BBE0E3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lang="en-US" sz="32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Getting users information is now easy if the date of the activity been performed is know.</a:t>
            </a:r>
          </a:p>
        </p:txBody>
      </p:sp>
      <p:sp>
        <p:nvSpPr>
          <p:cNvPr id="129" name="Shape 129"/>
          <p:cNvSpPr/>
          <p:nvPr/>
        </p:nvSpPr>
        <p:spPr>
          <a:xfrm>
            <a:off x="25640850" y="34127487"/>
            <a:ext cx="6771600" cy="2157300"/>
          </a:xfrm>
          <a:prstGeom prst="roundRect">
            <a:avLst>
              <a:gd fmla="val 16667" name="adj"/>
            </a:avLst>
          </a:prstGeom>
          <a:solidFill>
            <a:srgbClr val="BBE0E3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User experience is enhanced via new carousel feature making the home page more responsive</a:t>
            </a:r>
            <a:r>
              <a:rPr lang="en-US" sz="32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</a:p>
        </p:txBody>
      </p:sp>
      <p:sp>
        <p:nvSpPr>
          <p:cNvPr id="130" name="Shape 130"/>
          <p:cNvSpPr/>
          <p:nvPr/>
        </p:nvSpPr>
        <p:spPr>
          <a:xfrm>
            <a:off x="25640850" y="37058499"/>
            <a:ext cx="6771600" cy="2060400"/>
          </a:xfrm>
          <a:prstGeom prst="roundRect">
            <a:avLst>
              <a:gd fmla="val 16667" name="adj"/>
            </a:avLst>
          </a:prstGeom>
          <a:solidFill>
            <a:srgbClr val="BBE0E3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venir"/>
              <a:buNone/>
            </a:pPr>
            <a:r>
              <a:rPr lang="en-US" sz="32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VIP today has been brought to a usable state and its core features are up and running thanks to the VIP 5.0 team.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