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36" d="100"/>
          <a:sy n="36" d="100"/>
        </p:scale>
        <p:origin x="1240" y="-4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50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gif"/><Relationship Id="rId13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102456" y="2161567"/>
            <a:ext cx="15304990" cy="1214677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VIP, 2017, Fall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6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VIP Website 7.0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Adam Levy, Florida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Jose Ponce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 lang="en-US" sz="3500" b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dirty="0">
                <a:solidFill>
                  <a:srgbClr val="3333CC"/>
                </a:solidFill>
              </a:rPr>
              <a:t>Professor</a:t>
            </a: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Mobile Judge still sources its student data from Senior Project Website.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Senior Project Website does not provide students’ course information.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Mobile Judge calls Senior Project Website API and populates its own database with returned data set.</a:t>
            </a:r>
            <a:endParaRPr lang="en-US" sz="4100" b="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Data passed to Mobile Judge includes: Email, Name, PID, Project title, Project ID.</a:t>
            </a: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 smtClean="0">
              <a:solidFill>
                <a:srgbClr val="336699"/>
              </a:solidFill>
            </a:endParaRP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Seamlessly replace VIP Website as data source for Mobile Judge.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Mobile Judge receives students’ course data.</a:t>
            </a: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system is implemented using the mean stack: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MongoDB - Data store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err="1" smtClean="0">
                <a:solidFill>
                  <a:srgbClr val="336699"/>
                </a:solidFill>
              </a:rPr>
              <a:t>ExpressJS</a:t>
            </a:r>
            <a:r>
              <a:rPr lang="en-US" sz="4100" dirty="0" smtClean="0">
                <a:solidFill>
                  <a:srgbClr val="336699"/>
                </a:solidFill>
              </a:rPr>
              <a:t> </a:t>
            </a:r>
            <a:r>
              <a:rPr lang="mr-IN" sz="4100" dirty="0" smtClean="0">
                <a:solidFill>
                  <a:srgbClr val="336699"/>
                </a:solidFill>
              </a:rPr>
              <a:t>–</a:t>
            </a:r>
            <a:r>
              <a:rPr lang="en-US" sz="4100" dirty="0" smtClean="0">
                <a:solidFill>
                  <a:srgbClr val="336699"/>
                </a:solidFill>
              </a:rPr>
              <a:t> API/Backend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AngularJS </a:t>
            </a:r>
            <a:r>
              <a:rPr lang="mr-IN" sz="4100" dirty="0" smtClean="0">
                <a:solidFill>
                  <a:srgbClr val="336699"/>
                </a:solidFill>
              </a:rPr>
              <a:t>–</a:t>
            </a:r>
            <a:r>
              <a:rPr lang="en-US" sz="4100" dirty="0" smtClean="0">
                <a:solidFill>
                  <a:srgbClr val="336699"/>
                </a:solidFill>
              </a:rPr>
              <a:t> Front end </a:t>
            </a:r>
            <a:r>
              <a:rPr lang="en-US" sz="4100" dirty="0" err="1" smtClean="0">
                <a:solidFill>
                  <a:srgbClr val="336699"/>
                </a:solidFill>
              </a:rPr>
              <a:t>Javascript</a:t>
            </a:r>
            <a:r>
              <a:rPr lang="en-US" sz="4100" dirty="0" smtClean="0">
                <a:solidFill>
                  <a:srgbClr val="336699"/>
                </a:solidFill>
              </a:rPr>
              <a:t> framework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err="1" smtClean="0">
                <a:solidFill>
                  <a:srgbClr val="336699"/>
                </a:solidFill>
              </a:rPr>
              <a:t>NodeJS</a:t>
            </a:r>
            <a:r>
              <a:rPr lang="en-US" sz="4100" dirty="0" smtClean="0">
                <a:solidFill>
                  <a:srgbClr val="336699"/>
                </a:solidFill>
              </a:rPr>
              <a:t> </a:t>
            </a:r>
            <a:r>
              <a:rPr lang="mr-IN" sz="4100" dirty="0" smtClean="0">
                <a:solidFill>
                  <a:srgbClr val="336699"/>
                </a:solidFill>
              </a:rPr>
              <a:t>–</a:t>
            </a:r>
            <a:r>
              <a:rPr lang="en-US" sz="4100" dirty="0" smtClean="0">
                <a:solidFill>
                  <a:srgbClr val="336699"/>
                </a:solidFill>
              </a:rPr>
              <a:t> </a:t>
            </a:r>
            <a:r>
              <a:rPr lang="en-US" sz="4100" dirty="0" err="1" smtClean="0">
                <a:solidFill>
                  <a:srgbClr val="336699"/>
                </a:solidFill>
              </a:rPr>
              <a:t>Javascript</a:t>
            </a:r>
            <a:r>
              <a:rPr lang="en-US" sz="4100" dirty="0" smtClean="0">
                <a:solidFill>
                  <a:srgbClr val="336699"/>
                </a:solidFill>
              </a:rPr>
              <a:t> runtime environment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charset="0"/>
              <a:buChar char="•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charset="0"/>
              <a:buChar char="•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Authentication Sunny/Rainy Day local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Authentication Sunny/Rainy Day live dev server</a:t>
            </a:r>
          </a:p>
          <a:p>
            <a:pPr marL="571500" lvl="4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Integration Sunny/Rainy Day local</a:t>
            </a:r>
          </a:p>
          <a:p>
            <a:pPr marL="571500" lvl="4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Integration Sunny/Rainy Day live dev server</a:t>
            </a:r>
          </a:p>
          <a:p>
            <a:pPr marL="571500" lvl="4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All tests received PASS</a:t>
            </a:r>
            <a:endParaRPr lang="en-US" sz="410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4" indent="-571500">
              <a:buClr>
                <a:srgbClr val="336699"/>
              </a:buClr>
              <a:buSzPct val="25000"/>
              <a:buFont typeface="Arial" charset="0"/>
              <a:buChar char="•"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3166577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i="0" u="none" strike="noStrike" cap="none" dirty="0" smtClean="0">
                <a:solidFill>
                  <a:srgbClr val="336699"/>
                </a:solidFill>
                <a:sym typeface="Arial"/>
              </a:rPr>
              <a:t>Improved functionality of Mobile Judge by adding course information*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i="0" u="none" strike="noStrike" cap="none" dirty="0" smtClean="0">
                <a:solidFill>
                  <a:srgbClr val="336699"/>
                </a:solidFill>
                <a:sym typeface="Arial"/>
              </a:rPr>
              <a:t>Improved value of VIP Website by creating important functionality.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i="0" u="none" strike="noStrike" cap="none" dirty="0" smtClean="0">
                <a:solidFill>
                  <a:srgbClr val="336699"/>
                </a:solidFill>
                <a:sym typeface="Arial"/>
              </a:rPr>
              <a:t>Met owners requirements and managed </a:t>
            </a:r>
            <a:r>
              <a:rPr lang="en-US" sz="4100" i="0" u="none" strike="noStrike" cap="none" smtClean="0">
                <a:solidFill>
                  <a:srgbClr val="336699"/>
                </a:solidFill>
                <a:sym typeface="Arial"/>
              </a:rPr>
              <a:t>expectations.</a:t>
            </a:r>
            <a:endParaRPr lang="en-US" sz="4100" i="0" u="none" strike="noStrike" cap="none" dirty="0" smtClean="0">
              <a:solidFill>
                <a:srgbClr val="336699"/>
              </a:solidFill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600" dirty="0" smtClean="0">
                <a:solidFill>
                  <a:srgbClr val="336699"/>
                </a:solidFill>
              </a:rPr>
              <a:t>*Stated assumption: Mobile Judge team has implemented new functionality.</a:t>
            </a:r>
            <a:endParaRPr sz="16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3800" b="0" i="0" u="none" strike="noStrike" cap="none" dirty="0" smtClean="0">
                <a:solidFill>
                  <a:srgbClr val="336699"/>
                </a:solidFill>
                <a:sym typeface="Arial"/>
              </a:rPr>
              <a:t>Create public RESTful API in VIP.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3800" dirty="0" smtClean="0">
                <a:solidFill>
                  <a:srgbClr val="336699"/>
                </a:solidFill>
              </a:rPr>
              <a:t>Create token authentication system for API endpoints.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3800" b="0" i="0" u="none" strike="noStrike" cap="none" dirty="0" smtClean="0">
                <a:solidFill>
                  <a:srgbClr val="336699"/>
                </a:solidFill>
                <a:sym typeface="Arial"/>
              </a:rPr>
              <a:t>Create data objects needed for Mobile Judge.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3800" dirty="0" smtClean="0">
                <a:solidFill>
                  <a:srgbClr val="336699"/>
                </a:solidFill>
              </a:rPr>
              <a:t>Add course information to student data objects.</a:t>
            </a:r>
            <a:endParaRPr lang="en-US" sz="3800" b="0" i="0" u="none" strike="noStrike" cap="none" dirty="0" smtClean="0">
              <a:solidFill>
                <a:srgbClr val="336699"/>
              </a:solidFill>
              <a:sym typeface="Arial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3800" dirty="0" smtClean="0">
                <a:solidFill>
                  <a:srgbClr val="336699"/>
                </a:solidFill>
              </a:rPr>
              <a:t>Expose API endpoint for consumption by Mobile Judge</a:t>
            </a:r>
            <a:endParaRPr lang="en-US" sz="3800" b="0" i="0" u="none" strike="noStrike" cap="none" dirty="0" smtClean="0">
              <a:solidFill>
                <a:srgbClr val="336699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</a:t>
            </a:r>
            <a:r>
              <a:rPr lang="en-US" sz="3000" dirty="0" smtClean="0">
                <a:solidFill>
                  <a:schemeClr val="dk1"/>
                </a:solidFill>
              </a:rPr>
              <a:t>Dr. Francisco Ortega and Dr. </a:t>
            </a:r>
            <a:r>
              <a:rPr lang="en-US" sz="3000" dirty="0" err="1" smtClean="0">
                <a:solidFill>
                  <a:schemeClr val="dk1"/>
                </a:solidFill>
              </a:rPr>
              <a:t>Masoud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Sadjadi</a:t>
            </a:r>
            <a:r>
              <a:rPr lang="en-US" sz="3000" dirty="0" smtClean="0">
                <a:solidFill>
                  <a:schemeClr val="dk1"/>
                </a:solidFill>
              </a:rPr>
              <a:t>. I </a:t>
            </a:r>
            <a:r>
              <a:rPr lang="en-US" sz="3000" dirty="0">
                <a:solidFill>
                  <a:schemeClr val="dk1"/>
                </a:solidFill>
              </a:rPr>
              <a:t>am thankful to the help that I received from my group members, </a:t>
            </a:r>
            <a:r>
              <a:rPr lang="en-US" sz="3000" dirty="0" smtClean="0">
                <a:solidFill>
                  <a:schemeClr val="dk1"/>
                </a:solidFill>
              </a:rPr>
              <a:t>Andres Moser, Dale Keith, Steve </a:t>
            </a:r>
            <a:r>
              <a:rPr lang="en-US" sz="3000" dirty="0" err="1" smtClean="0">
                <a:solidFill>
                  <a:schemeClr val="dk1"/>
                </a:solidFill>
              </a:rPr>
              <a:t>Hirabayashi</a:t>
            </a:r>
            <a:r>
              <a:rPr lang="en-US" sz="3000" dirty="0" smtClean="0">
                <a:solidFill>
                  <a:schemeClr val="dk1"/>
                </a:solidFill>
              </a:rPr>
              <a:t>, and </a:t>
            </a:r>
            <a:r>
              <a:rPr lang="en-US" sz="3000" smtClean="0">
                <a:solidFill>
                  <a:schemeClr val="dk1"/>
                </a:solidFill>
              </a:rPr>
              <a:t>Leon </a:t>
            </a:r>
            <a:r>
              <a:rPr lang="en-US" sz="3000" smtClean="0">
                <a:solidFill>
                  <a:schemeClr val="dk1"/>
                </a:solidFill>
              </a:rPr>
              <a:t>Liang</a:t>
            </a:r>
            <a:r>
              <a:rPr lang="en-US" sz="3000" dirty="0" smtClean="0">
                <a:solidFill>
                  <a:schemeClr val="dk1"/>
                </a:solidFill>
              </a:rPr>
              <a:t>.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44" y="994892"/>
            <a:ext cx="4779275" cy="1499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49" y="2926725"/>
            <a:ext cx="4844469" cy="1510334"/>
          </a:xfrm>
          <a:prstGeom prst="rect">
            <a:avLst/>
          </a:prstGeom>
        </p:spPr>
      </p:pic>
      <p:pic>
        <p:nvPicPr>
          <p:cNvPr id="1026" name="Picture 2" descr="ttp://www.dotnettricks.com/img/nodejs/me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427" y="1034870"/>
            <a:ext cx="61722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bluemounttechnologies.com/images/technologies/sench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426" y="1931525"/>
            <a:ext cx="5714887" cy="32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144" y="14354295"/>
            <a:ext cx="14802752" cy="744249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99" b="280"/>
          <a:stretch/>
        </p:blipFill>
        <p:spPr>
          <a:xfrm>
            <a:off x="4098776" y="13627525"/>
            <a:ext cx="8305947" cy="37647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76" y="18075543"/>
            <a:ext cx="7068872" cy="362064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98776" y="17490370"/>
            <a:ext cx="799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 1: Example Data Object from Senior Project Website API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140339" y="21706444"/>
            <a:ext cx="7993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 2: Example Data Object from VIP Website API with course information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303144" y="21796790"/>
            <a:ext cx="799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 3: Example of API data in use in the Mobile Judge application.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8674466" y="16555790"/>
            <a:ext cx="3030054" cy="5021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Redacted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086286" y="16579098"/>
            <a:ext cx="752028" cy="5034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Redacted</a:t>
            </a:r>
          </a:p>
        </p:txBody>
      </p:sp>
      <p:pic>
        <p:nvPicPr>
          <p:cNvPr id="37" name="Picture 6" descr="ttps://i0.wp.com/www.seemuapps.com/wp-content/uploads/2017/03/diagram.png?resize=702%2C3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920" y="24021593"/>
            <a:ext cx="8024838" cy="37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tps://www.tonymarston.net/uniface/3tier001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757" y="28002756"/>
            <a:ext cx="9354836" cy="363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81" y="33881302"/>
            <a:ext cx="7934037" cy="6361419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354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Levy</cp:lastModifiedBy>
  <cp:revision>15</cp:revision>
  <dcterms:modified xsi:type="dcterms:W3CDTF">2017-12-01T15:34:36Z</dcterms:modified>
</cp:coreProperties>
</file>