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5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B00"/>
    <a:srgbClr val="FCC701"/>
    <a:srgbClr val="042F5F"/>
    <a:srgbClr val="C5C8A9"/>
    <a:srgbClr val="929000"/>
    <a:srgbClr val="FFD579"/>
    <a:srgbClr val="1E8CFF"/>
    <a:srgbClr val="2F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9"/>
  </p:normalViewPr>
  <p:slideViewPr>
    <p:cSldViewPr snapToGrid="0" snapToObjects="1">
      <p:cViewPr>
        <p:scale>
          <a:sx n="32" d="100"/>
          <a:sy n="32" d="100"/>
        </p:scale>
        <p:origin x="18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626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3"/>
            <a:ext cx="13601700" cy="4389120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5" y="5852167"/>
            <a:ext cx="25009657" cy="22324902"/>
          </a:xfrm>
        </p:spPr>
        <p:txBody>
          <a:bodyPr anchor="b">
            <a:normAutofit/>
          </a:bodyPr>
          <a:lstStyle>
            <a:lvl1pPr algn="r">
              <a:defRPr sz="19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59" y="28177066"/>
            <a:ext cx="20745227" cy="8732998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5" y="39150954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39" y="39150954"/>
            <a:ext cx="12993977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4"/>
            <a:ext cx="1481328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0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399" y="24749763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1269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6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7"/>
            <a:ext cx="22215834" cy="20255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59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077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023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6" y="21945594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792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21174918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8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382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35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4389130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7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607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82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7" y="4389120"/>
            <a:ext cx="4781243" cy="32674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88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40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1" y="17068800"/>
            <a:ext cx="27736801" cy="213300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6" y="39092310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1" y="39092310"/>
            <a:ext cx="19132261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3" y="39092310"/>
            <a:ext cx="154019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1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1"/>
            <a:ext cx="24119298" cy="15104454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3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3" y="39142851"/>
            <a:ext cx="148853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904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4389129"/>
            <a:ext cx="27736801" cy="11216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79" y="17068800"/>
            <a:ext cx="13463626" cy="2155951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4" y="17068800"/>
            <a:ext cx="13463626" cy="2141967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517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3" y="17014611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3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58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83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5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607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7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1" y="4389123"/>
            <a:ext cx="16855063" cy="32674566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7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7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7" y="11216634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4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7" y="19994874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7675247" cy="4389120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2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6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1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3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7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  <p:sldLayoutId id="2147484764" r:id="rId12"/>
    <p:sldLayoutId id="2147484765" r:id="rId13"/>
    <p:sldLayoutId id="2147484766" r:id="rId14"/>
    <p:sldLayoutId id="2147484767" r:id="rId15"/>
    <p:sldLayoutId id="2147484768" r:id="rId16"/>
    <p:sldLayoutId id="2147484769" r:id="rId17"/>
  </p:sldLayoutIdLst>
  <p:hf sldNum="0" hdr="0" ftr="0" dt="0"/>
  <p:txStyles>
    <p:titleStyle>
      <a:lvl1pPr algn="ctr" defTabSz="1645920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70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54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98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1.wdp"/><Relationship Id="rId20" Type="http://schemas.microsoft.com/office/2007/relationships/hdphoto" Target="../media/hdphoto4.wdp"/><Relationship Id="rId21" Type="http://schemas.openxmlformats.org/officeDocument/2006/relationships/image" Target="../media/image16.gif"/><Relationship Id="rId10" Type="http://schemas.openxmlformats.org/officeDocument/2006/relationships/image" Target="../media/image8.png"/><Relationship Id="rId11" Type="http://schemas.microsoft.com/office/2007/relationships/hdphoto" Target="../media/hdphoto2.wdp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tiff"/><Relationship Id="rId17" Type="http://schemas.openxmlformats.org/officeDocument/2006/relationships/image" Target="../media/image14.png"/><Relationship Id="rId18" Type="http://schemas.microsoft.com/office/2007/relationships/hdphoto" Target="../media/hdphoto3.wdp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636400" y="6214126"/>
            <a:ext cx="9751794" cy="5808305"/>
          </a:xfrm>
          <a:custGeom>
            <a:avLst/>
            <a:gdLst>
              <a:gd name="connsiteX0" fmla="*/ 976470 w 9851545"/>
              <a:gd name="connsiteY0" fmla="*/ 0 h 5858700"/>
              <a:gd name="connsiteX1" fmla="*/ 8875075 w 9851545"/>
              <a:gd name="connsiteY1" fmla="*/ 0 h 5858700"/>
              <a:gd name="connsiteX2" fmla="*/ 9851545 w 9851545"/>
              <a:gd name="connsiteY2" fmla="*/ 976470 h 5858700"/>
              <a:gd name="connsiteX3" fmla="*/ 9851545 w 9851545"/>
              <a:gd name="connsiteY3" fmla="*/ 5858700 h 5858700"/>
              <a:gd name="connsiteX4" fmla="*/ 9851545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5858700 h 5858700"/>
              <a:gd name="connsiteX7" fmla="*/ 0 w 9851545"/>
              <a:gd name="connsiteY7" fmla="*/ 976470 h 5858700"/>
              <a:gd name="connsiteX8" fmla="*/ 976470 w 9851545"/>
              <a:gd name="connsiteY8" fmla="*/ 0 h 5858700"/>
              <a:gd name="connsiteX0" fmla="*/ 976470 w 9851545"/>
              <a:gd name="connsiteY0" fmla="*/ 0 h 5858700"/>
              <a:gd name="connsiteX1" fmla="*/ 9851545 w 9851545"/>
              <a:gd name="connsiteY1" fmla="*/ 976470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  <a:gd name="connsiteX0" fmla="*/ 976470 w 9851545"/>
              <a:gd name="connsiteY0" fmla="*/ 0 h 5858700"/>
              <a:gd name="connsiteX1" fmla="*/ 9851545 w 9851545"/>
              <a:gd name="connsiteY1" fmla="*/ 28203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1545" h="5858700">
                <a:moveTo>
                  <a:pt x="976470" y="0"/>
                </a:moveTo>
                <a:lnTo>
                  <a:pt x="9851545" y="28203"/>
                </a:lnTo>
                <a:lnTo>
                  <a:pt x="9851545" y="5858700"/>
                </a:lnTo>
                <a:lnTo>
                  <a:pt x="9851545" y="5858700"/>
                </a:lnTo>
                <a:lnTo>
                  <a:pt x="0" y="5858700"/>
                </a:lnTo>
                <a:lnTo>
                  <a:pt x="0" y="5858700"/>
                </a:lnTo>
                <a:lnTo>
                  <a:pt x="0" y="976470"/>
                </a:lnTo>
                <a:cubicBezTo>
                  <a:pt x="0" y="437181"/>
                  <a:pt x="437181" y="0"/>
                  <a:pt x="976470" y="0"/>
                </a:cubicBez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808847" y="41924399"/>
            <a:ext cx="5777285" cy="101853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8650" tIns="49325" rIns="98650" bIns="49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867067" y="6214125"/>
            <a:ext cx="9449834" cy="5784259"/>
          </a:xfrm>
          <a:prstGeom prst="round2SameRect">
            <a:avLst/>
          </a:pr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336699"/>
                </a:solidFill>
                <a:latin typeface="Arial"/>
                <a:ea typeface="Arial"/>
                <a:cs typeface="Arial"/>
              </a:rPr>
              <a:t>Current System</a:t>
            </a: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08848" y="22827558"/>
            <a:ext cx="9679097" cy="9267103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449210" y="22827558"/>
            <a:ext cx="10405585" cy="9267103"/>
          </a:xfrm>
          <a:prstGeom prst="round2DiagRect">
            <a:avLst>
              <a:gd name="adj1" fmla="val 0"/>
              <a:gd name="adj2" fmla="val 15585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481602" y="32576043"/>
            <a:ext cx="10373193" cy="8882188"/>
          </a:xfrm>
          <a:prstGeom prst="round2DiagRect">
            <a:avLst>
              <a:gd name="adj1" fmla="val 15888"/>
              <a:gd name="adj2" fmla="val 0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2827558"/>
            <a:ext cx="7933800" cy="9285367"/>
          </a:xfrm>
          <a:prstGeom prst="round2Diag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91964" y="32576043"/>
            <a:ext cx="9695981" cy="8882188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645706"/>
            <a:ext cx="29680800" cy="9575763"/>
          </a:xfrm>
          <a:prstGeom prst="rect">
            <a:avLst/>
          </a:pr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100" y="32576043"/>
            <a:ext cx="7933800" cy="8882188"/>
          </a:xfrm>
          <a:prstGeom prst="round2DiagRect">
            <a:avLst>
              <a:gd name="adj1" fmla="val 0"/>
              <a:gd name="adj2" fmla="val 28036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51733" y="6214128"/>
            <a:ext cx="9751794" cy="5808304"/>
          </a:xfrm>
          <a:custGeom>
            <a:avLst/>
            <a:gdLst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0 w 10099911"/>
              <a:gd name="connsiteY7" fmla="*/ 976470 h 5858700"/>
              <a:gd name="connsiteX8" fmla="*/ 976470 w 10099911"/>
              <a:gd name="connsiteY8" fmla="*/ 0 h 5858700"/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976470 w 10099911"/>
              <a:gd name="connsiteY7" fmla="*/ 0 h 5858700"/>
              <a:gd name="connsiteX0" fmla="*/ 28203 w 10099911"/>
              <a:gd name="connsiteY0" fmla="*/ 0 h 5926434"/>
              <a:gd name="connsiteX1" fmla="*/ 9123441 w 10099911"/>
              <a:gd name="connsiteY1" fmla="*/ 67734 h 5926434"/>
              <a:gd name="connsiteX2" fmla="*/ 10099911 w 10099911"/>
              <a:gd name="connsiteY2" fmla="*/ 1044204 h 5926434"/>
              <a:gd name="connsiteX3" fmla="*/ 10099911 w 10099911"/>
              <a:gd name="connsiteY3" fmla="*/ 5926434 h 5926434"/>
              <a:gd name="connsiteX4" fmla="*/ 10099911 w 10099911"/>
              <a:gd name="connsiteY4" fmla="*/ 5926434 h 5926434"/>
              <a:gd name="connsiteX5" fmla="*/ 0 w 10099911"/>
              <a:gd name="connsiteY5" fmla="*/ 5926434 h 5926434"/>
              <a:gd name="connsiteX6" fmla="*/ 0 w 10099911"/>
              <a:gd name="connsiteY6" fmla="*/ 5926434 h 5926434"/>
              <a:gd name="connsiteX7" fmla="*/ 28203 w 10099911"/>
              <a:gd name="connsiteY7" fmla="*/ 0 h 5926434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92568"/>
              <a:gd name="connsiteX1" fmla="*/ 9123441 w 10099911"/>
              <a:gd name="connsiteY1" fmla="*/ 33868 h 5892568"/>
              <a:gd name="connsiteX2" fmla="*/ 10099911 w 10099911"/>
              <a:gd name="connsiteY2" fmla="*/ 1010338 h 5892568"/>
              <a:gd name="connsiteX3" fmla="*/ 10099911 w 10099911"/>
              <a:gd name="connsiteY3" fmla="*/ 5892568 h 5892568"/>
              <a:gd name="connsiteX4" fmla="*/ 10099911 w 10099911"/>
              <a:gd name="connsiteY4" fmla="*/ 5892568 h 5892568"/>
              <a:gd name="connsiteX5" fmla="*/ 0 w 10099911"/>
              <a:gd name="connsiteY5" fmla="*/ 5892568 h 5892568"/>
              <a:gd name="connsiteX6" fmla="*/ 0 w 10099911"/>
              <a:gd name="connsiteY6" fmla="*/ 5892568 h 5892568"/>
              <a:gd name="connsiteX7" fmla="*/ 62070 w 10099911"/>
              <a:gd name="connsiteY7" fmla="*/ 0 h 5892568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58702"/>
              <a:gd name="connsiteX1" fmla="*/ 9123441 w 10099911"/>
              <a:gd name="connsiteY1" fmla="*/ 2 h 5858702"/>
              <a:gd name="connsiteX2" fmla="*/ 10099911 w 10099911"/>
              <a:gd name="connsiteY2" fmla="*/ 976472 h 5858702"/>
              <a:gd name="connsiteX3" fmla="*/ 10099911 w 10099911"/>
              <a:gd name="connsiteY3" fmla="*/ 5858702 h 5858702"/>
              <a:gd name="connsiteX4" fmla="*/ 10099911 w 10099911"/>
              <a:gd name="connsiteY4" fmla="*/ 5858702 h 5858702"/>
              <a:gd name="connsiteX5" fmla="*/ 0 w 10099911"/>
              <a:gd name="connsiteY5" fmla="*/ 5858702 h 5858702"/>
              <a:gd name="connsiteX6" fmla="*/ 0 w 10099911"/>
              <a:gd name="connsiteY6" fmla="*/ 5858702 h 5858702"/>
              <a:gd name="connsiteX7" fmla="*/ 62070 w 10099911"/>
              <a:gd name="connsiteY7" fmla="*/ 0 h 58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9911" h="5858702">
                <a:moveTo>
                  <a:pt x="62070" y="0"/>
                </a:moveTo>
                <a:lnTo>
                  <a:pt x="9123441" y="2"/>
                </a:lnTo>
                <a:cubicBezTo>
                  <a:pt x="9662730" y="2"/>
                  <a:pt x="10099911" y="437183"/>
                  <a:pt x="10099911" y="976472"/>
                </a:cubicBezTo>
                <a:lnTo>
                  <a:pt x="10099911" y="5858702"/>
                </a:lnTo>
                <a:lnTo>
                  <a:pt x="10099911" y="5858702"/>
                </a:lnTo>
                <a:lnTo>
                  <a:pt x="0" y="5858702"/>
                </a:lnTo>
                <a:lnTo>
                  <a:pt x="0" y="5858702"/>
                </a:lnTo>
                <a:lnTo>
                  <a:pt x="62070" y="0"/>
                </a:ln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586132" y="41939612"/>
            <a:ext cx="24718352" cy="1356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</a:t>
            </a:r>
            <a:r>
              <a:rPr lang="en-US" sz="3000" dirty="0" smtClean="0">
                <a:solidFill>
                  <a:schemeClr val="dk1"/>
                </a:solidFill>
              </a:rPr>
              <a:t>by Professor </a:t>
            </a:r>
            <a:r>
              <a:rPr lang="en-US" sz="3000" dirty="0" err="1" smtClean="0">
                <a:solidFill>
                  <a:schemeClr val="dk1"/>
                </a:solidFill>
              </a:rPr>
              <a:t>Sadjadi</a:t>
            </a:r>
            <a:r>
              <a:rPr lang="en-US" sz="3000" dirty="0" smtClean="0">
                <a:solidFill>
                  <a:schemeClr val="dk1"/>
                </a:solidFill>
              </a:rPr>
              <a:t> and Ortega. </a:t>
            </a:r>
            <a:r>
              <a:rPr lang="en-US" sz="3000" dirty="0">
                <a:solidFill>
                  <a:schemeClr val="dk1"/>
                </a:solidFill>
              </a:rPr>
              <a:t>I 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 member Jose Ponce Diaz.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039" y="34496226"/>
            <a:ext cx="7999488" cy="589279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035902" y="24075616"/>
            <a:ext cx="5565931" cy="7431221"/>
            <a:chOff x="25720068" y="23916258"/>
            <a:chExt cx="5565931" cy="7431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720068" y="23916258"/>
              <a:ext cx="4176597" cy="1843058"/>
              <a:chOff x="25720068" y="23916258"/>
              <a:chExt cx="4176597" cy="18430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0068" y="23916258"/>
                <a:ext cx="3699432" cy="1407393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6365085" y="25174541"/>
                <a:ext cx="3531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NoSQL Database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810254" y="26206927"/>
              <a:ext cx="4088640" cy="1232096"/>
              <a:chOff x="25810254" y="26206927"/>
              <a:chExt cx="4088640" cy="123209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10254" y="26206927"/>
                <a:ext cx="2921125" cy="65015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6367314" y="26854248"/>
                <a:ext cx="3531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 Framework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720068" y="27712073"/>
              <a:ext cx="5565931" cy="1802872"/>
              <a:chOff x="25720068" y="27712073"/>
              <a:chExt cx="5565931" cy="180287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0068" y="27712073"/>
                <a:ext cx="4319733" cy="1218097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6365085" y="28930170"/>
                <a:ext cx="4920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 Framework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929669" y="29624784"/>
              <a:ext cx="5356330" cy="1722695"/>
              <a:chOff x="25929669" y="29624784"/>
              <a:chExt cx="5356330" cy="172269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29669" y="29624784"/>
                <a:ext cx="3561860" cy="95725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6365085" y="30762704"/>
                <a:ext cx="4920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 Runtime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3992075" y="24233028"/>
            <a:ext cx="1533100" cy="7276805"/>
            <a:chOff x="23822668" y="24202904"/>
            <a:chExt cx="1533100" cy="7276805"/>
          </a:xfrm>
        </p:grpSpPr>
        <p:sp>
          <p:nvSpPr>
            <p:cNvPr id="10" name="Rounded Rectangle 9"/>
            <p:cNvSpPr/>
            <p:nvPr/>
          </p:nvSpPr>
          <p:spPr>
            <a:xfrm>
              <a:off x="23822668" y="24202904"/>
              <a:ext cx="1533100" cy="72768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A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8792" y="24619954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252898" y="26224983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252898" y="27946357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62659" y="29772999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9" name="Shape 89"/>
          <p:cNvSpPr txBox="1"/>
          <p:nvPr/>
        </p:nvSpPr>
        <p:spPr>
          <a:xfrm>
            <a:off x="9401325" y="2417041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C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90"/>
          <p:cNvSpPr txBox="1"/>
          <p:nvPr/>
        </p:nvSpPr>
        <p:spPr>
          <a:xfrm>
            <a:off x="6567485" y="2869099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VIP Website 6.0</a:t>
            </a:r>
            <a:endParaRPr lang="en-US" sz="6000" b="1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Dafna Steinberg</a:t>
            </a:r>
            <a:r>
              <a:rPr lang="en-US" sz="35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Francisco Ortega,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35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51" name="Shape 94"/>
          <p:cNvSpPr txBox="1"/>
          <p:nvPr/>
        </p:nvSpPr>
        <p:spPr>
          <a:xfrm>
            <a:off x="15925800" y="724386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52" name="Shape 95"/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873">
                        <a14:foregroundMark x1="54140" y1="59341" x2="54140" y2="59341"/>
                        <a14:foregroundMark x1="13248" y1="50275" x2="13248" y2="50275"/>
                        <a14:foregroundMark x1="23694" y1="31044" x2="35796" y2="31868"/>
                        <a14:foregroundMark x1="35796" y1="31319" x2="35541" y2="2198"/>
                        <a14:foregroundMark x1="35541" y1="1648" x2="764" y2="2473"/>
                        <a14:foregroundMark x1="764" y1="2198" x2="637" y2="26374"/>
                        <a14:foregroundMark x1="637" y1="26099" x2="4204" y2="26923"/>
                        <a14:foregroundMark x1="4204" y1="26374" x2="4204" y2="75000"/>
                        <a14:foregroundMark x1="4204" y1="74725" x2="1019" y2="76374"/>
                        <a14:foregroundMark x1="1019" y1="75824" x2="637" y2="98077"/>
                        <a14:foregroundMark x1="19108" y1="93681" x2="18726" y2="75549"/>
                        <a14:foregroundMark x1="18726" y1="75000" x2="16688" y2="75824"/>
                        <a14:foregroundMark x1="16688" y1="75549" x2="16433" y2="64286"/>
                        <a14:foregroundMark x1="16433" y1="64011" x2="25987" y2="61813"/>
                        <a14:foregroundMark x1="26369" y1="58516" x2="26242" y2="41758"/>
                        <a14:foregroundMark x1="25605" y1="40934" x2="16433" y2="40110"/>
                        <a14:foregroundMark x1="16433" y1="39560" x2="16433" y2="26099"/>
                        <a14:foregroundMark x1="23694" y1="26099" x2="18344" y2="25275"/>
                        <a14:foregroundMark x1="47006" y1="12912" x2="47006" y2="12912"/>
                        <a14:foregroundMark x1="57325" y1="2473" x2="57962" y2="25275"/>
                        <a14:foregroundMark x1="38981" y1="2473" x2="38599" y2="23626"/>
                        <a14:foregroundMark x1="41911" y1="27747" x2="42420" y2="71429"/>
                        <a14:foregroundMark x1="47389" y1="49451" x2="47389" y2="49451"/>
                        <a14:foregroundMark x1="63822" y1="28022" x2="63822" y2="79121"/>
                        <a14:foregroundMark x1="38854" y1="75549" x2="39236" y2="95604"/>
                        <a14:foregroundMark x1="76051" y1="29670" x2="76051" y2="73077"/>
                        <a14:foregroundMark x1="83822" y1="74725" x2="83439" y2="26099"/>
                        <a14:foregroundMark x1="77707" y1="1374" x2="61146" y2="3022"/>
                        <a14:foregroundMark x1="95924" y1="28022" x2="96433" y2="78846"/>
                        <a14:foregroundMark x1="95924" y1="82143" x2="88662" y2="98077"/>
                        <a14:foregroundMark x1="77962" y1="3297" x2="78089" y2="24725"/>
                        <a14:foregroundMark x1="60382" y1="3022" x2="61146" y2="22253"/>
                        <a14:foregroundMark x1="54268" y1="1374" x2="40382" y2="2473"/>
                        <a14:foregroundMark x1="81019" y1="2198" x2="81911" y2="22802"/>
                        <a14:foregroundMark x1="83694" y1="1648" x2="97962" y2="1648"/>
                        <a14:foregroundMark x1="98726" y1="3297" x2="99363" y2="28022"/>
                        <a14:foregroundMark x1="64204" y1="83242" x2="71083" y2="97802"/>
                        <a14:backgroundMark x1="76815" y1="74176" x2="83057" y2="75824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951669" y="621364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6644" l="0" r="100000">
                        <a14:foregroundMark x1="29544" y1="30201" x2="29544" y2="30201"/>
                        <a14:foregroundMark x1="56421" y1="12081" x2="56421" y2="12081"/>
                        <a14:foregroundMark x1="61825" y1="15884" x2="61825" y2="15884"/>
                        <a14:foregroundMark x1="64982" y1="12752" x2="64982" y2="12752"/>
                        <a14:foregroundMark x1="69123" y1="12752" x2="69123" y2="12752"/>
                        <a14:foregroundMark x1="72421" y1="16331" x2="72421" y2="16331"/>
                        <a14:foregroundMark x1="75298" y1="17002" x2="75298" y2="17002"/>
                        <a14:foregroundMark x1="82456" y1="18792" x2="82456" y2="18792"/>
                        <a14:foregroundMark x1="85474" y1="15660" x2="85474" y2="15660"/>
                        <a14:foregroundMark x1="87930" y1="15660" x2="87930" y2="15660"/>
                        <a14:foregroundMark x1="91509" y1="18345" x2="91509" y2="18345"/>
                        <a14:foregroundMark x1="98667" y1="43848" x2="98667" y2="43848"/>
                        <a14:foregroundMark x1="89754" y1="49217" x2="89754" y2="49217"/>
                        <a14:foregroundMark x1="86807" y1="48546" x2="86807" y2="48546"/>
                        <a14:foregroundMark x1="83860" y1="48546" x2="83860" y2="48546"/>
                        <a14:foregroundMark x1="77404" y1="47651" x2="77404" y2="47651"/>
                        <a14:foregroundMark x1="72632" y1="55257" x2="72632" y2="55257"/>
                        <a14:foregroundMark x1="65965" y1="48993" x2="65965" y2="48993"/>
                        <a14:foregroundMark x1="62947" y1="46085" x2="62947" y2="46085"/>
                        <a14:foregroundMark x1="58456" y1="43848" x2="58456" y2="43848"/>
                        <a14:foregroundMark x1="53614" y1="44743" x2="53614" y2="44743"/>
                        <a14:foregroundMark x1="55439" y1="68904" x2="55439" y2="68904"/>
                        <a14:foregroundMark x1="59298" y1="82103" x2="59298" y2="82103"/>
                        <a14:foregroundMark x1="66105" y1="77852" x2="66105" y2="77852"/>
                        <a14:foregroundMark x1="69123" y1="80537" x2="69123" y2="80537"/>
                        <a14:foregroundMark x1="69404" y1="68680" x2="69404" y2="68680"/>
                        <a14:foregroundMark x1="74877" y1="79642" x2="74877" y2="79642"/>
                        <a14:foregroundMark x1="77193" y1="77405" x2="77193" y2="77405"/>
                        <a14:foregroundMark x1="82737" y1="77852" x2="82737" y2="77852"/>
                        <a14:foregroundMark x1="86596" y1="82550" x2="86596" y2="82550"/>
                        <a14:backgroundMark x1="81263" y1="19911" x2="81263" y2="19911"/>
                        <a14:backgroundMark x1="72421" y1="77405" x2="72421" y2="77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769" y="3380524"/>
            <a:ext cx="5754299" cy="1805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612" y="15939085"/>
            <a:ext cx="8893425" cy="57396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"/>
          <a:stretch/>
        </p:blipFill>
        <p:spPr>
          <a:xfrm>
            <a:off x="23559160" y="14888552"/>
            <a:ext cx="6806223" cy="558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Group 23"/>
          <p:cNvGrpSpPr/>
          <p:nvPr/>
        </p:nvGrpSpPr>
        <p:grpSpPr>
          <a:xfrm>
            <a:off x="2631677" y="14373803"/>
            <a:ext cx="10648521" cy="6819900"/>
            <a:chOff x="1935501" y="13329908"/>
            <a:chExt cx="10648521" cy="68199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501" y="13329908"/>
              <a:ext cx="9283700" cy="68199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07" t="6832" r="1344" b="7592"/>
            <a:stretch/>
          </p:blipFill>
          <p:spPr>
            <a:xfrm>
              <a:off x="9525545" y="14371130"/>
              <a:ext cx="2729948" cy="20540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3" name="Circular Arrow 22"/>
            <p:cNvSpPr/>
            <p:nvPr/>
          </p:nvSpPr>
          <p:spPr>
            <a:xfrm rot="4809277">
              <a:off x="10368300" y="13163988"/>
              <a:ext cx="2048590" cy="2382855"/>
            </a:xfrm>
            <a:prstGeom prst="circularArrow">
              <a:avLst>
                <a:gd name="adj1" fmla="val 12500"/>
                <a:gd name="adj2" fmla="val 1033016"/>
                <a:gd name="adj3" fmla="val 20457681"/>
                <a:gd name="adj4" fmla="val 11545991"/>
                <a:gd name="adj5" fmla="val 13558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12718" y="13542097"/>
            <a:ext cx="267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Combo button and drop-down for faster cleaning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50310" y="13435748"/>
            <a:ext cx="513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1: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To-Do Inbox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59159" y="13435748"/>
            <a:ext cx="63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3: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Admin Email Pane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31330" y="13433792"/>
            <a:ext cx="757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2: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Admin Table Improvements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00819" y="14180660"/>
            <a:ext cx="8851672" cy="1449843"/>
          </a:xfrm>
          <a:prstGeom prst="rect">
            <a:avLst/>
          </a:prstGeom>
        </p:spPr>
      </p:pic>
      <p:sp>
        <p:nvSpPr>
          <p:cNvPr id="35" name="Smiley Face 34"/>
          <p:cNvSpPr/>
          <p:nvPr/>
        </p:nvSpPr>
        <p:spPr>
          <a:xfrm>
            <a:off x="22898772" y="14720706"/>
            <a:ext cx="739036" cy="718498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22926206" y="16439941"/>
            <a:ext cx="739036" cy="718498"/>
          </a:xfrm>
          <a:prstGeom prst="smileyFace">
            <a:avLst>
              <a:gd name="adj" fmla="val 4653"/>
            </a:avLst>
          </a:prstGeom>
          <a:solidFill>
            <a:srgbClr val="FFD57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921146" y="15536629"/>
            <a:ext cx="267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954432" y="17301266"/>
            <a:ext cx="267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Multiply 35"/>
          <p:cNvSpPr/>
          <p:nvPr/>
        </p:nvSpPr>
        <p:spPr>
          <a:xfrm>
            <a:off x="22013455" y="15085118"/>
            <a:ext cx="583014" cy="602333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nut 36"/>
          <p:cNvSpPr/>
          <p:nvPr/>
        </p:nvSpPr>
        <p:spPr>
          <a:xfrm>
            <a:off x="22034452" y="16846178"/>
            <a:ext cx="471385" cy="455088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Shape 90"/>
          <p:cNvSpPr txBox="1"/>
          <p:nvPr/>
        </p:nvSpPr>
        <p:spPr>
          <a:xfrm>
            <a:off x="22353393" y="7364587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Enhanced to-do system with new capabilities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New in-app features to configure admin settings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Improved appearance and behavior of admin table</a:t>
            </a:r>
          </a:p>
        </p:txBody>
      </p:sp>
      <p:sp>
        <p:nvSpPr>
          <p:cNvPr id="79" name="Shape 90"/>
          <p:cNvSpPr txBox="1"/>
          <p:nvPr/>
        </p:nvSpPr>
        <p:spPr>
          <a:xfrm>
            <a:off x="2508892" y="7579190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 workflow cumbersome due to bad UX design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No front-end accessibility to admin settings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Current to-do system bloated and poorly managed</a:t>
            </a:r>
          </a:p>
        </p:txBody>
      </p:sp>
      <p:sp>
        <p:nvSpPr>
          <p:cNvPr id="80" name="Shape 90"/>
          <p:cNvSpPr txBox="1"/>
          <p:nvPr/>
        </p:nvSpPr>
        <p:spPr>
          <a:xfrm>
            <a:off x="24140723" y="34447219"/>
            <a:ext cx="6783948" cy="58214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Improvements to user workflow  primarily implemented via front-end development 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Minimal modification to API and database reduces conflicts with pre-existing data</a:t>
            </a:r>
          </a:p>
        </p:txBody>
      </p:sp>
      <p:sp>
        <p:nvSpPr>
          <p:cNvPr id="81" name="Shape 90"/>
          <p:cNvSpPr txBox="1"/>
          <p:nvPr/>
        </p:nvSpPr>
        <p:spPr>
          <a:xfrm>
            <a:off x="12449210" y="6947161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Introduce new settings interface into the system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Simplify to-do management by adding new methods of dismissing tasks 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30713" y="-835912"/>
            <a:ext cx="5582005" cy="6818237"/>
            <a:chOff x="3593666" y="-945212"/>
            <a:chExt cx="5582005" cy="6818237"/>
          </a:xfrm>
        </p:grpSpPr>
        <p:sp>
          <p:nvSpPr>
            <p:cNvPr id="39" name="Oval 38"/>
            <p:cNvSpPr/>
            <p:nvPr/>
          </p:nvSpPr>
          <p:spPr>
            <a:xfrm>
              <a:off x="4210018" y="351969"/>
              <a:ext cx="4261629" cy="4261629"/>
            </a:xfrm>
            <a:prstGeom prst="ellipse">
              <a:avLst/>
            </a:prstGeom>
            <a:solidFill>
              <a:srgbClr val="042F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29366" b="98331" l="9783" r="81386">
                          <a14:foregroundMark x1="48098" y1="62069" x2="48098" y2="62069"/>
                          <a14:foregroundMark x1="48913" y1="68076" x2="48913" y2="68076"/>
                          <a14:backgroundMark x1="75679" y1="31146" x2="75679" y2="31146"/>
                          <a14:backgroundMark x1="77717" y1="36263" x2="77717" y2="36263"/>
                          <a14:backgroundMark x1="64810" y1="32481" x2="64810" y2="32481"/>
                          <a14:backgroundMark x1="70109" y1="33927" x2="70109" y2="33927"/>
                          <a14:backgroundMark x1="66304" y1="30923" x2="78125" y2="34705"/>
                          <a14:backgroundMark x1="57745" y1="30590" x2="50136" y2="28031"/>
                          <a14:backgroundMark x1="79076" y1="36151" x2="79076" y2="36151"/>
                          <a14:backgroundMark x1="62908" y1="30478" x2="62908" y2="30478"/>
                          <a14:backgroundMark x1="66440" y1="33815" x2="66440" y2="33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666" y="-945212"/>
              <a:ext cx="5582005" cy="6818237"/>
            </a:xfrm>
            <a:prstGeom prst="rect">
              <a:avLst/>
            </a:prstGeom>
          </p:spPr>
        </p:pic>
      </p:grpSp>
      <p:sp>
        <p:nvSpPr>
          <p:cNvPr id="85" name="Shape 90"/>
          <p:cNvSpPr txBox="1"/>
          <p:nvPr/>
        </p:nvSpPr>
        <p:spPr>
          <a:xfrm>
            <a:off x="2362129" y="24540770"/>
            <a:ext cx="8279007" cy="833787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Admin Email” settings can be viewed, modified, and saved via the admin 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panel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 table inputs no 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longer shrink to an unreadable 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size. </a:t>
            </a: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Users  able 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clear to-dos </a:t>
            </a:r>
            <a:r>
              <a:rPr lang="en-US" sz="4000" i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40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-masse.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(All, or by age criteria)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Pi/</a:t>
            </a:r>
            <a:r>
              <a:rPr 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CoPi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to-dos 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are 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automatically detected and removed from the inbox whenever </a:t>
            </a: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appropriate task is handled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22" b="98889" l="4250" r="96000">
                        <a14:foregroundMark x1="55500" y1="14444" x2="55500" y2="14444"/>
                        <a14:foregroundMark x1="73750" y1="24444" x2="73750" y2="24444"/>
                        <a14:foregroundMark x1="31000" y1="25333" x2="31000" y2="25333"/>
                        <a14:foregroundMark x1="72750" y1="61333" x2="72750" y2="61333"/>
                        <a14:foregroundMark x1="79250" y1="92444" x2="79250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79" y="25558940"/>
            <a:ext cx="5080000" cy="571500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18345112" y="27288036"/>
            <a:ext cx="3689340" cy="3223549"/>
            <a:chOff x="18599152" y="27499758"/>
            <a:chExt cx="3689340" cy="3223549"/>
          </a:xfrm>
        </p:grpSpPr>
        <p:sp>
          <p:nvSpPr>
            <p:cNvPr id="56" name="Oval 55"/>
            <p:cNvSpPr/>
            <p:nvPr/>
          </p:nvSpPr>
          <p:spPr>
            <a:xfrm>
              <a:off x="19816859" y="27499758"/>
              <a:ext cx="1381792" cy="1316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Model</a:t>
              </a:r>
              <a:endParaRPr lang="en-US" sz="18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898773" y="29399321"/>
              <a:ext cx="1389719" cy="1323986"/>
            </a:xfrm>
            <a:prstGeom prst="ellipse">
              <a:avLst/>
            </a:prstGeom>
            <a:solidFill>
              <a:srgbClr val="FAAB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00" dirty="0" smtClean="0"/>
                <a:t>Controller</a:t>
              </a:r>
              <a:endParaRPr lang="en-US" sz="18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599152" y="29395234"/>
              <a:ext cx="1385334" cy="1319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800" dirty="0" smtClean="0"/>
                <a:t>View</a:t>
              </a:r>
              <a:endParaRPr lang="en-US" sz="1800" dirty="0"/>
            </a:p>
          </p:txBody>
        </p:sp>
      </p:grpSp>
      <p:cxnSp>
        <p:nvCxnSpPr>
          <p:cNvPr id="58" name="Straight Arrow Connector 57"/>
          <p:cNvCxnSpPr>
            <a:stCxn id="105" idx="0"/>
            <a:endCxn id="56" idx="2"/>
          </p:cNvCxnSpPr>
          <p:nvPr/>
        </p:nvCxnSpPr>
        <p:spPr>
          <a:xfrm flipV="1">
            <a:off x="19037779" y="27946253"/>
            <a:ext cx="525040" cy="123725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4" idx="2"/>
            <a:endCxn id="105" idx="6"/>
          </p:cNvCxnSpPr>
          <p:nvPr/>
        </p:nvCxnSpPr>
        <p:spPr>
          <a:xfrm flipH="1" flipV="1">
            <a:off x="19730446" y="29843417"/>
            <a:ext cx="914287" cy="617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0"/>
            <a:endCxn id="56" idx="6"/>
          </p:cNvCxnSpPr>
          <p:nvPr/>
        </p:nvCxnSpPr>
        <p:spPr>
          <a:xfrm flipH="1" flipV="1">
            <a:off x="20944611" y="27946253"/>
            <a:ext cx="394982" cy="12413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45468" y="24819355"/>
            <a:ext cx="757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Three-Tiered Architecture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151116" y="26424384"/>
            <a:ext cx="4299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Model-View-Controller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2" name="Shape 90"/>
          <p:cNvSpPr txBox="1"/>
          <p:nvPr/>
        </p:nvSpPr>
        <p:spPr>
          <a:xfrm>
            <a:off x="2362129" y="34071738"/>
            <a:ext cx="8180603" cy="636951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 </a:t>
            </a:r>
            <a:r>
              <a:rPr lang="en-US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VIP-1272-G1 - Matching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and removal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US" sz="36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Description: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User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accepts or rejects a project on the project proposal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page.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matches selected project to a “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to-do”. Matched task is auto-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removed from the user’s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inbox.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34" y="38204884"/>
            <a:ext cx="2654300" cy="2705100"/>
          </a:xfrm>
          <a:prstGeom prst="rect">
            <a:avLst/>
          </a:prstGeom>
        </p:spPr>
      </p:pic>
      <p:sp>
        <p:nvSpPr>
          <p:cNvPr id="113" name="Shape 90"/>
          <p:cNvSpPr txBox="1"/>
          <p:nvPr/>
        </p:nvSpPr>
        <p:spPr>
          <a:xfrm>
            <a:off x="2484997" y="38085613"/>
            <a:ext cx="6123572" cy="636951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Expected Result: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correct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to-do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removed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user’s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inbox.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Other to-dos remain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PASS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304</TotalTime>
  <Words>330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Corbel</vt:lpstr>
      <vt:lpstr>Tahoma</vt:lpstr>
      <vt:lpstr>Times New Roman</vt:lpstr>
      <vt:lpstr>Arial</vt:lpstr>
      <vt:lpstr>Parallax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Dafna Steinberg</cp:lastModifiedBy>
  <cp:revision>32</cp:revision>
  <cp:lastPrinted>2017-07-17T17:45:04Z</cp:lastPrinted>
  <dcterms:modified xsi:type="dcterms:W3CDTF">2017-07-17T20:19:00Z</dcterms:modified>
</cp:coreProperties>
</file>