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embeddedFontLst>
    <p:embeddedFont>
      <p:font typeface="Bree Serif"/>
      <p:regular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reeSerif-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7 seconds.( I will select 2 best slides (i will give them extra points and students will present for CIS committee)</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8" name="Shape 22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35" name="Shape 23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1" name="Shape 24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2" name="Shape 24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8" name="Shape 24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49" name="Shape 249"/>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5" name="Shape 25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56" name="Shape 25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65" name="Shape 265"/>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72" name="Shape 272"/>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1" name="Shape 28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13" name="Shape 31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a:t>
            </a:r>
            <a:r>
              <a:rPr lang="en-US"/>
              <a:t> (in all versions)</a:t>
            </a:r>
            <a:r>
              <a:rPr b="0" i="0" lang="en-US" sz="1200" u="none" cap="none" strike="noStrike">
                <a:solidFill>
                  <a:schemeClr val="dk1"/>
                </a:solidFill>
                <a:latin typeface="Calibri"/>
                <a:ea typeface="Calibri"/>
                <a:cs typeface="Calibri"/>
                <a:sym typeface="Calibri"/>
              </a:rPr>
              <a:t> tackles</a:t>
            </a:r>
            <a:r>
              <a:rPr lang="en-US"/>
              <a:t> with GIF or screenshot. </a:t>
            </a:r>
          </a:p>
          <a:p>
            <a:pPr lvl="0" marR="0" rtl="0" algn="l">
              <a:lnSpc>
                <a:spcPct val="100000"/>
              </a:lnSpc>
              <a:spcBef>
                <a:spcPts val="0"/>
              </a:spcBef>
              <a:spcAft>
                <a:spcPts val="0"/>
              </a:spcAft>
              <a:buNone/>
            </a:pPr>
            <a:r>
              <a:t/>
            </a:r>
            <a:endParaRPr/>
          </a:p>
        </p:txBody>
      </p:sp>
      <p:sp>
        <p:nvSpPr>
          <p:cNvPr id="156" name="Shape 15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20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br>
              <a:rPr lang="en-US"/>
            </a:br>
            <a:r>
              <a:rPr lang="en-US"/>
              <a:t>- Go into the details of the most important/significant tasks using bullet lists or visual graphs or state chart diagram</a:t>
            </a:r>
            <a:br>
              <a:rPr lang="en-US"/>
            </a:br>
            <a:r>
              <a:rPr lang="en-US"/>
              <a:t>- Demo using </a:t>
            </a:r>
            <a:r>
              <a:rPr b="1" lang="en-US"/>
              <a:t>screenshots or GIF</a:t>
            </a:r>
            <a:r>
              <a:rPr lang="en-US"/>
              <a:t> (in another separate page if required)</a:t>
            </a:r>
          </a:p>
          <a:p>
            <a:pPr indent="-228600" lvl="0" marL="457200" marR="0" rtl="0" algn="l">
              <a:spcBef>
                <a:spcPts val="360"/>
              </a:spcBef>
              <a:spcAft>
                <a:spcPts val="0"/>
              </a:spcAft>
              <a:buChar char="-"/>
            </a:pPr>
            <a:r>
              <a:rPr lang="en-US"/>
              <a:t>Sequence Diagram for this user story is optional</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27" name="Shape 32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a:p>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lang="en-US"/>
              <a:t>A description of verification process and </a:t>
            </a:r>
            <a:r>
              <a:rPr b="0" i="0" lang="en-US" sz="1200" u="none" cap="none" strike="noStrike">
                <a:solidFill>
                  <a:schemeClr val="dk1"/>
                </a:solidFill>
                <a:latin typeface="Calibri"/>
                <a:ea typeface="Calibri"/>
                <a:cs typeface="Calibri"/>
                <a:sym typeface="Calibri"/>
              </a:rPr>
              <a:t>Test Suites and Test Cases for </a:t>
            </a:r>
            <a:r>
              <a:rPr lang="en-US"/>
              <a:t>one of the</a:t>
            </a:r>
            <a:r>
              <a:rPr b="0" i="0" lang="en-US" sz="1200" u="none" cap="none" strike="noStrike">
                <a:solidFill>
                  <a:schemeClr val="dk1"/>
                </a:solidFill>
                <a:latin typeface="Calibri"/>
                <a:ea typeface="Calibri"/>
                <a:cs typeface="Calibri"/>
                <a:sym typeface="Calibri"/>
              </a:rPr>
              <a:t> use case</a:t>
            </a:r>
            <a:r>
              <a:rPr lang="en-US"/>
              <a: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Automated test scripts for the implemented use cases (</a:t>
            </a:r>
            <a:r>
              <a:rPr lang="en-US"/>
              <a:t>if any)</a:t>
            </a:r>
            <a:r>
              <a:rPr b="0" i="0" lang="en-US" sz="1200" u="none" cap="none" strike="noStrike">
                <a:solidFill>
                  <a:schemeClr val="dk1"/>
                </a:solidFill>
                <a:latin typeface="Calibri"/>
                <a:ea typeface="Calibri"/>
                <a:cs typeface="Calibri"/>
                <a:sym typeface="Calibri"/>
              </a:rPr>
              <a:t>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38" name="Shape 33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US" sz="1400">
                <a:latin typeface="Arial"/>
                <a:ea typeface="Arial"/>
                <a:cs typeface="Arial"/>
                <a:sym typeface="Arial"/>
              </a:rPr>
              <a:t>Still needs to be done, will probably mock up some “assertTrue” / “assertFalse” statements to demonstrate how validation is coded.</a:t>
            </a:r>
          </a:p>
          <a:p>
            <a:pPr lvl="0">
              <a:spcBef>
                <a:spcPts val="0"/>
              </a:spcBef>
              <a:buNone/>
            </a:pPr>
            <a:r>
              <a:t/>
            </a:r>
            <a:endParaRPr/>
          </a:p>
        </p:txBody>
      </p:sp>
      <p:sp>
        <p:nvSpPr>
          <p:cNvPr id="348" name="Shape 34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10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 mention your effort for </a:t>
            </a:r>
            <a:r>
              <a:rPr lang="en-US"/>
              <a:t>Scrum, Mingle, Github, Google Drive Documentation and minutes (VERBAL)</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363" name="Shape 363"/>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t>20 seconds.</a:t>
            </a:r>
          </a:p>
          <a:p>
            <a:pPr lvl="0" rtl="0">
              <a:spcBef>
                <a:spcPts val="0"/>
              </a:spcBef>
              <a:buClr>
                <a:schemeClr val="dk1"/>
              </a:buClr>
              <a:buSzPct val="25000"/>
              <a:buFont typeface="Arial"/>
              <a:buNone/>
            </a:pPr>
            <a:r>
              <a:rPr lang="en-US"/>
              <a:t>Introduce the problem that the your project (in new version) tackles with GIF or screenshot. </a:t>
            </a:r>
          </a:p>
          <a:p>
            <a:pPr lvl="0" rtl="0">
              <a:spcBef>
                <a:spcPts val="0"/>
              </a:spcBef>
              <a:buClr>
                <a:schemeClr val="dk1"/>
              </a:buClr>
              <a:buSzPct val="91666"/>
              <a:buFont typeface="Arial"/>
              <a:buNone/>
            </a:pPr>
            <a:r>
              <a:t/>
            </a:r>
            <a:endParaRPr/>
          </a:p>
          <a:p>
            <a:pPr indent="0" lvl="0" marL="0" marR="0" rtl="0" algn="l">
              <a:spcBef>
                <a:spcPts val="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5 seconds</a:t>
            </a:r>
          </a:p>
          <a:p>
            <a:pPr indent="0" lvl="0" marL="0" marR="0" rtl="0" algn="l">
              <a:spcBef>
                <a:spcPts val="0"/>
              </a:spcBef>
              <a:spcAft>
                <a:spcPts val="0"/>
              </a:spcAft>
              <a:buSzPct val="25000"/>
              <a:buNone/>
            </a:pPr>
            <a:r>
              <a:rPr lang="en-US"/>
              <a:t>Show the Use Case Diagram for the whole project.</a:t>
            </a:r>
            <a:br>
              <a:rPr lang="en-US"/>
            </a:br>
            <a:r>
              <a:rPr lang="en-US"/>
              <a:t>Highlight your use cases.</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7" name="Shape 177"/>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1. System decomposition; identify the architecture patterns used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a:t>20 seconds</a:t>
            </a:r>
          </a:p>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System design: </a:t>
            </a:r>
            <a:r>
              <a:rPr lang="en-US"/>
              <a:t>Highlight the parts that you contributed to them.</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2. System deployment – h/w and s/w requirements </a:t>
            </a:r>
          </a:p>
          <a:p>
            <a:pPr indent="0" lvl="0" marL="0" marR="0" rtl="0" algn="l">
              <a:spcBef>
                <a:spcPts val="360"/>
              </a:spcBef>
              <a:spcAft>
                <a:spcPts val="0"/>
              </a:spcAft>
              <a:buSzPct val="25000"/>
              <a:buNone/>
            </a:pPr>
            <a:br>
              <a:rPr lang="en-US"/>
            </a:br>
            <a:br>
              <a:rPr lang="en-US"/>
            </a:br>
          </a:p>
          <a:p>
            <a:pPr indent="0" lvl="0" marL="0" marR="0" rtl="0" algn="l">
              <a:spcBef>
                <a:spcPts val="360"/>
              </a:spcBef>
              <a:spcAft>
                <a:spcPts val="0"/>
              </a:spcAft>
              <a:buSzPct val="25000"/>
              <a:buNone/>
            </a:pPr>
            <a:r>
              <a:t/>
            </a:r>
            <a:endParaRPr/>
          </a:p>
          <a:p>
            <a:pPr indent="0" lvl="0" marL="0" marR="0" rtl="0" algn="l">
              <a:spcBef>
                <a:spcPts val="360"/>
              </a:spcBef>
              <a:spcAft>
                <a:spcPts val="0"/>
              </a:spcAft>
              <a:buSzPct val="25000"/>
              <a:buNone/>
            </a:pPr>
            <a:r>
              <a:t/>
            </a:r>
            <a:endParaRPr b="0" i="0" sz="1200" u="none" cap="none" strike="noStrike">
              <a:solidFill>
                <a:srgbClr val="FF0000"/>
              </a:solidFill>
              <a:latin typeface="Calibri"/>
              <a:ea typeface="Calibri"/>
              <a:cs typeface="Calibri"/>
              <a:sym typeface="Calibri"/>
            </a:endParaRPr>
          </a:p>
        </p:txBody>
      </p:sp>
      <p:sp>
        <p:nvSpPr>
          <p:cNvPr id="193" name="Shape 193"/>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10 seconds.</a:t>
            </a:r>
            <a:r>
              <a:rPr b="0" i="0" lang="en-US" sz="1200" u="none" cap="none" strike="noStrike">
                <a:solidFill>
                  <a:schemeClr val="dk1"/>
                </a:solidFill>
                <a:latin typeface="Calibri"/>
                <a:ea typeface="Calibri"/>
                <a:cs typeface="Calibri"/>
                <a:sym typeface="Calibri"/>
              </a:rPr>
              <a:t>Minimal class diagram. Highlight the classes that you created/modified</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Identify the design patterns used (one or more slides).</a:t>
            </a:r>
          </a:p>
          <a:p>
            <a:pPr indent="0" lvl="0" marL="0" marR="0" rtl="0" algn="l">
              <a:spcBef>
                <a:spcPts val="360"/>
              </a:spcBef>
              <a:spcAft>
                <a:spcPts val="0"/>
              </a:spcAft>
              <a:buSzPct val="25000"/>
              <a:buNone/>
            </a:pPr>
            <a:r>
              <a:rPr lang="en-US"/>
              <a:t>Main design Patterns used were facade(Service classes in the frontend) and repository(Data Subsystem)</a:t>
            </a:r>
          </a:p>
          <a:p>
            <a:pPr lvl="0" rtl="0">
              <a:spcBef>
                <a:spcPts val="0"/>
              </a:spcBef>
              <a:buSzPct val="25000"/>
              <a:buNone/>
            </a:pPr>
            <a:r>
              <a:t/>
            </a:r>
            <a:endParaRPr/>
          </a:p>
          <a:p>
            <a:pPr indent="0" lvl="0" marL="0" marR="0" rtl="0" algn="l">
              <a:spcBef>
                <a:spcPts val="360"/>
              </a:spcBef>
              <a:spcAft>
                <a:spcPts val="0"/>
              </a:spcAft>
              <a:buSzPct val="25000"/>
              <a:buNone/>
            </a:pPr>
            <a:r>
              <a:t/>
            </a:r>
            <a:endParaRPr/>
          </a:p>
        </p:txBody>
      </p:sp>
      <p:sp>
        <p:nvSpPr>
          <p:cNvPr id="206" name="Shape 206"/>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SzPct val="25000"/>
              <a:buNone/>
            </a:pPr>
            <a:r>
              <a:rPr lang="en-US"/>
              <a:t>5 seconds.</a:t>
            </a:r>
          </a:p>
          <a:p>
            <a:pPr lvl="0" rtl="0">
              <a:spcBef>
                <a:spcPts val="0"/>
              </a:spcBef>
              <a:buClr>
                <a:schemeClr val="dk1"/>
              </a:buClr>
              <a:buSzPct val="25000"/>
              <a:buFont typeface="Arial"/>
              <a:buNone/>
            </a:pPr>
            <a:r>
              <a:rPr lang="en-US"/>
              <a:t>List the user stories that you worked on them.(put in order of importance). Stay focused on the parts that you have been working. </a:t>
            </a:r>
          </a:p>
          <a:p>
            <a:pPr lvl="0" marR="0" rtl="0" algn="l">
              <a:spcBef>
                <a:spcPts val="0"/>
              </a:spcBef>
              <a:spcAft>
                <a:spcPts val="0"/>
              </a:spcAft>
              <a:buNone/>
            </a:pPr>
            <a:r>
              <a:rPr lang="en-US"/>
              <a:t>-Impersonation</a:t>
            </a:r>
          </a:p>
          <a:p>
            <a:pPr indent="0" lvl="0" marL="0" marR="0" rtl="0" algn="l">
              <a:spcBef>
                <a:spcPts val="0"/>
              </a:spcBef>
              <a:spcAft>
                <a:spcPts val="0"/>
              </a:spcAft>
              <a:buSzPct val="25000"/>
              <a:buNone/>
            </a:pPr>
            <a:r>
              <a:rPr lang="en-US"/>
              <a:t>-Securing the api</a:t>
            </a:r>
          </a:p>
          <a:p>
            <a:pPr indent="0" lvl="0" marL="0" marR="0" rtl="0" algn="l">
              <a:spcBef>
                <a:spcPts val="0"/>
              </a:spcBef>
              <a:spcAft>
                <a:spcPts val="0"/>
              </a:spcAft>
              <a:buSzPct val="25000"/>
              <a:buNone/>
            </a:pPr>
            <a:r>
              <a:rPr lang="en-US"/>
              <a:t>-Performance improvements</a:t>
            </a:r>
          </a:p>
          <a:p>
            <a:pPr indent="0" lvl="0" marL="0" marR="0" rtl="0" algn="l">
              <a:spcBef>
                <a:spcPts val="0"/>
              </a:spcBef>
              <a:spcAft>
                <a:spcPts val="0"/>
              </a:spcAft>
              <a:buSzPct val="25000"/>
              <a:buNone/>
            </a:pPr>
            <a:r>
              <a:rPr lang="en-US"/>
              <a:t>-To-do system enhancement</a:t>
            </a:r>
          </a:p>
          <a:p>
            <a:pPr indent="0" lvl="0" marL="0" marR="0" rtl="0" algn="l">
              <a:spcBef>
                <a:spcPts val="0"/>
              </a:spcBef>
              <a:spcAft>
                <a:spcPts val="0"/>
              </a:spcAft>
              <a:buSzPct val="25000"/>
              <a:buNone/>
            </a:pPr>
            <a:r>
              <a:rPr lang="en-US"/>
              <a:t>-Admin email settings </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14" name="Shape 21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360"/>
              </a:spcBef>
              <a:spcAft>
                <a:spcPts val="0"/>
              </a:spcAft>
              <a:buSzPct val="25000"/>
              <a:buNone/>
            </a:pPr>
            <a:r>
              <a:rPr lang="en-US"/>
              <a:t>60 seconds</a:t>
            </a:r>
          </a:p>
          <a:p>
            <a:pPr indent="0" lvl="0" marL="0" marR="0" rtl="0" algn="l">
              <a:spcBef>
                <a:spcPts val="360"/>
              </a:spcBef>
              <a:spcAft>
                <a:spcPts val="0"/>
              </a:spcAft>
              <a:buSzPct val="25000"/>
              <a:buNone/>
            </a:pPr>
            <a:r>
              <a:rPr lang="en-US"/>
              <a:t>The tile of user story</a:t>
            </a:r>
          </a:p>
          <a:p>
            <a:pPr indent="-228600" lvl="0" marL="457200" marR="0" rtl="0" algn="l">
              <a:spcBef>
                <a:spcPts val="360"/>
              </a:spcBef>
              <a:spcAft>
                <a:spcPts val="0"/>
              </a:spcAft>
              <a:buChar char="-"/>
            </a:pPr>
            <a:r>
              <a:rPr lang="en-US"/>
              <a:t>The most important user story you worked on it. You have to describe this one very well and be proud of that.</a:t>
            </a:r>
          </a:p>
          <a:p>
            <a:pPr indent="-228600" lvl="0" marL="457200" marR="0" rtl="0" algn="l">
              <a:spcBef>
                <a:spcPts val="360"/>
              </a:spcBef>
              <a:spcAft>
                <a:spcPts val="0"/>
              </a:spcAft>
              <a:buChar char="-"/>
            </a:pPr>
            <a:r>
              <a:rPr lang="en-US"/>
              <a:t>Please present and show the complexity of your work, code, algorithms, and technical challenges and technologies you have used. (you could use screenshot if you want. Visual presentations are better than text presentation)</a:t>
            </a:r>
          </a:p>
          <a:p>
            <a:pPr indent="-228600" lvl="0" marL="457200" marR="0" rtl="0" algn="l">
              <a:spcBef>
                <a:spcPts val="360"/>
              </a:spcBef>
              <a:spcAft>
                <a:spcPts val="0"/>
              </a:spcAft>
              <a:buChar char="-"/>
            </a:pPr>
            <a:r>
              <a:rPr lang="en-US"/>
              <a:t>Go into the details of the most important/significant tasks using bullet lists or visual graphs or state chart diagram</a:t>
            </a:r>
          </a:p>
          <a:p>
            <a:pPr indent="-228600" lvl="0" marL="457200" marR="0" rtl="0" algn="l">
              <a:spcBef>
                <a:spcPts val="360"/>
              </a:spcBef>
              <a:spcAft>
                <a:spcPts val="0"/>
              </a:spcAft>
              <a:buChar char="-"/>
            </a:pPr>
            <a:r>
              <a:rPr lang="en-US"/>
              <a:t>Sequence Diagram for this user story is mandatory  (in another separate page if required)</a:t>
            </a:r>
          </a:p>
          <a:p>
            <a:pPr indent="-228600" lvl="0" marL="457200" marR="0" rtl="0" algn="l">
              <a:spcBef>
                <a:spcPts val="360"/>
              </a:spcBef>
              <a:spcAft>
                <a:spcPts val="0"/>
              </a:spcAft>
              <a:buChar char="-"/>
            </a:pPr>
            <a:r>
              <a:rPr lang="en-US"/>
              <a:t>Demo using </a:t>
            </a:r>
            <a:r>
              <a:rPr b="1" lang="en-US"/>
              <a:t>screenshots or GIF</a:t>
            </a:r>
            <a:r>
              <a:rPr lang="en-US"/>
              <a:t> (in another separate page if required)</a:t>
            </a:r>
            <a:br>
              <a:rPr lang="en-US"/>
            </a:b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21" name="Shape 221"/>
          <p:cNvSpPr txBox="1"/>
          <p:nvPr>
            <p:ph idx="12" type="sldNum"/>
          </p:nvPr>
        </p:nvSpPr>
        <p:spPr>
          <a:xfrm>
            <a:off x="3884612" y="8685213"/>
            <a:ext cx="2971800"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pic>
        <p:nvPicPr>
          <p:cNvPr descr="Overlay-TitleSlide.png" id="18" name="Shape 18"/>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9" name="Shape 19"/>
          <p:cNvSpPr txBox="1"/>
          <p:nvPr>
            <p:ph type="ctrTitle"/>
          </p:nvPr>
        </p:nvSpPr>
        <p:spPr>
          <a:xfrm>
            <a:off x="1600200" y="2492375"/>
            <a:ext cx="6762748" cy="1470024"/>
          </a:xfrm>
          <a:prstGeom prst="rect">
            <a:avLst/>
          </a:prstGeom>
          <a:noFill/>
          <a:ln>
            <a:noFill/>
          </a:ln>
        </p:spPr>
        <p:txBody>
          <a:bodyPr anchorCtr="0" anchor="b" bIns="91425" lIns="91425" rIns="91425" tIns="91425"/>
          <a:lstStyle>
            <a:lvl1pPr indent="0" lvl="0" marL="0" marR="0" rtl="0" algn="r">
              <a:spcBef>
                <a:spcPts val="0"/>
              </a:spcBef>
              <a:spcAft>
                <a:spcPts val="0"/>
              </a:spcAft>
              <a:buNone/>
              <a:defRPr b="0"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0" name="Shape 20"/>
          <p:cNvSpPr txBox="1"/>
          <p:nvPr>
            <p:ph idx="1" type="subTitle"/>
          </p:nvPr>
        </p:nvSpPr>
        <p:spPr>
          <a:xfrm>
            <a:off x="1600200" y="3966882"/>
            <a:ext cx="6762748" cy="1752600"/>
          </a:xfrm>
          <a:prstGeom prst="rect">
            <a:avLst/>
          </a:prstGeom>
          <a:noFill/>
          <a:ln>
            <a:noFill/>
          </a:ln>
        </p:spPr>
        <p:txBody>
          <a:bodyPr anchorCtr="0" anchor="t" bIns="91425" lIns="91425" rIns="91425" tIns="91425"/>
          <a:lstStyle>
            <a:lvl1pPr indent="0" lvl="0" marL="0" marR="0" rtl="0" algn="r">
              <a:spcBef>
                <a:spcPts val="600"/>
              </a:spcBef>
              <a:spcAft>
                <a:spcPts val="0"/>
              </a:spcAft>
              <a:buClr>
                <a:schemeClr val="lt1"/>
              </a:buClr>
              <a:buFont typeface="Noto Sans Symbols"/>
              <a:buNone/>
              <a:defRPr b="0" i="0" sz="1800" u="none" cap="none" strike="noStrike">
                <a:solidFill>
                  <a:schemeClr val="lt1"/>
                </a:solidFill>
                <a:latin typeface="Trebuchet MS"/>
                <a:ea typeface="Trebuchet MS"/>
                <a:cs typeface="Trebuchet MS"/>
                <a:sym typeface="Trebuchet MS"/>
              </a:defRPr>
            </a:lvl1pPr>
            <a:lvl2pPr indent="0" lvl="1" marL="457200" marR="0" rtl="0" algn="ctr">
              <a:spcBef>
                <a:spcPts val="600"/>
              </a:spcBef>
              <a:spcAft>
                <a:spcPts val="0"/>
              </a:spcAft>
              <a:buClr>
                <a:srgbClr val="888888"/>
              </a:buClr>
              <a:buFont typeface="Noto Sans Symbols"/>
              <a:buNone/>
              <a:defRPr b="0" i="0" sz="2000" u="none" cap="none" strike="noStrike">
                <a:solidFill>
                  <a:srgbClr val="888888"/>
                </a:solidFill>
                <a:latin typeface="Trebuchet MS"/>
                <a:ea typeface="Trebuchet MS"/>
                <a:cs typeface="Trebuchet MS"/>
                <a:sym typeface="Trebuchet MS"/>
              </a:defRPr>
            </a:lvl2pPr>
            <a:lvl3pPr indent="0" lvl="2" marL="9144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3pPr>
            <a:lvl4pPr indent="0" lvl="3" marL="13716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4pPr>
            <a:lvl5pPr indent="0" lvl="4" marL="1828800" marR="0" rtl="0" algn="ctr">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5pPr>
            <a:lvl6pPr indent="0" lvl="5" marL="22860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6pPr>
            <a:lvl7pPr indent="0" lvl="6" marL="27432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7pPr>
            <a:lvl8pPr indent="0" lvl="7" marL="32004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8pPr>
            <a:lvl9pPr indent="0" lvl="8" marL="3657600" marR="0" rtl="0" algn="ctr">
              <a:spcBef>
                <a:spcPts val="400"/>
              </a:spcBef>
              <a:buClr>
                <a:srgbClr val="888888"/>
              </a:buClr>
              <a:buFont typeface="Arial"/>
              <a:buNone/>
              <a:defRPr b="0" i="0" sz="2000" u="none" cap="none" strike="noStrike">
                <a:solidFill>
                  <a:srgbClr val="888888"/>
                </a:solidFill>
                <a:latin typeface="Trebuchet MS"/>
                <a:ea typeface="Trebuchet MS"/>
                <a:cs typeface="Trebuchet MS"/>
                <a:sym typeface="Trebuchet MS"/>
              </a:defRPr>
            </a:lvl9pPr>
          </a:lstStyle>
          <a:p/>
        </p:txBody>
      </p:sp>
      <p:sp>
        <p:nvSpPr>
          <p:cNvPr id="21" name="Shape 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
        <p:nvSpPr>
          <p:cNvPr id="22" name="Shape 22"/>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3" name="Shape 93"/>
        <p:cNvGrpSpPr/>
        <p:nvPr/>
      </p:nvGrpSpPr>
      <p:grpSpPr>
        <a:xfrm>
          <a:off x="0" y="0"/>
          <a:ext cx="0" cy="0"/>
          <a:chOff x="0" y="0"/>
          <a:chExt cx="0" cy="0"/>
        </a:xfrm>
      </p:grpSpPr>
      <p:pic>
        <p:nvPicPr>
          <p:cNvPr descr="Overlay-ContentSlides.png" id="94" name="Shape 94"/>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95" name="Shape 9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8" name="Shape 98"/>
        <p:cNvGrpSpPr/>
        <p:nvPr/>
      </p:nvGrpSpPr>
      <p:grpSpPr>
        <a:xfrm>
          <a:off x="0" y="0"/>
          <a:ext cx="0" cy="0"/>
          <a:chOff x="0" y="0"/>
          <a:chExt cx="0" cy="0"/>
        </a:xfrm>
      </p:grpSpPr>
      <p:pic>
        <p:nvPicPr>
          <p:cNvPr descr="Overlay-ContentCaption.png" id="99" name="Shape 99"/>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00" name="Shape 100"/>
          <p:cNvSpPr txBox="1"/>
          <p:nvPr>
            <p:ph type="title"/>
          </p:nvPr>
        </p:nvSpPr>
        <p:spPr>
          <a:xfrm>
            <a:off x="779464" y="590550"/>
            <a:ext cx="3657600" cy="1162049"/>
          </a:xfrm>
          <a:prstGeom prst="rect">
            <a:avLst/>
          </a:prstGeom>
          <a:noFill/>
          <a:ln>
            <a:noFill/>
          </a:ln>
        </p:spPr>
        <p:txBody>
          <a:bodyPr anchorCtr="0" anchor="b" bIns="91425" lIns="91425" rIns="91425" tIns="91425"/>
          <a:lstStyle>
            <a:lvl1pPr indent="0" lvl="0" marL="0" marR="0" rtl="0" algn="ctr">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1" name="Shape 101"/>
          <p:cNvSpPr txBox="1"/>
          <p:nvPr>
            <p:ph idx="1" type="body"/>
          </p:nvPr>
        </p:nvSpPr>
        <p:spPr>
          <a:xfrm>
            <a:off x="4693023" y="739587"/>
            <a:ext cx="3657600" cy="5308786"/>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2" type="body"/>
          </p:nvPr>
        </p:nvSpPr>
        <p:spPr>
          <a:xfrm>
            <a:off x="779464" y="1816100"/>
            <a:ext cx="3657600" cy="3822700"/>
          </a:xfrm>
          <a:prstGeom prst="rect">
            <a:avLst/>
          </a:prstGeom>
          <a:noFill/>
          <a:ln>
            <a:noFill/>
          </a:ln>
        </p:spPr>
        <p:txBody>
          <a:bodyPr anchorCtr="0" anchor="t" bIns="91425" lIns="91425" rIns="91425" tIns="91425"/>
          <a:lstStyle>
            <a:lvl1pPr indent="0" lvl="0" marL="0" marR="0" rtl="0" algn="ctr">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03" name="Shape 10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4" name="Shape 10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pic>
        <p:nvPicPr>
          <p:cNvPr descr="Overlay-PictureCaption.png" id="107" name="Shape 107"/>
          <p:cNvPicPr preferRelativeResize="0"/>
          <p:nvPr/>
        </p:nvPicPr>
        <p:blipFill rotWithShape="1">
          <a:blip r:embed="rId2">
            <a:alphaModFix/>
          </a:blip>
          <a:srcRect b="0" l="0" r="0" t="0"/>
          <a:stretch/>
        </p:blipFill>
        <p:spPr>
          <a:xfrm>
            <a:off x="449262" y="187325"/>
            <a:ext cx="8535987" cy="6483349"/>
          </a:xfrm>
          <a:prstGeom prst="rect">
            <a:avLst/>
          </a:prstGeom>
          <a:noFill/>
          <a:ln>
            <a:noFill/>
          </a:ln>
        </p:spPr>
      </p:pic>
      <p:sp>
        <p:nvSpPr>
          <p:cNvPr id="108" name="Shape 108"/>
          <p:cNvSpPr txBox="1"/>
          <p:nvPr>
            <p:ph type="title"/>
          </p:nvPr>
        </p:nvSpPr>
        <p:spPr>
          <a:xfrm>
            <a:off x="3886200" y="533400"/>
            <a:ext cx="4476749"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09" name="Shape 109"/>
          <p:cNvSpPr txBox="1"/>
          <p:nvPr>
            <p:ph idx="1" type="body"/>
          </p:nvPr>
        </p:nvSpPr>
        <p:spPr>
          <a:xfrm>
            <a:off x="3886123" y="1828800"/>
            <a:ext cx="4474539"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0" name="Shape 110"/>
          <p:cNvSpPr/>
          <p:nvPr>
            <p:ph idx="2" type="pic"/>
          </p:nvPr>
        </p:nvSpPr>
        <p:spPr>
          <a:xfrm flipH="1">
            <a:off x="188252" y="179292"/>
            <a:ext cx="3281086" cy="6483095"/>
          </a:xfrm>
          <a:prstGeom prst="round1Rect">
            <a:avLst>
              <a:gd fmla="val 17325"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1" name="Shape 111"/>
          <p:cNvSpPr txBox="1"/>
          <p:nvPr>
            <p:ph idx="10" type="dt"/>
          </p:nvPr>
        </p:nvSpPr>
        <p:spPr>
          <a:xfrm>
            <a:off x="38862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2" name="Shape 112"/>
          <p:cNvSpPr txBox="1"/>
          <p:nvPr>
            <p:ph idx="11" type="ftr"/>
          </p:nvPr>
        </p:nvSpPr>
        <p:spPr>
          <a:xfrm>
            <a:off x="5867400" y="6288087"/>
            <a:ext cx="2676525"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13" name="Shape 11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Alt.">
    <p:spTree>
      <p:nvGrpSpPr>
        <p:cNvPr id="114" name="Shape 114"/>
        <p:cNvGrpSpPr/>
        <p:nvPr/>
      </p:nvGrpSpPr>
      <p:grpSpPr>
        <a:xfrm>
          <a:off x="0" y="0"/>
          <a:ext cx="0" cy="0"/>
          <a:chOff x="0" y="0"/>
          <a:chExt cx="0" cy="0"/>
        </a:xfrm>
      </p:grpSpPr>
      <p:pic>
        <p:nvPicPr>
          <p:cNvPr descr="Overlay-PictureCaption-Extras.png" id="115" name="Shape 115"/>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16" name="Shape 116"/>
          <p:cNvSpPr txBox="1"/>
          <p:nvPr>
            <p:ph type="title"/>
          </p:nvPr>
        </p:nvSpPr>
        <p:spPr>
          <a:xfrm>
            <a:off x="4710953" y="533400"/>
            <a:ext cx="3657600" cy="125253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17" name="Shape 117"/>
          <p:cNvSpPr/>
          <p:nvPr>
            <p:ph idx="2" type="pic"/>
          </p:nvPr>
        </p:nvSpPr>
        <p:spPr>
          <a:xfrm flipH="1">
            <a:off x="596153" y="1600199"/>
            <a:ext cx="3657600" cy="3657601"/>
          </a:xfrm>
          <a:prstGeom prst="ellipse">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18" name="Shape 118"/>
          <p:cNvSpPr txBox="1"/>
          <p:nvPr>
            <p:ph idx="1" type="body"/>
          </p:nvPr>
        </p:nvSpPr>
        <p:spPr>
          <a:xfrm>
            <a:off x="4710412" y="1828800"/>
            <a:ext cx="3657600" cy="3809999"/>
          </a:xfrm>
          <a:prstGeom prst="rect">
            <a:avLst/>
          </a:prstGeom>
          <a:noFill/>
          <a:ln>
            <a:noFill/>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19" name="Shape 119"/>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0" name="Shape 120"/>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above Caption">
    <p:spTree>
      <p:nvGrpSpPr>
        <p:cNvPr id="122" name="Shape 122"/>
        <p:cNvGrpSpPr/>
        <p:nvPr/>
      </p:nvGrpSpPr>
      <p:grpSpPr>
        <a:xfrm>
          <a:off x="0" y="0"/>
          <a:ext cx="0" cy="0"/>
          <a:chOff x="0" y="0"/>
          <a:chExt cx="0" cy="0"/>
        </a:xfrm>
      </p:grpSpPr>
      <p:pic>
        <p:nvPicPr>
          <p:cNvPr descr="Overlay-PictureCaption-Extras.png" id="123" name="Shape 123"/>
          <p:cNvPicPr preferRelativeResize="0"/>
          <p:nvPr/>
        </p:nvPicPr>
        <p:blipFill rotWithShape="1">
          <a:blip r:embed="rId2">
            <a:alphaModFix/>
          </a:blip>
          <a:srcRect b="0" l="0" r="0" t="0"/>
          <a:stretch/>
        </p:blipFill>
        <p:spPr>
          <a:xfrm>
            <a:off x="158750" y="187325"/>
            <a:ext cx="8826499" cy="6483349"/>
          </a:xfrm>
          <a:prstGeom prst="rect">
            <a:avLst/>
          </a:prstGeom>
          <a:noFill/>
          <a:ln>
            <a:noFill/>
          </a:ln>
        </p:spPr>
      </p:pic>
      <p:sp>
        <p:nvSpPr>
          <p:cNvPr id="124" name="Shape 124"/>
          <p:cNvSpPr txBox="1"/>
          <p:nvPr>
            <p:ph type="title"/>
          </p:nvPr>
        </p:nvSpPr>
        <p:spPr>
          <a:xfrm>
            <a:off x="808037" y="3778623"/>
            <a:ext cx="7560514" cy="1102658"/>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6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5" name="Shape 125"/>
          <p:cNvSpPr/>
          <p:nvPr>
            <p:ph idx="2" type="pic"/>
          </p:nvPr>
        </p:nvSpPr>
        <p:spPr>
          <a:xfrm flipH="1">
            <a:off x="871583" y="762000"/>
            <a:ext cx="7427726" cy="2989730"/>
          </a:xfrm>
          <a:prstGeom prst="roundRect">
            <a:avLst>
              <a:gd fmla="val 7476" name="adj"/>
            </a:avLst>
          </a:prstGeom>
          <a:blipFill rotWithShape="0">
            <a:blip r:embed="rId3">
              <a:alphaModFix/>
            </a:blip>
            <a:stretch>
              <a:fillRect b="0" l="0" r="0" t="0"/>
            </a:stretch>
          </a:blipFill>
          <a:ln cap="flat" cmpd="sng" w="28575">
            <a:solidFill>
              <a:schemeClr val="lt1"/>
            </a:solidFill>
            <a:prstDash val="solid"/>
            <a:round/>
            <a:headEnd len="med" w="med" type="none"/>
            <a:tailEnd len="med" w="med" type="none"/>
          </a:ln>
        </p:spPr>
        <p:txBody>
          <a:bodyPr anchorCtr="0" anchor="t" bIns="91425" lIns="91425" rIns="91425" tIns="91425"/>
          <a:lstStyle>
            <a:lvl1pPr indent="0" lvl="0" marL="0" marR="0" rtl="0" algn="l">
              <a:spcBef>
                <a:spcPts val="2000"/>
              </a:spcBef>
              <a:spcAft>
                <a:spcPts val="0"/>
              </a:spcAft>
              <a:buClr>
                <a:srgbClr val="001D4D"/>
              </a:buClr>
              <a:buFont typeface="Noto Sans Symbols"/>
              <a:buNone/>
              <a:defRPr b="0" i="0" sz="32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24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5pPr>
            <a:lvl6pPr indent="0" lvl="5" marL="22860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6pPr>
            <a:lvl7pPr indent="0" lvl="6" marL="27432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7pPr>
            <a:lvl8pPr indent="0" lvl="7" marL="32004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8pPr>
            <a:lvl9pPr indent="0" lvl="8" marL="3657600" marR="0" rtl="0" algn="l">
              <a:spcBef>
                <a:spcPts val="400"/>
              </a:spcBef>
              <a:buClr>
                <a:schemeClr val="dk1"/>
              </a:buClr>
              <a:buFont typeface="Arial"/>
              <a:buNone/>
              <a:defRPr b="0" i="0" sz="20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 type="body"/>
          </p:nvPr>
        </p:nvSpPr>
        <p:spPr>
          <a:xfrm>
            <a:off x="808033" y="4827492"/>
            <a:ext cx="7559977" cy="1220881"/>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1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0" i="0" sz="12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0" i="0" sz="10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0" i="0" sz="900" u="none" cap="none" strike="noStrike">
                <a:solidFill>
                  <a:srgbClr val="001D4D"/>
                </a:solidFill>
                <a:latin typeface="Trebuchet MS"/>
                <a:ea typeface="Trebuchet MS"/>
                <a:cs typeface="Trebuchet MS"/>
                <a:sym typeface="Trebuchet MS"/>
              </a:defRPr>
            </a:lvl5pPr>
            <a:lvl6pPr indent="0" lvl="5" marL="22860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6pPr>
            <a:lvl7pPr indent="0" lvl="6" marL="27432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7pPr>
            <a:lvl8pPr indent="0" lvl="7" marL="32004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8pPr>
            <a:lvl9pPr indent="0" lvl="8" marL="3657600" marR="0" rtl="0" algn="l">
              <a:spcBef>
                <a:spcPts val="180"/>
              </a:spcBef>
              <a:buClr>
                <a:schemeClr val="dk1"/>
              </a:buClr>
              <a:buFont typeface="Arial"/>
              <a:buNone/>
              <a:defRPr b="0" i="0" sz="900" u="none" cap="none" strike="noStrike">
                <a:solidFill>
                  <a:schemeClr val="dk1"/>
                </a:solidFill>
                <a:latin typeface="Trebuchet MS"/>
                <a:ea typeface="Trebuchet MS"/>
                <a:cs typeface="Trebuchet MS"/>
                <a:sym typeface="Trebuchet MS"/>
              </a:defRPr>
            </a:lvl9pPr>
          </a:lstStyle>
          <a:p/>
        </p:txBody>
      </p:sp>
      <p:sp>
        <p:nvSpPr>
          <p:cNvPr id="127" name="Shape 127"/>
          <p:cNvSpPr txBox="1"/>
          <p:nvPr>
            <p:ph idx="10" type="dt"/>
          </p:nvPr>
        </p:nvSpPr>
        <p:spPr>
          <a:xfrm>
            <a:off x="381000" y="6288087"/>
            <a:ext cx="1865312"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8" name="Shape 128"/>
          <p:cNvSpPr txBox="1"/>
          <p:nvPr>
            <p:ph idx="11" type="ftr"/>
          </p:nvPr>
        </p:nvSpPr>
        <p:spPr>
          <a:xfrm>
            <a:off x="3325812" y="6288087"/>
            <a:ext cx="5218112"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29" name="Shape 12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0" name="Shape 130"/>
        <p:cNvGrpSpPr/>
        <p:nvPr/>
      </p:nvGrpSpPr>
      <p:grpSpPr>
        <a:xfrm>
          <a:off x="0" y="0"/>
          <a:ext cx="0" cy="0"/>
          <a:chOff x="0" y="0"/>
          <a:chExt cx="0" cy="0"/>
        </a:xfrm>
      </p:grpSpPr>
      <p:pic>
        <p:nvPicPr>
          <p:cNvPr descr="Overlay-ContentSlides.png" id="131" name="Shape 13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2" name="Shape 13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33" name="Shape 133"/>
          <p:cNvSpPr txBox="1"/>
          <p:nvPr>
            <p:ph idx="1" type="body"/>
          </p:nvPr>
        </p:nvSpPr>
        <p:spPr>
          <a:xfrm rot="5400000">
            <a:off x="2466975" y="141288"/>
            <a:ext cx="4208462" cy="7583486"/>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4" name="Shape 13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7" name="Shape 137"/>
        <p:cNvGrpSpPr/>
        <p:nvPr/>
      </p:nvGrpSpPr>
      <p:grpSpPr>
        <a:xfrm>
          <a:off x="0" y="0"/>
          <a:ext cx="0" cy="0"/>
          <a:chOff x="0" y="0"/>
          <a:chExt cx="0" cy="0"/>
        </a:xfrm>
      </p:grpSpPr>
      <p:pic>
        <p:nvPicPr>
          <p:cNvPr descr="Overlay-ContentSlides.png" id="138" name="Shape 13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139" name="Shape 139"/>
          <p:cNvSpPr txBox="1"/>
          <p:nvPr>
            <p:ph type="title"/>
          </p:nvPr>
        </p:nvSpPr>
        <p:spPr>
          <a:xfrm rot="5400000">
            <a:off x="5373266" y="2734842"/>
            <a:ext cx="5268912" cy="1358152"/>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40" name="Shape 140"/>
          <p:cNvSpPr txBox="1"/>
          <p:nvPr>
            <p:ph idx="1" type="body"/>
          </p:nvPr>
        </p:nvSpPr>
        <p:spPr>
          <a:xfrm rot="5400000">
            <a:off x="1230313" y="328613"/>
            <a:ext cx="5268911" cy="617061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41" name="Shape 141"/>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2" name="Shape 142"/>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3" name="Shape 143"/>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4" name="Shape 24"/>
        <p:cNvGrpSpPr/>
        <p:nvPr/>
      </p:nvGrpSpPr>
      <p:grpSpPr>
        <a:xfrm>
          <a:off x="0" y="0"/>
          <a:ext cx="0" cy="0"/>
          <a:chOff x="0" y="0"/>
          <a:chExt cx="0" cy="0"/>
        </a:xfrm>
      </p:grpSpPr>
      <p:pic>
        <p:nvPicPr>
          <p:cNvPr descr="Overlay-ContentSlides.png" id="25" name="Shape 25"/>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26" name="Shape 26"/>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27" name="Shape 27"/>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28" name="Shape 28"/>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1" name="Shape 31"/>
        <p:cNvGrpSpPr/>
        <p:nvPr/>
      </p:nvGrpSpPr>
      <p:grpSpPr>
        <a:xfrm>
          <a:off x="0" y="0"/>
          <a:ext cx="0" cy="0"/>
          <a:chOff x="0" y="0"/>
          <a:chExt cx="0" cy="0"/>
        </a:xfrm>
      </p:grpSpPr>
      <p:pic>
        <p:nvPicPr>
          <p:cNvPr descr="Overlay-SectionHeader.png" id="32" name="Shape 32"/>
          <p:cNvPicPr preferRelativeResize="0"/>
          <p:nvPr/>
        </p:nvPicPr>
        <p:blipFill rotWithShape="1">
          <a:blip r:embed="rId2">
            <a:alphaModFix/>
          </a:blip>
          <a:srcRect b="0" l="0" r="0" t="0"/>
          <a:stretch/>
        </p:blipFill>
        <p:spPr>
          <a:xfrm>
            <a:off x="381000" y="0"/>
            <a:ext cx="8826499" cy="6483349"/>
          </a:xfrm>
          <a:prstGeom prst="rect">
            <a:avLst/>
          </a:prstGeom>
          <a:noFill/>
          <a:ln>
            <a:noFill/>
          </a:ln>
        </p:spPr>
      </p:pic>
      <p:sp>
        <p:nvSpPr>
          <p:cNvPr id="33" name="Shape 33"/>
          <p:cNvSpPr txBox="1"/>
          <p:nvPr>
            <p:ph type="title"/>
          </p:nvPr>
        </p:nvSpPr>
        <p:spPr>
          <a:xfrm>
            <a:off x="779462" y="2591359"/>
            <a:ext cx="7583486" cy="13620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44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34" name="Shape 34"/>
          <p:cNvSpPr txBox="1"/>
          <p:nvPr>
            <p:ph idx="1" type="body"/>
          </p:nvPr>
        </p:nvSpPr>
        <p:spPr>
          <a:xfrm>
            <a:off x="779462" y="3950353"/>
            <a:ext cx="7583486" cy="1500187"/>
          </a:xfrm>
          <a:prstGeom prst="rect">
            <a:avLst/>
          </a:prstGeom>
          <a:noFill/>
          <a:ln>
            <a:noFill/>
          </a:ln>
        </p:spPr>
        <p:txBody>
          <a:bodyPr anchorCtr="0" anchor="t" bIns="91425" lIns="91425" rIns="91425" tIns="91425"/>
          <a:lstStyle>
            <a:lvl1pPr indent="0" lvl="0" marL="0" marR="0" rtl="0" algn="l">
              <a:spcBef>
                <a:spcPts val="600"/>
              </a:spcBef>
              <a:spcAft>
                <a:spcPts val="0"/>
              </a:spcAft>
              <a:buClr>
                <a:srgbClr val="001D4D"/>
              </a:buClr>
              <a:buFont typeface="Noto Sans Symbols"/>
              <a:buNone/>
              <a:defRPr b="0" i="0" sz="20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888888"/>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600"/>
              </a:spcBef>
              <a:spcAft>
                <a:spcPts val="0"/>
              </a:spcAft>
              <a:buClr>
                <a:srgbClr val="888888"/>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600"/>
              </a:spcBef>
              <a:spcAft>
                <a:spcPts val="0"/>
              </a:spcAft>
              <a:buClr>
                <a:srgbClr val="888888"/>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280"/>
              </a:spcBef>
              <a:buClr>
                <a:srgbClr val="888888"/>
              </a:buClr>
              <a:buFont typeface="Arial"/>
              <a:buNone/>
              <a:defRPr b="0" i="0" sz="1400" u="none" cap="none" strike="noStrike">
                <a:solidFill>
                  <a:srgbClr val="888888"/>
                </a:solidFill>
                <a:latin typeface="Trebuchet MS"/>
                <a:ea typeface="Trebuchet MS"/>
                <a:cs typeface="Trebuchet MS"/>
                <a:sym typeface="Trebuchet MS"/>
              </a:defRPr>
            </a:lvl9pPr>
          </a:lstStyle>
          <a:p/>
        </p:txBody>
      </p:sp>
      <p:sp>
        <p:nvSpPr>
          <p:cNvPr id="35" name="Shape 3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8" name="Shape 38"/>
        <p:cNvGrpSpPr/>
        <p:nvPr/>
      </p:nvGrpSpPr>
      <p:grpSpPr>
        <a:xfrm>
          <a:off x="0" y="0"/>
          <a:ext cx="0" cy="0"/>
          <a:chOff x="0" y="0"/>
          <a:chExt cx="0" cy="0"/>
        </a:xfrm>
      </p:grpSpPr>
      <p:pic>
        <p:nvPicPr>
          <p:cNvPr descr="Overlay-ContentSlides.png" id="39" name="Shape 3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40" name="Shape 4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41" name="Shape 41"/>
          <p:cNvSpPr txBox="1"/>
          <p:nvPr>
            <p:ph idx="1"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2" name="Shape 42"/>
          <p:cNvSpPr txBox="1"/>
          <p:nvPr>
            <p:ph idx="2" type="body"/>
          </p:nvPr>
        </p:nvSpPr>
        <p:spPr>
          <a:xfrm>
            <a:off x="4688541"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6" name="Shape 46"/>
        <p:cNvGrpSpPr/>
        <p:nvPr/>
      </p:nvGrpSpPr>
      <p:grpSpPr>
        <a:xfrm>
          <a:off x="0" y="0"/>
          <a:ext cx="0" cy="0"/>
          <a:chOff x="0" y="0"/>
          <a:chExt cx="0" cy="0"/>
        </a:xfrm>
      </p:grpSpPr>
      <p:pic>
        <p:nvPicPr>
          <p:cNvPr descr="Overlay-ContentSlides.png" id="47" name="Shape 47"/>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cxnSp>
        <p:nvCxnSpPr>
          <p:cNvPr id="48" name="Shape 48"/>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49" name="Shape 49"/>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cxnSp>
        <p:nvCxnSpPr>
          <p:cNvPr id="50" name="Shape 50"/>
          <p:cNvCxnSpPr/>
          <p:nvPr/>
        </p:nvCxnSpPr>
        <p:spPr>
          <a:xfrm>
            <a:off x="874712" y="2286000"/>
            <a:ext cx="3562350" cy="1587"/>
          </a:xfrm>
          <a:prstGeom prst="straightConnector1">
            <a:avLst/>
          </a:prstGeom>
          <a:noFill/>
          <a:ln cap="flat" cmpd="sng" w="19050">
            <a:solidFill>
              <a:schemeClr val="lt1"/>
            </a:solidFill>
            <a:prstDash val="solid"/>
            <a:round/>
            <a:headEnd len="med" w="med" type="none"/>
            <a:tailEnd len="med" w="med" type="none"/>
          </a:ln>
        </p:spPr>
      </p:cxnSp>
      <p:cxnSp>
        <p:nvCxnSpPr>
          <p:cNvPr id="51" name="Shape 51"/>
          <p:cNvCxnSpPr/>
          <p:nvPr/>
        </p:nvCxnSpPr>
        <p:spPr>
          <a:xfrm>
            <a:off x="4816475" y="2286000"/>
            <a:ext cx="3565525" cy="1587"/>
          </a:xfrm>
          <a:prstGeom prst="straightConnector1">
            <a:avLst/>
          </a:prstGeom>
          <a:noFill/>
          <a:ln cap="flat" cmpd="sng" w="19050">
            <a:solidFill>
              <a:schemeClr val="lt1"/>
            </a:solidFill>
            <a:prstDash val="solid"/>
            <a:round/>
            <a:headEnd len="med" w="med" type="none"/>
            <a:tailEnd len="med" w="med" type="none"/>
          </a:ln>
        </p:spPr>
      </p:cxnSp>
      <p:sp>
        <p:nvSpPr>
          <p:cNvPr id="52" name="Shape 52"/>
          <p:cNvSpPr txBox="1"/>
          <p:nvPr>
            <p:ph type="title"/>
          </p:nvPr>
        </p:nvSpPr>
        <p:spPr>
          <a:xfrm>
            <a:off x="779462" y="381000"/>
            <a:ext cx="7583486" cy="1044387"/>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53" name="Shape 53"/>
          <p:cNvSpPr txBox="1"/>
          <p:nvPr>
            <p:ph idx="1" type="body"/>
          </p:nvPr>
        </p:nvSpPr>
        <p:spPr>
          <a:xfrm>
            <a:off x="779462"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4" name="Shape 54"/>
          <p:cNvSpPr txBox="1"/>
          <p:nvPr>
            <p:ph idx="2" type="body"/>
          </p:nvPr>
        </p:nvSpPr>
        <p:spPr>
          <a:xfrm>
            <a:off x="779462"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5" name="Shape 55"/>
          <p:cNvSpPr txBox="1"/>
          <p:nvPr>
            <p:ph idx="3" type="body"/>
          </p:nvPr>
        </p:nvSpPr>
        <p:spPr>
          <a:xfrm>
            <a:off x="4705350" y="1438834"/>
            <a:ext cx="3657600" cy="789828"/>
          </a:xfrm>
          <a:prstGeom prst="rect">
            <a:avLst/>
          </a:prstGeom>
          <a:noFill/>
          <a:ln>
            <a:noFill/>
          </a:ln>
        </p:spPr>
        <p:txBody>
          <a:bodyPr anchorCtr="0" anchor="b" bIns="91425" lIns="91425" rIns="91425" tIns="91425"/>
          <a:lstStyle>
            <a:lvl1pPr indent="0" lvl="0" marL="0" marR="0" rtl="0" algn="ctr">
              <a:lnSpc>
                <a:spcPct val="107142"/>
              </a:lnSpc>
              <a:spcBef>
                <a:spcPts val="0"/>
              </a:spcBef>
              <a:spcAft>
                <a:spcPts val="0"/>
              </a:spcAft>
              <a:buClr>
                <a:srgbClr val="001D4D"/>
              </a:buClr>
              <a:buFont typeface="Noto Sans Symbols"/>
              <a:buNone/>
              <a:defRPr b="0" i="0" sz="2800" u="none" cap="none" strike="noStrike">
                <a:solidFill>
                  <a:srgbClr val="001D4D"/>
                </a:solidFill>
                <a:latin typeface="Trebuchet MS"/>
                <a:ea typeface="Trebuchet MS"/>
                <a:cs typeface="Trebuchet MS"/>
                <a:sym typeface="Trebuchet MS"/>
              </a:defRPr>
            </a:lvl1pPr>
            <a:lvl2pPr indent="0" lvl="1" marL="457200" marR="0" rtl="0" algn="l">
              <a:spcBef>
                <a:spcPts val="600"/>
              </a:spcBef>
              <a:spcAft>
                <a:spcPts val="0"/>
              </a:spcAft>
              <a:buClr>
                <a:srgbClr val="001D4D"/>
              </a:buClr>
              <a:buFont typeface="Noto Sans Symbols"/>
              <a:buNone/>
              <a:defRPr b="1" i="0" sz="2000" u="none" cap="none" strike="noStrike">
                <a:solidFill>
                  <a:srgbClr val="001D4D"/>
                </a:solidFill>
                <a:latin typeface="Trebuchet MS"/>
                <a:ea typeface="Trebuchet MS"/>
                <a:cs typeface="Trebuchet MS"/>
                <a:sym typeface="Trebuchet MS"/>
              </a:defRPr>
            </a:lvl2pPr>
            <a:lvl3pPr indent="0" lvl="2" marL="914400" marR="0" rtl="0" algn="l">
              <a:spcBef>
                <a:spcPts val="600"/>
              </a:spcBef>
              <a:spcAft>
                <a:spcPts val="0"/>
              </a:spcAft>
              <a:buClr>
                <a:srgbClr val="001D4D"/>
              </a:buClr>
              <a:buFont typeface="Noto Sans Symbols"/>
              <a:buNone/>
              <a:defRPr b="1" i="0" sz="1800" u="none" cap="none" strike="noStrike">
                <a:solidFill>
                  <a:srgbClr val="001D4D"/>
                </a:solidFill>
                <a:latin typeface="Trebuchet MS"/>
                <a:ea typeface="Trebuchet MS"/>
                <a:cs typeface="Trebuchet MS"/>
                <a:sym typeface="Trebuchet MS"/>
              </a:defRPr>
            </a:lvl3pPr>
            <a:lvl4pPr indent="0" lvl="3" marL="13716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4pPr>
            <a:lvl5pPr indent="0" lvl="4" marL="1828800" marR="0" rtl="0" algn="l">
              <a:spcBef>
                <a:spcPts val="600"/>
              </a:spcBef>
              <a:spcAft>
                <a:spcPts val="0"/>
              </a:spcAft>
              <a:buClr>
                <a:srgbClr val="001D4D"/>
              </a:buClr>
              <a:buFont typeface="Noto Sans Symbols"/>
              <a:buNone/>
              <a:defRPr b="1" i="0" sz="1600" u="none" cap="none" strike="noStrike">
                <a:solidFill>
                  <a:srgbClr val="001D4D"/>
                </a:solidFill>
                <a:latin typeface="Trebuchet MS"/>
                <a:ea typeface="Trebuchet MS"/>
                <a:cs typeface="Trebuchet MS"/>
                <a:sym typeface="Trebuchet MS"/>
              </a:defRPr>
            </a:lvl5pPr>
            <a:lvl6pPr indent="0" lvl="5" marL="22860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6pPr>
            <a:lvl7pPr indent="0" lvl="6" marL="27432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7pPr>
            <a:lvl8pPr indent="0" lvl="7" marL="32004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8pPr>
            <a:lvl9pPr indent="0" lvl="8" marL="3657600" marR="0" rtl="0" algn="l">
              <a:spcBef>
                <a:spcPts val="320"/>
              </a:spcBef>
              <a:buClr>
                <a:schemeClr val="dk1"/>
              </a:buClr>
              <a:buFont typeface="Arial"/>
              <a:buNone/>
              <a:defRPr b="1" i="0" sz="16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4" type="body"/>
          </p:nvPr>
        </p:nvSpPr>
        <p:spPr>
          <a:xfrm>
            <a:off x="4705350" y="2362199"/>
            <a:ext cx="3657600" cy="3686174"/>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8" name="Shape 58"/>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ntent, Top and Bottom">
    <p:spTree>
      <p:nvGrpSpPr>
        <p:cNvPr id="60" name="Shape 60"/>
        <p:cNvGrpSpPr/>
        <p:nvPr/>
      </p:nvGrpSpPr>
      <p:grpSpPr>
        <a:xfrm>
          <a:off x="0" y="0"/>
          <a:ext cx="0" cy="0"/>
          <a:chOff x="0" y="0"/>
          <a:chExt cx="0" cy="0"/>
        </a:xfrm>
      </p:grpSpPr>
      <p:pic>
        <p:nvPicPr>
          <p:cNvPr descr="Overlay-ContentSlides.png" id="61" name="Shape 61"/>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62" name="Shape 62"/>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3" name="Shape 63"/>
          <p:cNvSpPr txBox="1"/>
          <p:nvPr>
            <p:ph idx="1" type="body"/>
          </p:nvPr>
        </p:nvSpPr>
        <p:spPr>
          <a:xfrm>
            <a:off x="779462" y="1828800"/>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4" name="Shape 64"/>
          <p:cNvSpPr txBox="1"/>
          <p:nvPr>
            <p:ph idx="2" type="body"/>
          </p:nvPr>
        </p:nvSpPr>
        <p:spPr>
          <a:xfrm>
            <a:off x="779462" y="3991816"/>
            <a:ext cx="7585076"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ntent">
    <p:spTree>
      <p:nvGrpSpPr>
        <p:cNvPr id="68" name="Shape 68"/>
        <p:cNvGrpSpPr/>
        <p:nvPr/>
      </p:nvGrpSpPr>
      <p:grpSpPr>
        <a:xfrm>
          <a:off x="0" y="0"/>
          <a:ext cx="0" cy="0"/>
          <a:chOff x="0" y="0"/>
          <a:chExt cx="0" cy="0"/>
        </a:xfrm>
      </p:grpSpPr>
      <p:pic>
        <p:nvPicPr>
          <p:cNvPr descr="Overlay-ContentSlides.png" id="69" name="Shape 69"/>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0" name="Shape 70"/>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71" name="Shape 71"/>
          <p:cNvSpPr txBox="1"/>
          <p:nvPr>
            <p:ph idx="1"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2" name="Shape 72"/>
          <p:cNvSpPr txBox="1"/>
          <p:nvPr>
            <p:ph idx="2"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3" name="Shape 73"/>
          <p:cNvSpPr txBox="1"/>
          <p:nvPr>
            <p:ph idx="3" type="body"/>
          </p:nvPr>
        </p:nvSpPr>
        <p:spPr>
          <a:xfrm>
            <a:off x="779462" y="1828800"/>
            <a:ext cx="3657600" cy="4219575"/>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6" name="Shape 7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ntent">
    <p:spTree>
      <p:nvGrpSpPr>
        <p:cNvPr id="77" name="Shape 77"/>
        <p:cNvGrpSpPr/>
        <p:nvPr/>
      </p:nvGrpSpPr>
      <p:grpSpPr>
        <a:xfrm>
          <a:off x="0" y="0"/>
          <a:ext cx="0" cy="0"/>
          <a:chOff x="0" y="0"/>
          <a:chExt cx="0" cy="0"/>
        </a:xfrm>
      </p:grpSpPr>
      <p:pic>
        <p:nvPicPr>
          <p:cNvPr descr="Overlay-ContentSlides.png" id="78" name="Shape 7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79" name="Shape 7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80" name="Shape 80"/>
          <p:cNvSpPr txBox="1"/>
          <p:nvPr>
            <p:ph idx="1" type="body"/>
          </p:nvPr>
        </p:nvSpPr>
        <p:spPr>
          <a:xfrm>
            <a:off x="779462"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2" type="body"/>
          </p:nvPr>
        </p:nvSpPr>
        <p:spPr>
          <a:xfrm>
            <a:off x="779462"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3" type="body"/>
          </p:nvPr>
        </p:nvSpPr>
        <p:spPr>
          <a:xfrm>
            <a:off x="4710953" y="1828800"/>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3" name="Shape 83"/>
          <p:cNvSpPr txBox="1"/>
          <p:nvPr>
            <p:ph idx="4" type="body"/>
          </p:nvPr>
        </p:nvSpPr>
        <p:spPr>
          <a:xfrm>
            <a:off x="4710953" y="3991816"/>
            <a:ext cx="3657600" cy="2057400"/>
          </a:xfrm>
          <a:prstGeom prst="rect">
            <a:avLst/>
          </a:prstGeom>
          <a:noFill/>
          <a:ln>
            <a:noFill/>
          </a:ln>
        </p:spPr>
        <p:txBody>
          <a:bodyPr anchorCtr="0" anchor="t" bIns="91425" lIns="91425" rIns="91425" tIns="91425"/>
          <a:lstStyle>
            <a:lvl1pPr indent="-155575" lvl="0" marL="282575" marR="0" rtl="0" algn="l">
              <a:spcBef>
                <a:spcPts val="20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1pPr>
            <a:lvl2pPr indent="-184150" lvl="1" marL="57785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84" name="Shape 84"/>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87" name="Shape 87"/>
        <p:cNvGrpSpPr/>
        <p:nvPr/>
      </p:nvGrpSpPr>
      <p:grpSpPr>
        <a:xfrm>
          <a:off x="0" y="0"/>
          <a:ext cx="0" cy="0"/>
          <a:chOff x="0" y="0"/>
          <a:chExt cx="0" cy="0"/>
        </a:xfrm>
      </p:grpSpPr>
      <p:pic>
        <p:nvPicPr>
          <p:cNvPr descr="Overlay-ContentSlides.png" id="88" name="Shape 88"/>
          <p:cNvPicPr preferRelativeResize="0"/>
          <p:nvPr/>
        </p:nvPicPr>
        <p:blipFill rotWithShape="1">
          <a:blip r:embed="rId2">
            <a:alphaModFix/>
          </a:blip>
          <a:srcRect b="0" l="0" r="0" t="0"/>
          <a:stretch/>
        </p:blipFill>
        <p:spPr>
          <a:xfrm>
            <a:off x="150813" y="187325"/>
            <a:ext cx="8828086" cy="6481762"/>
          </a:xfrm>
          <a:prstGeom prst="rect">
            <a:avLst/>
          </a:prstGeom>
          <a:noFill/>
          <a:ln>
            <a:noFill/>
          </a:ln>
        </p:spPr>
      </p:pic>
      <p:sp>
        <p:nvSpPr>
          <p:cNvPr id="89" name="Shape 89"/>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90" name="Shape 90"/>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190500" y="190500"/>
            <a:ext cx="8764587" cy="6478588"/>
          </a:xfrm>
          <a:prstGeom prst="round2DiagRect">
            <a:avLst>
              <a:gd fmla="val 9416" name="adj1"/>
              <a:gd fmla="val 0" name="adj2"/>
            </a:avLst>
          </a:prstGeom>
          <a:gradFill>
            <a:gsLst>
              <a:gs pos="0">
                <a:srgbClr val="B27A00"/>
              </a:gs>
              <a:gs pos="13000">
                <a:srgbClr val="B27A00"/>
              </a:gs>
              <a:gs pos="100000">
                <a:schemeClr val="lt1"/>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Shape 11"/>
          <p:cNvSpPr txBox="1"/>
          <p:nvPr>
            <p:ph type="title"/>
          </p:nvPr>
        </p:nvSpPr>
        <p:spPr>
          <a:xfrm>
            <a:off x="779462" y="381000"/>
            <a:ext cx="7583486" cy="1044575"/>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12" name="Shape 12"/>
          <p:cNvSpPr txBox="1"/>
          <p:nvPr>
            <p:ph idx="1" type="body"/>
          </p:nvPr>
        </p:nvSpPr>
        <p:spPr>
          <a:xfrm>
            <a:off x="779462" y="1828800"/>
            <a:ext cx="7583486" cy="4208462"/>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13" name="Shape 13"/>
          <p:cNvSpPr txBox="1"/>
          <p:nvPr>
            <p:ph idx="10" type="dt"/>
          </p:nvPr>
        </p:nvSpPr>
        <p:spPr>
          <a:xfrm>
            <a:off x="381000" y="6288087"/>
            <a:ext cx="1887538"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4" name="Shape 14"/>
          <p:cNvSpPr txBox="1"/>
          <p:nvPr>
            <p:ph idx="11" type="ftr"/>
          </p:nvPr>
        </p:nvSpPr>
        <p:spPr>
          <a:xfrm>
            <a:off x="3305175" y="6288087"/>
            <a:ext cx="5238750" cy="365125"/>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8404225" y="219075"/>
            <a:ext cx="493713"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pic>
        <p:nvPicPr>
          <p:cNvPr descr="FIULogo_H_CMYK_fx.png" id="16" name="Shape 16"/>
          <p:cNvPicPr preferRelativeResize="0"/>
          <p:nvPr/>
        </p:nvPicPr>
        <p:blipFill rotWithShape="1">
          <a:blip r:embed="rId1">
            <a:alphaModFix/>
          </a:blip>
          <a:srcRect b="0" l="0" r="0" t="0"/>
          <a:stretch/>
        </p:blipFill>
        <p:spPr>
          <a:xfrm>
            <a:off x="6103937" y="5959475"/>
            <a:ext cx="2430462" cy="69373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35.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45.png"/><Relationship Id="rId13" Type="http://schemas.openxmlformats.org/officeDocument/2006/relationships/image" Target="../media/image48.png"/><Relationship Id="rId12"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41.png"/><Relationship Id="rId9" Type="http://schemas.openxmlformats.org/officeDocument/2006/relationships/image" Target="../media/image47.png"/><Relationship Id="rId14" Type="http://schemas.openxmlformats.org/officeDocument/2006/relationships/image" Target="../media/image50.png"/><Relationship Id="rId5" Type="http://schemas.openxmlformats.org/officeDocument/2006/relationships/image" Target="../media/image43.png"/><Relationship Id="rId6" Type="http://schemas.openxmlformats.org/officeDocument/2006/relationships/image" Target="../media/image46.png"/><Relationship Id="rId7" Type="http://schemas.openxmlformats.org/officeDocument/2006/relationships/image" Target="../media/image42.png"/><Relationship Id="rId8"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135925" y="1510687"/>
            <a:ext cx="8686800" cy="39009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VIP 6.0</a:t>
            </a:r>
          </a:p>
          <a:p>
            <a:pPr indent="0" lvl="0" marL="0" marR="0" rtl="0" algn="ctr">
              <a:spcBef>
                <a:spcPts val="0"/>
              </a:spcBef>
              <a:spcAft>
                <a:spcPts val="0"/>
              </a:spcAft>
              <a:buSzPct val="25000"/>
              <a:buNone/>
            </a:pPr>
            <a:r>
              <a:t/>
            </a:r>
            <a:endParaRPr sz="2900"/>
          </a:p>
          <a:p>
            <a:pPr indent="0" lvl="0" marL="0" marR="0" rtl="0" algn="ctr">
              <a:spcBef>
                <a:spcPts val="0"/>
              </a:spcBef>
              <a:spcAft>
                <a:spcPts val="0"/>
              </a:spcAft>
              <a:buSzPct val="25000"/>
              <a:buNone/>
            </a:pPr>
            <a:r>
              <a:rPr b="0" i="0" lang="en-US" sz="2500" u="none" cap="none" strike="noStrike">
                <a:solidFill>
                  <a:srgbClr val="001D4D"/>
                </a:solidFill>
                <a:latin typeface="Trebuchet MS"/>
                <a:ea typeface="Trebuchet MS"/>
                <a:cs typeface="Trebuchet MS"/>
                <a:sym typeface="Trebuchet MS"/>
              </a:rPr>
              <a:t>Team Members: </a:t>
            </a:r>
            <a:r>
              <a:rPr lang="en-US" sz="2500"/>
              <a:t>Dafna Steinberg, Jose Ponce</a:t>
            </a:r>
            <a:br>
              <a:rPr b="0" i="0" lang="en-US" sz="2500" u="none" cap="none" strike="noStrike">
                <a:solidFill>
                  <a:srgbClr val="001D4D"/>
                </a:solidFill>
                <a:latin typeface="Trebuchet MS"/>
                <a:ea typeface="Trebuchet MS"/>
                <a:cs typeface="Trebuchet MS"/>
                <a:sym typeface="Trebuchet MS"/>
              </a:rPr>
            </a:br>
            <a:r>
              <a:rPr b="0" i="0" lang="en-US" sz="2500" u="none" cap="none" strike="noStrike">
                <a:solidFill>
                  <a:srgbClr val="001D4D"/>
                </a:solidFill>
                <a:latin typeface="Trebuchet MS"/>
                <a:ea typeface="Trebuchet MS"/>
                <a:cs typeface="Trebuchet MS"/>
                <a:sym typeface="Trebuchet MS"/>
              </a:rPr>
              <a:t>Product Owner: </a:t>
            </a:r>
            <a:r>
              <a:rPr lang="en-US" sz="2500"/>
              <a:t>Masoud Sadjadi, Francisco Ortega</a:t>
            </a:r>
          </a:p>
          <a:p>
            <a:pPr indent="0" lvl="0" marL="0" marR="0" rtl="0" algn="ctr">
              <a:spcBef>
                <a:spcPts val="0"/>
              </a:spcBef>
              <a:spcAft>
                <a:spcPts val="0"/>
              </a:spcAft>
              <a:buSzPct val="25000"/>
              <a:buNone/>
            </a:pPr>
            <a:r>
              <a:rPr lang="en-US" sz="2500"/>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150" name="Shape 150"/>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solidFill>
                  <a:srgbClr val="666666"/>
                </a:solidFill>
              </a:rPr>
              <a:t> </a:t>
            </a:r>
          </a:p>
        </p:txBody>
      </p:sp>
      <p:sp>
        <p:nvSpPr>
          <p:cNvPr id="151" name="Shape 151"/>
          <p:cNvSpPr txBox="1"/>
          <p:nvPr/>
        </p:nvSpPr>
        <p:spPr>
          <a:xfrm>
            <a:off x="135925" y="556025"/>
            <a:ext cx="8686800" cy="722700"/>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Final Presentation</a:t>
            </a:r>
          </a:p>
          <a:p>
            <a:pPr lvl="0" rtl="0" algn="ctr">
              <a:spcBef>
                <a:spcPts val="0"/>
              </a:spcBef>
              <a:buClr>
                <a:schemeClr val="dk1"/>
              </a:buClr>
              <a:buSzPct val="25000"/>
              <a:buFont typeface="Arial"/>
              <a:buNone/>
            </a:pPr>
            <a:r>
              <a:rPr lang="en-US" sz="2600">
                <a:solidFill>
                  <a:srgbClr val="001D4D"/>
                </a:solidFill>
                <a:latin typeface="Trebuchet MS"/>
                <a:ea typeface="Trebuchet MS"/>
                <a:cs typeface="Trebuchet MS"/>
                <a:sym typeface="Trebuchet MS"/>
              </a:rPr>
              <a:t>Summer 2017</a:t>
            </a:r>
          </a:p>
        </p:txBody>
      </p:sp>
      <p:pic>
        <p:nvPicPr>
          <p:cNvPr descr="FIU_VIP.jpg" id="152" name="Shape 152"/>
          <p:cNvPicPr preferRelativeResize="0"/>
          <p:nvPr/>
        </p:nvPicPr>
        <p:blipFill>
          <a:blip r:embed="rId3">
            <a:alphaModFix/>
          </a:blip>
          <a:stretch>
            <a:fillRect/>
          </a:stretch>
        </p:blipFill>
        <p:spPr>
          <a:xfrm>
            <a:off x="517425" y="5989025"/>
            <a:ext cx="1683926" cy="528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 Allow Admin to Impersonate/Login as Other Users</a:t>
            </a:r>
          </a:p>
        </p:txBody>
      </p:sp>
      <p:pic>
        <p:nvPicPr>
          <p:cNvPr descr="adminPanelImpersonation.PNG" id="231" name="Shape 231"/>
          <p:cNvPicPr preferRelativeResize="0"/>
          <p:nvPr/>
        </p:nvPicPr>
        <p:blipFill>
          <a:blip r:embed="rId3">
            <a:alphaModFix/>
          </a:blip>
          <a:stretch>
            <a:fillRect/>
          </a:stretch>
        </p:blipFill>
        <p:spPr>
          <a:xfrm>
            <a:off x="779475" y="2673050"/>
            <a:ext cx="7583400" cy="213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 Allow Admin to Impersonate/Login as Other Users</a:t>
            </a:r>
          </a:p>
        </p:txBody>
      </p:sp>
      <p:pic>
        <p:nvPicPr>
          <p:cNvPr descr="ImpersonationSequenceDiagramLogin.jpg" id="238" name="Shape 238"/>
          <p:cNvPicPr preferRelativeResize="0"/>
          <p:nvPr/>
        </p:nvPicPr>
        <p:blipFill>
          <a:blip r:embed="rId3">
            <a:alphaModFix/>
          </a:blip>
          <a:stretch>
            <a:fillRect/>
          </a:stretch>
        </p:blipFill>
        <p:spPr>
          <a:xfrm>
            <a:off x="702750" y="2078428"/>
            <a:ext cx="7583398" cy="3611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 Allow Admin to Impersonate/Login as Other Users</a:t>
            </a:r>
          </a:p>
        </p:txBody>
      </p:sp>
      <p:pic>
        <p:nvPicPr>
          <p:cNvPr descr="ImpersonationSequenceDiagramLogout.jpg" id="245" name="Shape 245"/>
          <p:cNvPicPr preferRelativeResize="0"/>
          <p:nvPr/>
        </p:nvPicPr>
        <p:blipFill>
          <a:blip r:embed="rId3">
            <a:alphaModFix/>
          </a:blip>
          <a:stretch>
            <a:fillRect/>
          </a:stretch>
        </p:blipFill>
        <p:spPr>
          <a:xfrm>
            <a:off x="846300" y="1746700"/>
            <a:ext cx="7581900"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 Secure the API</a:t>
            </a:r>
          </a:p>
        </p:txBody>
      </p:sp>
      <p:sp>
        <p:nvSpPr>
          <p:cNvPr id="252" name="Shape 252"/>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Problem:</a:t>
            </a:r>
          </a:p>
          <a:p>
            <a:pPr indent="-368300" lvl="0" marL="457200" marR="0" rtl="0" algn="l">
              <a:spcBef>
                <a:spcPts val="2000"/>
              </a:spcBef>
              <a:spcAft>
                <a:spcPts val="0"/>
              </a:spcAft>
              <a:buClr>
                <a:srgbClr val="001D4D"/>
              </a:buClr>
              <a:buSzPct val="100000"/>
              <a:buFont typeface="Trebuchet MS"/>
            </a:pPr>
            <a:r>
              <a:rPr lang="en-US"/>
              <a:t>No authorization at the api level</a:t>
            </a:r>
          </a:p>
          <a:p>
            <a:pPr indent="-228600" lvl="0" marL="457200" marR="0" rtl="0" algn="l">
              <a:spcBef>
                <a:spcPts val="2000"/>
              </a:spcBef>
              <a:spcAft>
                <a:spcPts val="0"/>
              </a:spcAft>
            </a:pPr>
            <a:r>
              <a:rPr lang="en-US"/>
              <a:t>Anyone could get all user information or create/delete a project</a:t>
            </a:r>
          </a:p>
          <a:p>
            <a:pPr indent="0" lvl="0" marL="0" marR="0" rtl="0" algn="l">
              <a:spcBef>
                <a:spcPts val="2000"/>
              </a:spcBef>
              <a:spcAft>
                <a:spcPts val="0"/>
              </a:spcAft>
              <a:buNone/>
            </a:pPr>
            <a:r>
              <a:rPr lang="en-US"/>
              <a:t>Solution:</a:t>
            </a:r>
          </a:p>
          <a:p>
            <a:pPr indent="-228600" lvl="0" marL="457200" marR="0" rtl="0" algn="l">
              <a:spcBef>
                <a:spcPts val="2000"/>
              </a:spcBef>
              <a:spcAft>
                <a:spcPts val="0"/>
              </a:spcAft>
            </a:pPr>
            <a:r>
              <a:rPr lang="en-US"/>
              <a:t>Reusable Express middleware functions</a:t>
            </a:r>
          </a:p>
          <a:p>
            <a:pPr indent="-228600" lvl="0" marL="457200" marR="0" rtl="0" algn="l">
              <a:spcBef>
                <a:spcPts val="2000"/>
              </a:spcBef>
              <a:spcAft>
                <a:spcPts val="0"/>
              </a:spcAft>
            </a:pPr>
            <a:r>
              <a:rPr lang="en-US"/>
              <a:t>Authorization by user type, project owner, student affected, etc…</a:t>
            </a:r>
          </a:p>
          <a:p>
            <a:pPr indent="-228600" lvl="0" marL="457200" marR="0" rtl="0" algn="l">
              <a:spcBef>
                <a:spcPts val="2000"/>
              </a:spcBef>
              <a:spcAft>
                <a:spcPts val="0"/>
              </a:spcAft>
            </a:pPr>
            <a:r>
              <a:rPr lang="en-US"/>
              <a:t>Simple to use and extend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#2: Secure the API</a:t>
            </a:r>
          </a:p>
        </p:txBody>
      </p:sp>
      <p:sp>
        <p:nvSpPr>
          <p:cNvPr id="259" name="Shape 259"/>
          <p:cNvSpPr txBox="1"/>
          <p:nvPr>
            <p:ph idx="1" type="body"/>
          </p:nvPr>
        </p:nvSpPr>
        <p:spPr>
          <a:xfrm>
            <a:off x="779475" y="1503450"/>
            <a:ext cx="7583400" cy="45336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descr="AuthProviderUsage.PNG" id="260" name="Shape 260"/>
          <p:cNvPicPr preferRelativeResize="0"/>
          <p:nvPr/>
        </p:nvPicPr>
        <p:blipFill>
          <a:blip r:embed="rId3">
            <a:alphaModFix/>
          </a:blip>
          <a:stretch>
            <a:fillRect/>
          </a:stretch>
        </p:blipFill>
        <p:spPr>
          <a:xfrm>
            <a:off x="837375" y="1735012"/>
            <a:ext cx="7467600" cy="1190625"/>
          </a:xfrm>
          <a:prstGeom prst="rect">
            <a:avLst/>
          </a:prstGeom>
          <a:noFill/>
          <a:ln>
            <a:noFill/>
          </a:ln>
        </p:spPr>
      </p:pic>
      <p:pic>
        <p:nvPicPr>
          <p:cNvPr descr="AuthProviderDefinition.PNG" id="261" name="Shape 261"/>
          <p:cNvPicPr preferRelativeResize="0"/>
          <p:nvPr/>
        </p:nvPicPr>
        <p:blipFill>
          <a:blip r:embed="rId4">
            <a:alphaModFix/>
          </a:blip>
          <a:stretch>
            <a:fillRect/>
          </a:stretch>
        </p:blipFill>
        <p:spPr>
          <a:xfrm>
            <a:off x="838198" y="3464366"/>
            <a:ext cx="7467599" cy="23920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 Performance Improvements</a:t>
            </a:r>
          </a:p>
        </p:txBody>
      </p:sp>
      <p:sp>
        <p:nvSpPr>
          <p:cNvPr id="268" name="Shape 268"/>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Changed:</a:t>
            </a:r>
          </a:p>
          <a:p>
            <a:pPr indent="-228600" lvl="0" marL="457200" marR="0" rtl="0" algn="l">
              <a:spcBef>
                <a:spcPts val="2000"/>
              </a:spcBef>
              <a:spcAft>
                <a:spcPts val="0"/>
              </a:spcAft>
            </a:pPr>
            <a:r>
              <a:rPr lang="en-US"/>
              <a:t>Caching enabled(likely the biggest issue)</a:t>
            </a:r>
          </a:p>
          <a:p>
            <a:pPr indent="-228600" lvl="0" marL="457200" marR="0" rtl="0" algn="l">
              <a:spcBef>
                <a:spcPts val="2000"/>
              </a:spcBef>
              <a:spcAft>
                <a:spcPts val="0"/>
              </a:spcAft>
            </a:pPr>
            <a:r>
              <a:rPr lang="en-US"/>
              <a:t>Mongo connection pool size increased</a:t>
            </a:r>
          </a:p>
          <a:p>
            <a:pPr indent="-228600" lvl="0" marL="457200" marR="0" rtl="0" algn="l">
              <a:spcBef>
                <a:spcPts val="2000"/>
              </a:spcBef>
              <a:spcAft>
                <a:spcPts val="0"/>
              </a:spcAft>
            </a:pPr>
            <a:r>
              <a:rPr lang="en-US"/>
              <a:t>Combine and Minimize JS and CSS</a:t>
            </a:r>
          </a:p>
          <a:p>
            <a:pPr indent="-228600" lvl="1" marL="914400" marR="0" rtl="0" algn="l">
              <a:spcBef>
                <a:spcPts val="2000"/>
              </a:spcBef>
              <a:spcAft>
                <a:spcPts val="0"/>
              </a:spcAft>
            </a:pPr>
            <a:r>
              <a:rPr lang="en-US"/>
              <a:t>Gulp tasks</a:t>
            </a:r>
          </a:p>
          <a:p>
            <a:pPr indent="-228600" lvl="1" marL="914400" marR="0" rtl="0" algn="l">
              <a:spcBef>
                <a:spcPts val="2000"/>
              </a:spcBef>
              <a:spcAft>
                <a:spcPts val="0"/>
              </a:spcAft>
            </a:pPr>
            <a:r>
              <a:rPr lang="en-US"/>
              <a:t>Files generated on server startup</a:t>
            </a:r>
          </a:p>
          <a:p>
            <a:pPr indent="-228600" lvl="1" marL="914400" marR="0" rtl="0" algn="l">
              <a:spcBef>
                <a:spcPts val="2000"/>
              </a:spcBef>
              <a:spcAft>
                <a:spcPts val="0"/>
              </a:spcAft>
            </a:pPr>
            <a:r>
              <a:rPr lang="en-US"/>
              <a:t>Reduced number of requests by 60-70 on reload</a:t>
            </a:r>
          </a:p>
          <a:p>
            <a:pPr indent="0" lvl="0" marL="0" marR="0" rtl="0" algn="l">
              <a:spcBef>
                <a:spcPts val="2000"/>
              </a:spcBef>
              <a:spcAft>
                <a:spcPts val="0"/>
              </a:spcAft>
              <a:buNone/>
            </a:pPr>
            <a:r>
              <a:rPr lang="en-US"/>
              <a:t>Remaining:</a:t>
            </a:r>
          </a:p>
          <a:p>
            <a:pPr indent="-228600" lvl="0" marL="457200" marR="0" rtl="0" algn="l">
              <a:spcBef>
                <a:spcPts val="2000"/>
              </a:spcBef>
              <a:spcAft>
                <a:spcPts val="0"/>
              </a:spcAft>
            </a:pPr>
            <a:r>
              <a:rPr lang="en-US"/>
              <a:t>Unnecessarily large responses from some api calls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#3: Performance Improvements</a:t>
            </a:r>
          </a:p>
        </p:txBody>
      </p:sp>
      <p:sp>
        <p:nvSpPr>
          <p:cNvPr id="275" name="Shape 275"/>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457200" marR="0" rtl="0" algn="l">
              <a:spcBef>
                <a:spcPts val="2000"/>
              </a:spcBef>
              <a:spcAft>
                <a:spcPts val="0"/>
              </a:spcAft>
              <a:buNone/>
            </a:pPr>
            <a:r>
              <a:t/>
            </a:r>
            <a:endParaRPr/>
          </a:p>
        </p:txBody>
      </p:sp>
      <p:pic>
        <p:nvPicPr>
          <p:cNvPr id="276" name="Shape 276"/>
          <p:cNvPicPr preferRelativeResize="0"/>
          <p:nvPr/>
        </p:nvPicPr>
        <p:blipFill rotWithShape="1">
          <a:blip r:embed="rId3">
            <a:alphaModFix/>
          </a:blip>
          <a:srcRect b="44049" l="0" r="0" t="0"/>
          <a:stretch/>
        </p:blipFill>
        <p:spPr>
          <a:xfrm>
            <a:off x="779475" y="1828800"/>
            <a:ext cx="3736349" cy="4208400"/>
          </a:xfrm>
          <a:prstGeom prst="rect">
            <a:avLst/>
          </a:prstGeom>
          <a:noFill/>
          <a:ln>
            <a:noFill/>
          </a:ln>
        </p:spPr>
      </p:pic>
      <p:pic>
        <p:nvPicPr>
          <p:cNvPr id="277" name="Shape 277"/>
          <p:cNvPicPr preferRelativeResize="0"/>
          <p:nvPr/>
        </p:nvPicPr>
        <p:blipFill rotWithShape="1">
          <a:blip r:embed="rId4">
            <a:alphaModFix/>
          </a:blip>
          <a:srcRect b="0" l="0" r="0" t="56005"/>
          <a:stretch/>
        </p:blipFill>
        <p:spPr>
          <a:xfrm>
            <a:off x="4761275" y="2337651"/>
            <a:ext cx="3601599" cy="332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779462" y="2286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000" u="none" cap="none" strike="noStrike">
                <a:solidFill>
                  <a:srgbClr val="001D4D"/>
                </a:solidFill>
                <a:latin typeface="Trebuchet MS"/>
                <a:ea typeface="Trebuchet MS"/>
                <a:cs typeface="Trebuchet MS"/>
                <a:sym typeface="Trebuchet MS"/>
              </a:rPr>
              <a:t>User Stor</a:t>
            </a:r>
            <a:r>
              <a:rPr lang="en-US" sz="3000"/>
              <a:t>y #4: Enhance to-do system</a:t>
            </a:r>
          </a:p>
        </p:txBody>
      </p:sp>
      <p:sp>
        <p:nvSpPr>
          <p:cNvPr id="284" name="Shape 284"/>
          <p:cNvSpPr txBox="1"/>
          <p:nvPr>
            <p:ph idx="1" type="body"/>
          </p:nvPr>
        </p:nvSpPr>
        <p:spPr>
          <a:xfrm>
            <a:off x="877775" y="1213750"/>
            <a:ext cx="1911000" cy="4590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PROBLEM</a:t>
            </a:r>
          </a:p>
        </p:txBody>
      </p:sp>
      <p:grpSp>
        <p:nvGrpSpPr>
          <p:cNvPr id="285" name="Shape 285"/>
          <p:cNvGrpSpPr/>
          <p:nvPr/>
        </p:nvGrpSpPr>
        <p:grpSpPr>
          <a:xfrm>
            <a:off x="959800" y="1611833"/>
            <a:ext cx="2457325" cy="878991"/>
            <a:chOff x="947150" y="2324183"/>
            <a:chExt cx="2457325" cy="878991"/>
          </a:xfrm>
        </p:grpSpPr>
        <p:pic>
          <p:nvPicPr>
            <p:cNvPr id="286" name="Shape 286"/>
            <p:cNvPicPr preferRelativeResize="0"/>
            <p:nvPr/>
          </p:nvPicPr>
          <p:blipFill>
            <a:blip r:embed="rId3">
              <a:alphaModFix/>
            </a:blip>
            <a:stretch>
              <a:fillRect/>
            </a:stretch>
          </p:blipFill>
          <p:spPr>
            <a:xfrm>
              <a:off x="947150" y="2669775"/>
              <a:ext cx="2191264" cy="533399"/>
            </a:xfrm>
            <a:prstGeom prst="rect">
              <a:avLst/>
            </a:prstGeom>
            <a:noFill/>
            <a:ln>
              <a:noFill/>
            </a:ln>
          </p:spPr>
        </p:pic>
        <p:pic>
          <p:nvPicPr>
            <p:cNvPr id="287" name="Shape 287"/>
            <p:cNvPicPr preferRelativeResize="0"/>
            <p:nvPr/>
          </p:nvPicPr>
          <p:blipFill rotWithShape="1">
            <a:blip r:embed="rId4">
              <a:alphaModFix/>
            </a:blip>
            <a:srcRect b="8745" l="9525" r="7788" t="16382"/>
            <a:stretch/>
          </p:blipFill>
          <p:spPr>
            <a:xfrm>
              <a:off x="2651175" y="2324183"/>
              <a:ext cx="753300" cy="780300"/>
            </a:xfrm>
            <a:prstGeom prst="ellipse">
              <a:avLst/>
            </a:prstGeom>
            <a:noFill/>
            <a:ln cap="flat" cmpd="sng" w="28575">
              <a:solidFill>
                <a:schemeClr val="dk2"/>
              </a:solidFill>
              <a:prstDash val="solid"/>
              <a:round/>
              <a:headEnd len="med" w="med" type="none"/>
              <a:tailEnd len="med" w="med" type="none"/>
            </a:ln>
          </p:spPr>
        </p:pic>
      </p:grpSp>
      <p:sp>
        <p:nvSpPr>
          <p:cNvPr id="288" name="Shape 288"/>
          <p:cNvSpPr txBox="1"/>
          <p:nvPr>
            <p:ph idx="1" type="body"/>
          </p:nvPr>
        </p:nvSpPr>
        <p:spPr>
          <a:xfrm>
            <a:off x="627075" y="2272775"/>
            <a:ext cx="3652500" cy="10446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pPr>
            <a:r>
              <a:rPr lang="en-US"/>
              <a:t>Poor management!</a:t>
            </a:r>
          </a:p>
          <a:p>
            <a:pPr indent="-228600" lvl="0" marL="457200" marR="0" rtl="0" algn="l">
              <a:spcBef>
                <a:spcPts val="2000"/>
              </a:spcBef>
              <a:spcAft>
                <a:spcPts val="0"/>
              </a:spcAft>
            </a:pPr>
            <a:r>
              <a:rPr lang="en-US"/>
              <a:t>Unoptimized code </a:t>
            </a:r>
          </a:p>
        </p:txBody>
      </p:sp>
      <p:sp>
        <p:nvSpPr>
          <p:cNvPr id="289" name="Shape 289"/>
          <p:cNvSpPr txBox="1"/>
          <p:nvPr>
            <p:ph idx="1" type="body"/>
          </p:nvPr>
        </p:nvSpPr>
        <p:spPr>
          <a:xfrm>
            <a:off x="3945125" y="1244600"/>
            <a:ext cx="1911000" cy="7803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SOLUTION</a:t>
            </a:r>
          </a:p>
        </p:txBody>
      </p:sp>
      <p:sp>
        <p:nvSpPr>
          <p:cNvPr id="290" name="Shape 290"/>
          <p:cNvSpPr txBox="1"/>
          <p:nvPr>
            <p:ph idx="1" type="body"/>
          </p:nvPr>
        </p:nvSpPr>
        <p:spPr>
          <a:xfrm>
            <a:off x="3736300" y="1672750"/>
            <a:ext cx="4543500" cy="2117100"/>
          </a:xfrm>
          <a:prstGeom prst="rect">
            <a:avLst/>
          </a:prstGeom>
          <a:noFill/>
          <a:ln>
            <a:noFill/>
          </a:ln>
        </p:spPr>
        <p:txBody>
          <a:bodyPr anchorCtr="0" anchor="t" bIns="45700" lIns="91425" rIns="91425" tIns="45700">
            <a:noAutofit/>
          </a:bodyPr>
          <a:lstStyle/>
          <a:p>
            <a:pPr indent="-228600" lvl="0" marL="457200" rtl="0">
              <a:spcBef>
                <a:spcPts val="0"/>
              </a:spcBef>
            </a:pPr>
            <a:r>
              <a:rPr lang="en-US"/>
              <a:t>API query optimization</a:t>
            </a:r>
          </a:p>
          <a:p>
            <a:pPr indent="-228600" lvl="0" marL="457200" marR="0" rtl="0" algn="l">
              <a:spcBef>
                <a:spcPts val="2000"/>
              </a:spcBef>
              <a:spcAft>
                <a:spcPts val="0"/>
              </a:spcAft>
            </a:pPr>
            <a:r>
              <a:rPr lang="en-US"/>
              <a:t>Leveraging Angular </a:t>
            </a:r>
            <a:r>
              <a:rPr lang="en-US">
                <a:latin typeface="Roboto Mono"/>
                <a:ea typeface="Roboto Mono"/>
                <a:cs typeface="Roboto Mono"/>
                <a:sym typeface="Roboto Mono"/>
              </a:rPr>
              <a:t>ng-repeat</a:t>
            </a:r>
            <a:r>
              <a:rPr lang="en-US"/>
              <a:t> directive to eliminate repetitive markup</a:t>
            </a:r>
          </a:p>
          <a:p>
            <a:pPr indent="0" lvl="0" marL="0" marR="0" rtl="0" algn="l">
              <a:spcBef>
                <a:spcPts val="2000"/>
              </a:spcBef>
              <a:spcAft>
                <a:spcPts val="0"/>
              </a:spcAft>
              <a:buNone/>
            </a:pPr>
            <a:r>
              <a:t/>
            </a:r>
            <a:endParaRPr/>
          </a:p>
        </p:txBody>
      </p:sp>
      <p:pic>
        <p:nvPicPr>
          <p:cNvPr id="291" name="Shape 291"/>
          <p:cNvPicPr preferRelativeResize="0"/>
          <p:nvPr/>
        </p:nvPicPr>
        <p:blipFill rotWithShape="1">
          <a:blip r:embed="rId5">
            <a:alphaModFix/>
          </a:blip>
          <a:srcRect b="46187" l="0" r="0" t="0"/>
          <a:stretch/>
        </p:blipFill>
        <p:spPr>
          <a:xfrm>
            <a:off x="904049" y="3930427"/>
            <a:ext cx="2915700" cy="1585249"/>
          </a:xfrm>
          <a:prstGeom prst="rect">
            <a:avLst/>
          </a:prstGeom>
          <a:noFill/>
          <a:ln>
            <a:noFill/>
          </a:ln>
        </p:spPr>
      </p:pic>
      <p:pic>
        <p:nvPicPr>
          <p:cNvPr id="292" name="Shape 292"/>
          <p:cNvPicPr preferRelativeResize="0"/>
          <p:nvPr/>
        </p:nvPicPr>
        <p:blipFill>
          <a:blip r:embed="rId6">
            <a:alphaModFix/>
          </a:blip>
          <a:stretch>
            <a:fillRect/>
          </a:stretch>
        </p:blipFill>
        <p:spPr>
          <a:xfrm>
            <a:off x="5727796" y="3898125"/>
            <a:ext cx="2603603" cy="2603603"/>
          </a:xfrm>
          <a:prstGeom prst="rect">
            <a:avLst/>
          </a:prstGeom>
          <a:noFill/>
          <a:ln>
            <a:noFill/>
          </a:ln>
        </p:spPr>
      </p:pic>
      <p:sp>
        <p:nvSpPr>
          <p:cNvPr id="293" name="Shape 293"/>
          <p:cNvSpPr/>
          <p:nvPr/>
        </p:nvSpPr>
        <p:spPr>
          <a:xfrm>
            <a:off x="268175" y="4298400"/>
            <a:ext cx="1037100" cy="885300"/>
          </a:xfrm>
          <a:prstGeom prst="hexagon">
            <a:avLst>
              <a:gd fmla="val 25000" name="adj"/>
              <a:gd fmla="val 115470" name="vf"/>
            </a:avLst>
          </a:prstGeom>
          <a:solidFill>
            <a:srgbClr val="E06666"/>
          </a:solidFill>
          <a:ln cap="flat" cmpd="sng" w="9525">
            <a:solidFill>
              <a:srgbClr val="85200C"/>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t>5</a:t>
            </a:r>
            <a:r>
              <a:rPr b="1" lang="en-US" sz="2400"/>
              <a:t>x</a:t>
            </a:r>
          </a:p>
        </p:txBody>
      </p:sp>
      <p:sp>
        <p:nvSpPr>
          <p:cNvPr id="294" name="Shape 294"/>
          <p:cNvSpPr/>
          <p:nvPr/>
        </p:nvSpPr>
        <p:spPr>
          <a:xfrm>
            <a:off x="4087587" y="4342800"/>
            <a:ext cx="868200" cy="780300"/>
          </a:xfrm>
          <a:prstGeom prst="mathEqual">
            <a:avLst>
              <a:gd fmla="val 23520" name="adj1"/>
              <a:gd fmla="val 1176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5259025" y="4301700"/>
            <a:ext cx="868200" cy="885300"/>
          </a:xfrm>
          <a:prstGeom prst="ellipse">
            <a:avLst/>
          </a:prstGeom>
          <a:solidFill>
            <a:srgbClr val="93C47D"/>
          </a:solid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sz="2400"/>
              <a:t>1</a:t>
            </a:r>
            <a:r>
              <a:rPr b="1" lang="en-US" sz="2400"/>
              <a:t>x</a:t>
            </a:r>
          </a:p>
        </p:txBody>
      </p:sp>
      <p:sp>
        <p:nvSpPr>
          <p:cNvPr id="296" name="Shape 296"/>
          <p:cNvSpPr txBox="1"/>
          <p:nvPr/>
        </p:nvSpPr>
        <p:spPr>
          <a:xfrm>
            <a:off x="855675" y="5580050"/>
            <a:ext cx="2956800" cy="888000"/>
          </a:xfrm>
          <a:prstGeom prst="rect">
            <a:avLst/>
          </a:prstGeom>
          <a:noFill/>
          <a:ln>
            <a:noFill/>
          </a:ln>
        </p:spPr>
        <p:txBody>
          <a:bodyPr anchorCtr="0" anchor="t" bIns="91425" lIns="91425" rIns="91425" tIns="91425">
            <a:noAutofit/>
          </a:bodyPr>
          <a:lstStyle/>
          <a:p>
            <a:pPr lvl="0" rtl="0">
              <a:spcBef>
                <a:spcPts val="0"/>
              </a:spcBef>
              <a:buNone/>
            </a:pPr>
            <a:r>
              <a:rPr lang="en-US"/>
              <a:t>Original code, which consists of five similarly structured blocks.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779462" y="2286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000" u="none" cap="none" strike="noStrike">
                <a:solidFill>
                  <a:srgbClr val="001D4D"/>
                </a:solidFill>
                <a:latin typeface="Trebuchet MS"/>
                <a:ea typeface="Trebuchet MS"/>
                <a:cs typeface="Trebuchet MS"/>
                <a:sym typeface="Trebuchet MS"/>
              </a:rPr>
              <a:t>User Stor</a:t>
            </a:r>
            <a:r>
              <a:rPr lang="en-US" sz="3000"/>
              <a:t>y #4: Enhance to-do system</a:t>
            </a:r>
          </a:p>
        </p:txBody>
      </p:sp>
      <p:sp>
        <p:nvSpPr>
          <p:cNvPr id="303" name="Shape 303"/>
          <p:cNvSpPr txBox="1"/>
          <p:nvPr>
            <p:ph idx="1" type="body"/>
          </p:nvPr>
        </p:nvSpPr>
        <p:spPr>
          <a:xfrm>
            <a:off x="754575" y="1106750"/>
            <a:ext cx="2981100" cy="7803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NEW FEATURES</a:t>
            </a:r>
          </a:p>
        </p:txBody>
      </p:sp>
      <p:pic>
        <p:nvPicPr>
          <p:cNvPr id="304" name="Shape 304"/>
          <p:cNvPicPr preferRelativeResize="0"/>
          <p:nvPr/>
        </p:nvPicPr>
        <p:blipFill>
          <a:blip r:embed="rId3">
            <a:alphaModFix/>
          </a:blip>
          <a:stretch>
            <a:fillRect/>
          </a:stretch>
        </p:blipFill>
        <p:spPr>
          <a:xfrm>
            <a:off x="4085701" y="1643124"/>
            <a:ext cx="4546697" cy="3340050"/>
          </a:xfrm>
          <a:prstGeom prst="rect">
            <a:avLst/>
          </a:prstGeom>
          <a:noFill/>
          <a:ln>
            <a:noFill/>
          </a:ln>
        </p:spPr>
      </p:pic>
      <p:pic>
        <p:nvPicPr>
          <p:cNvPr id="305" name="Shape 305"/>
          <p:cNvPicPr preferRelativeResize="0"/>
          <p:nvPr/>
        </p:nvPicPr>
        <p:blipFill rotWithShape="1">
          <a:blip r:embed="rId4">
            <a:alphaModFix/>
          </a:blip>
          <a:srcRect b="10543" l="74781" r="1909" t="24969"/>
          <a:stretch/>
        </p:blipFill>
        <p:spPr>
          <a:xfrm>
            <a:off x="7289625" y="2070525"/>
            <a:ext cx="1448394" cy="1044600"/>
          </a:xfrm>
          <a:prstGeom prst="rect">
            <a:avLst/>
          </a:prstGeom>
          <a:noFill/>
          <a:ln>
            <a:noFill/>
          </a:ln>
        </p:spPr>
      </p:pic>
      <p:sp>
        <p:nvSpPr>
          <p:cNvPr id="306" name="Shape 306"/>
          <p:cNvSpPr/>
          <p:nvPr/>
        </p:nvSpPr>
        <p:spPr>
          <a:xfrm>
            <a:off x="8459375" y="1882775"/>
            <a:ext cx="282900" cy="390300"/>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txBox="1"/>
          <p:nvPr>
            <p:ph idx="1" type="body"/>
          </p:nvPr>
        </p:nvSpPr>
        <p:spPr>
          <a:xfrm>
            <a:off x="361300" y="1560875"/>
            <a:ext cx="3724500" cy="21171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pPr>
            <a:r>
              <a:rPr lang="en-US"/>
              <a:t>Clear to-dos in bulk </a:t>
            </a:r>
          </a:p>
          <a:p>
            <a:pPr indent="-228600" lvl="0" marL="457200" marR="0" rtl="0" algn="l">
              <a:spcBef>
                <a:spcPts val="2000"/>
              </a:spcBef>
              <a:spcAft>
                <a:spcPts val="0"/>
              </a:spcAft>
            </a:pPr>
            <a:r>
              <a:rPr lang="en-US"/>
              <a:t>Auto-removal of to-dos when associated tasks are completed</a:t>
            </a:r>
          </a:p>
        </p:txBody>
      </p:sp>
      <p:pic>
        <p:nvPicPr>
          <p:cNvPr id="308" name="Shape 308"/>
          <p:cNvPicPr preferRelativeResize="0"/>
          <p:nvPr/>
        </p:nvPicPr>
        <p:blipFill>
          <a:blip r:embed="rId5">
            <a:alphaModFix/>
          </a:blip>
          <a:stretch>
            <a:fillRect/>
          </a:stretch>
        </p:blipFill>
        <p:spPr>
          <a:xfrm>
            <a:off x="450050" y="3540825"/>
            <a:ext cx="3880624" cy="2663575"/>
          </a:xfrm>
          <a:prstGeom prst="rect">
            <a:avLst/>
          </a:prstGeom>
          <a:noFill/>
          <a:ln>
            <a:noFill/>
          </a:ln>
        </p:spPr>
      </p:pic>
      <p:sp>
        <p:nvSpPr>
          <p:cNvPr id="309" name="Shape 309"/>
          <p:cNvSpPr txBox="1"/>
          <p:nvPr/>
        </p:nvSpPr>
        <p:spPr>
          <a:xfrm>
            <a:off x="4423450" y="5053475"/>
            <a:ext cx="4209000" cy="888000"/>
          </a:xfrm>
          <a:prstGeom prst="rect">
            <a:avLst/>
          </a:prstGeom>
          <a:noFill/>
          <a:ln>
            <a:noFill/>
          </a:ln>
        </p:spPr>
        <p:txBody>
          <a:bodyPr anchorCtr="0" anchor="t" bIns="91425" lIns="91425" rIns="91425" tIns="91425">
            <a:noAutofit/>
          </a:bodyPr>
          <a:lstStyle/>
          <a:p>
            <a:pPr lvl="0">
              <a:spcBef>
                <a:spcPts val="0"/>
              </a:spcBef>
              <a:buNone/>
            </a:pPr>
            <a:r>
              <a:rPr lang="en-US"/>
              <a:t>(Top) To-Do Inbox, new “Clear” button with drop-down options</a:t>
            </a:r>
          </a:p>
          <a:p>
            <a:pPr lvl="0">
              <a:spcBef>
                <a:spcPts val="0"/>
              </a:spcBef>
              <a:buNone/>
            </a:pPr>
            <a:r>
              <a:t/>
            </a:r>
            <a:endParaRPr/>
          </a:p>
          <a:p>
            <a:pPr lvl="0" rtl="0">
              <a:spcBef>
                <a:spcPts val="0"/>
              </a:spcBef>
              <a:buNone/>
            </a:pPr>
            <a:r>
              <a:rPr lang="en-US"/>
              <a:t>(Left) matching algorithm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779462" y="5334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sz="3000"/>
              <a:t>User Story #5: Allow admin to modify email settings</a:t>
            </a:r>
          </a:p>
        </p:txBody>
      </p:sp>
      <p:sp>
        <p:nvSpPr>
          <p:cNvPr id="316" name="Shape 316"/>
          <p:cNvSpPr txBox="1"/>
          <p:nvPr>
            <p:ph idx="1" type="body"/>
          </p:nvPr>
        </p:nvSpPr>
        <p:spPr>
          <a:xfrm>
            <a:off x="779475" y="2009075"/>
            <a:ext cx="3652500" cy="19338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pPr>
            <a:r>
              <a:rPr lang="en-US"/>
              <a:t>Admin e-mail address hard-coded in software and inaccessible through app</a:t>
            </a:r>
          </a:p>
        </p:txBody>
      </p:sp>
      <p:sp>
        <p:nvSpPr>
          <p:cNvPr id="317" name="Shape 317"/>
          <p:cNvSpPr txBox="1"/>
          <p:nvPr>
            <p:ph idx="1" type="body"/>
          </p:nvPr>
        </p:nvSpPr>
        <p:spPr>
          <a:xfrm>
            <a:off x="1159675" y="1578000"/>
            <a:ext cx="1911000" cy="9309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PROBLEM</a:t>
            </a:r>
          </a:p>
        </p:txBody>
      </p:sp>
      <p:sp>
        <p:nvSpPr>
          <p:cNvPr id="318" name="Shape 318"/>
          <p:cNvSpPr txBox="1"/>
          <p:nvPr>
            <p:ph idx="1" type="body"/>
          </p:nvPr>
        </p:nvSpPr>
        <p:spPr>
          <a:xfrm>
            <a:off x="865525" y="3951125"/>
            <a:ext cx="3652500" cy="26460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pPr>
            <a:r>
              <a:rPr lang="en-US"/>
              <a:t>New “settings” database collection and API  </a:t>
            </a:r>
          </a:p>
          <a:p>
            <a:pPr indent="-228600" lvl="0" marL="457200" rtl="0">
              <a:spcBef>
                <a:spcPts val="0"/>
              </a:spcBef>
            </a:pPr>
            <a:r>
              <a:rPr lang="en-US"/>
              <a:t>Introduce interface to access settings via GUI</a:t>
            </a:r>
          </a:p>
        </p:txBody>
      </p:sp>
      <p:sp>
        <p:nvSpPr>
          <p:cNvPr id="319" name="Shape 319"/>
          <p:cNvSpPr txBox="1"/>
          <p:nvPr>
            <p:ph idx="1" type="body"/>
          </p:nvPr>
        </p:nvSpPr>
        <p:spPr>
          <a:xfrm>
            <a:off x="1117350" y="3559325"/>
            <a:ext cx="1911000" cy="9309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SOLUTION</a:t>
            </a:r>
          </a:p>
        </p:txBody>
      </p:sp>
      <p:pic>
        <p:nvPicPr>
          <p:cNvPr descr="adminEmailSettings.png" id="320" name="Shape 320"/>
          <p:cNvPicPr preferRelativeResize="0"/>
          <p:nvPr/>
        </p:nvPicPr>
        <p:blipFill>
          <a:blip r:embed="rId3">
            <a:alphaModFix/>
          </a:blip>
          <a:stretch>
            <a:fillRect/>
          </a:stretch>
        </p:blipFill>
        <p:spPr>
          <a:xfrm>
            <a:off x="4720249" y="2585699"/>
            <a:ext cx="3826699" cy="3039250"/>
          </a:xfrm>
          <a:prstGeom prst="rect">
            <a:avLst/>
          </a:prstGeom>
          <a:noFill/>
          <a:ln>
            <a:noFill/>
          </a:ln>
        </p:spPr>
      </p:pic>
      <p:sp>
        <p:nvSpPr>
          <p:cNvPr id="321" name="Shape 321"/>
          <p:cNvSpPr/>
          <p:nvPr/>
        </p:nvSpPr>
        <p:spPr>
          <a:xfrm>
            <a:off x="3192975" y="3630500"/>
            <a:ext cx="1239000" cy="624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txBox="1"/>
          <p:nvPr/>
        </p:nvSpPr>
        <p:spPr>
          <a:xfrm>
            <a:off x="4122025" y="4006750"/>
            <a:ext cx="6822600" cy="7959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23" name="Shape 323"/>
          <p:cNvSpPr txBox="1"/>
          <p:nvPr/>
        </p:nvSpPr>
        <p:spPr>
          <a:xfrm>
            <a:off x="4756650" y="1884300"/>
            <a:ext cx="3449100" cy="624600"/>
          </a:xfrm>
          <a:prstGeom prst="rect">
            <a:avLst/>
          </a:prstGeom>
          <a:noFill/>
          <a:ln>
            <a:noFill/>
          </a:ln>
        </p:spPr>
        <p:txBody>
          <a:bodyPr anchorCtr="0" anchor="t" bIns="91425" lIns="91425" rIns="91425" tIns="91425">
            <a:noAutofit/>
          </a:bodyPr>
          <a:lstStyle/>
          <a:p>
            <a:pPr lvl="0" rtl="0">
              <a:spcBef>
                <a:spcPts val="0"/>
              </a:spcBef>
              <a:buNone/>
            </a:pPr>
            <a:r>
              <a:rPr lang="en-US"/>
              <a:t>Admin email pane on Admin Panel. Selected entry indicates active e-mail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id="159" name="Shape 159"/>
          <p:cNvPicPr preferRelativeResize="0"/>
          <p:nvPr/>
        </p:nvPicPr>
        <p:blipFill>
          <a:blip r:embed="rId3">
            <a:alphaModFix/>
          </a:blip>
          <a:stretch>
            <a:fillRect/>
          </a:stretch>
        </p:blipFill>
        <p:spPr>
          <a:xfrm>
            <a:off x="779474" y="1681616"/>
            <a:ext cx="4420423" cy="3494758"/>
          </a:xfrm>
          <a:prstGeom prst="rect">
            <a:avLst/>
          </a:prstGeom>
          <a:noFill/>
          <a:ln>
            <a:noFill/>
          </a:ln>
        </p:spPr>
      </p:pic>
      <p:pic>
        <p:nvPicPr>
          <p:cNvPr id="160" name="Shape 160"/>
          <p:cNvPicPr preferRelativeResize="0"/>
          <p:nvPr/>
        </p:nvPicPr>
        <p:blipFill>
          <a:blip r:embed="rId4">
            <a:alphaModFix/>
          </a:blip>
          <a:stretch>
            <a:fillRect/>
          </a:stretch>
        </p:blipFill>
        <p:spPr>
          <a:xfrm>
            <a:off x="536700" y="2855200"/>
            <a:ext cx="3070749" cy="3159435"/>
          </a:xfrm>
          <a:prstGeom prst="rect">
            <a:avLst/>
          </a:prstGeom>
          <a:noFill/>
          <a:ln>
            <a:noFill/>
          </a:ln>
        </p:spPr>
      </p:pic>
      <p:pic>
        <p:nvPicPr>
          <p:cNvPr id="161" name="Shape 161"/>
          <p:cNvPicPr preferRelativeResize="0"/>
          <p:nvPr/>
        </p:nvPicPr>
        <p:blipFill>
          <a:blip r:embed="rId5">
            <a:alphaModFix/>
          </a:blip>
          <a:stretch>
            <a:fillRect/>
          </a:stretch>
        </p:blipFill>
        <p:spPr>
          <a:xfrm>
            <a:off x="5602624" y="546823"/>
            <a:ext cx="3273499" cy="4942150"/>
          </a:xfrm>
          <a:prstGeom prst="rect">
            <a:avLst/>
          </a:prstGeom>
          <a:noFill/>
          <a:ln>
            <a:noFill/>
          </a:ln>
        </p:spPr>
      </p:pic>
      <p:pic>
        <p:nvPicPr>
          <p:cNvPr id="162" name="Shape 162"/>
          <p:cNvPicPr preferRelativeResize="0"/>
          <p:nvPr/>
        </p:nvPicPr>
        <p:blipFill>
          <a:blip r:embed="rId6">
            <a:alphaModFix/>
          </a:blip>
          <a:stretch>
            <a:fillRect/>
          </a:stretch>
        </p:blipFill>
        <p:spPr>
          <a:xfrm>
            <a:off x="5007325" y="2550400"/>
            <a:ext cx="3345348" cy="3316800"/>
          </a:xfrm>
          <a:prstGeom prst="rect">
            <a:avLst/>
          </a:prstGeom>
          <a:noFill/>
          <a:ln>
            <a:noFill/>
          </a:ln>
        </p:spPr>
      </p:pic>
      <p:sp>
        <p:nvSpPr>
          <p:cNvPr id="163" name="Shape 163"/>
          <p:cNvSpPr/>
          <p:nvPr/>
        </p:nvSpPr>
        <p:spPr>
          <a:xfrm rot="10429580">
            <a:off x="7427130" y="2380539"/>
            <a:ext cx="1060047" cy="979742"/>
          </a:xfrm>
          <a:prstGeom prst="bentArrow">
            <a:avLst>
              <a:gd fmla="val 25000" name="adj1"/>
              <a:gd fmla="val 25000" name="adj2"/>
              <a:gd fmla="val 25000" name="adj3"/>
              <a:gd fmla="val 83231" name="adj4"/>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rot="10800000">
            <a:off x="4746600" y="1910250"/>
            <a:ext cx="1301700" cy="4161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779462" y="5334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sz="3000"/>
              <a:t>User Story #5: Allow admin to modify email settings</a:t>
            </a:r>
          </a:p>
        </p:txBody>
      </p:sp>
      <p:sp>
        <p:nvSpPr>
          <p:cNvPr id="330" name="Shape 330"/>
          <p:cNvSpPr txBox="1"/>
          <p:nvPr>
            <p:ph idx="1" type="body"/>
          </p:nvPr>
        </p:nvSpPr>
        <p:spPr>
          <a:xfrm>
            <a:off x="5888925" y="2269675"/>
            <a:ext cx="2890800" cy="2646000"/>
          </a:xfrm>
          <a:prstGeom prst="rect">
            <a:avLst/>
          </a:prstGeom>
          <a:noFill/>
          <a:ln>
            <a:noFill/>
          </a:ln>
        </p:spPr>
        <p:txBody>
          <a:bodyPr anchorCtr="0" anchor="t" bIns="45700" lIns="91425" rIns="91425" tIns="45700">
            <a:noAutofit/>
          </a:bodyPr>
          <a:lstStyle/>
          <a:p>
            <a:pPr indent="0" lvl="0" marL="0" rtl="0">
              <a:spcBef>
                <a:spcPts val="0"/>
              </a:spcBef>
              <a:buNone/>
            </a:pPr>
            <a:r>
              <a:rPr lang="en-US"/>
              <a:t>Admin email fetched from, saved to DB “settings” collection.</a:t>
            </a:r>
          </a:p>
          <a:p>
            <a:pPr indent="0" lvl="0" marL="0" rtl="0">
              <a:spcBef>
                <a:spcPts val="0"/>
              </a:spcBef>
              <a:buNone/>
            </a:pPr>
            <a:r>
              <a:rPr lang="en-US"/>
              <a:t>No more hard-coded values!</a:t>
            </a:r>
          </a:p>
        </p:txBody>
      </p:sp>
      <p:sp>
        <p:nvSpPr>
          <p:cNvPr id="331" name="Shape 331"/>
          <p:cNvSpPr txBox="1"/>
          <p:nvPr>
            <p:ph idx="1" type="body"/>
          </p:nvPr>
        </p:nvSpPr>
        <p:spPr>
          <a:xfrm>
            <a:off x="5891825" y="1829037"/>
            <a:ext cx="3164100" cy="930900"/>
          </a:xfrm>
          <a:prstGeom prst="rect">
            <a:avLst/>
          </a:prstGeom>
          <a:noFill/>
          <a:ln>
            <a:noFill/>
          </a:ln>
        </p:spPr>
        <p:txBody>
          <a:bodyPr anchorCtr="0" anchor="t" bIns="45700" lIns="91425" rIns="91425" tIns="45700">
            <a:noAutofit/>
          </a:bodyPr>
          <a:lstStyle/>
          <a:p>
            <a:pPr indent="0" lvl="0" marL="0" rtl="0">
              <a:spcBef>
                <a:spcPts val="0"/>
              </a:spcBef>
              <a:buNone/>
            </a:pPr>
            <a:r>
              <a:rPr lang="en-US" sz="2400">
                <a:latin typeface="Bree Serif"/>
                <a:ea typeface="Bree Serif"/>
                <a:cs typeface="Bree Serif"/>
                <a:sym typeface="Bree Serif"/>
              </a:rPr>
              <a:t>IMPLEMENTATION</a:t>
            </a:r>
          </a:p>
        </p:txBody>
      </p:sp>
      <p:grpSp>
        <p:nvGrpSpPr>
          <p:cNvPr id="332" name="Shape 332"/>
          <p:cNvGrpSpPr/>
          <p:nvPr/>
        </p:nvGrpSpPr>
        <p:grpSpPr>
          <a:xfrm>
            <a:off x="817138" y="2165225"/>
            <a:ext cx="4767674" cy="3363000"/>
            <a:chOff x="588550" y="2165225"/>
            <a:chExt cx="4984500" cy="3363000"/>
          </a:xfrm>
        </p:grpSpPr>
        <p:sp>
          <p:nvSpPr>
            <p:cNvPr id="333" name="Shape 333"/>
            <p:cNvSpPr/>
            <p:nvPr/>
          </p:nvSpPr>
          <p:spPr>
            <a:xfrm>
              <a:off x="588550" y="2165225"/>
              <a:ext cx="4984500" cy="3363000"/>
            </a:xfrm>
            <a:prstGeom prst="rect">
              <a:avLst/>
            </a:prstGeom>
            <a:solidFill>
              <a:schemeClr val="lt1"/>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sequence_1.png" id="334" name="Shape 334"/>
            <p:cNvPicPr preferRelativeResize="0"/>
            <p:nvPr/>
          </p:nvPicPr>
          <p:blipFill>
            <a:blip r:embed="rId3">
              <a:alphaModFix/>
            </a:blip>
            <a:stretch>
              <a:fillRect/>
            </a:stretch>
          </p:blipFill>
          <p:spPr>
            <a:xfrm>
              <a:off x="803500" y="2374549"/>
              <a:ext cx="4630300" cy="3078146"/>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Test Suites and Test Cases</a:t>
            </a:r>
          </a:p>
        </p:txBody>
      </p:sp>
      <p:sp>
        <p:nvSpPr>
          <p:cNvPr id="341" name="Shape 341"/>
          <p:cNvSpPr txBox="1"/>
          <p:nvPr>
            <p:ph idx="1" type="body"/>
          </p:nvPr>
        </p:nvSpPr>
        <p:spPr>
          <a:xfrm>
            <a:off x="779474" y="1295400"/>
            <a:ext cx="3825000" cy="4208400"/>
          </a:xfrm>
          <a:prstGeom prst="rect">
            <a:avLst/>
          </a:prstGeom>
          <a:noFill/>
          <a:ln>
            <a:noFill/>
          </a:ln>
        </p:spPr>
        <p:txBody>
          <a:bodyPr anchorCtr="0" anchor="t" bIns="45700" lIns="91425" rIns="91425" tIns="45700">
            <a:noAutofit/>
          </a:bodyPr>
          <a:lstStyle/>
          <a:p>
            <a:pPr indent="-69850" lvl="0" marL="0" rtl="0">
              <a:spcBef>
                <a:spcPts val="400"/>
              </a:spcBef>
              <a:buClr>
                <a:schemeClr val="dk1"/>
              </a:buClr>
              <a:buSzPct val="78571"/>
              <a:buFont typeface="Arial"/>
              <a:buNone/>
            </a:pPr>
            <a:r>
              <a:t/>
            </a:r>
            <a:endParaRPr sz="1400"/>
          </a:p>
          <a:p>
            <a:pPr indent="-69850" lvl="0" marL="0" rtl="0">
              <a:spcBef>
                <a:spcPts val="400"/>
              </a:spcBef>
              <a:buClr>
                <a:schemeClr val="dk1"/>
              </a:buClr>
              <a:buSzPct val="61111"/>
              <a:buFont typeface="Arial"/>
              <a:buNone/>
            </a:pPr>
            <a:r>
              <a:rPr b="1" lang="en-US" sz="1800"/>
              <a:t>VIP-1272-U1 (Sunny Day)</a:t>
            </a:r>
          </a:p>
          <a:p>
            <a:pPr indent="-317500" lvl="0" marL="457200" rtl="0">
              <a:spcBef>
                <a:spcPts val="400"/>
              </a:spcBef>
              <a:buSzPct val="100000"/>
            </a:pPr>
            <a:r>
              <a:rPr b="1" lang="en-US" sz="1400"/>
              <a:t>Description/Summary of Test:	</a:t>
            </a:r>
            <a:r>
              <a:rPr lang="en-US" sz="1400"/>
              <a:t>Deleting to-do notifications older than one week of age. </a:t>
            </a:r>
          </a:p>
          <a:p>
            <a:pPr indent="-317500" lvl="0" marL="457200" rtl="0">
              <a:spcBef>
                <a:spcPts val="400"/>
              </a:spcBef>
              <a:buSzPct val="100000"/>
            </a:pPr>
            <a:r>
              <a:rPr b="1" lang="en-US" sz="1400"/>
              <a:t>Pre-condition</a:t>
            </a:r>
            <a:r>
              <a:rPr lang="en-US" sz="1400"/>
              <a:t>: </a:t>
            </a:r>
          </a:p>
          <a:p>
            <a:pPr indent="0" lvl="0" marL="457200" rtl="0">
              <a:spcBef>
                <a:spcPts val="400"/>
              </a:spcBef>
              <a:buNone/>
            </a:pPr>
            <a:r>
              <a:rPr lang="en-US" sz="1400"/>
              <a:t>There </a:t>
            </a:r>
            <a:r>
              <a:rPr b="1" lang="en-US" sz="1400">
                <a:solidFill>
                  <a:srgbClr val="0000FF"/>
                </a:solidFill>
              </a:rPr>
              <a:t>EXISTS</a:t>
            </a:r>
            <a:r>
              <a:rPr lang="en-US" sz="1400"/>
              <a:t> at least one (1) to-do belon	ging to the user that is seven </a:t>
            </a:r>
            <a:r>
              <a:rPr b="1" lang="en-US" sz="1400">
                <a:solidFill>
                  <a:srgbClr val="0000FF"/>
                </a:solidFill>
              </a:rPr>
              <a:t>(7) days or older.</a:t>
            </a:r>
            <a:r>
              <a:rPr lang="en-US" sz="1400"/>
              <a:t> </a:t>
            </a:r>
          </a:p>
          <a:p>
            <a:pPr indent="-317500" lvl="0" marL="457200" rtl="0">
              <a:spcBef>
                <a:spcPts val="400"/>
              </a:spcBef>
              <a:buSzPct val="100000"/>
            </a:pPr>
            <a:r>
              <a:rPr b="1" lang="en-US" sz="1400"/>
              <a:t>Expected Results: </a:t>
            </a:r>
          </a:p>
          <a:p>
            <a:pPr indent="0" lvl="0" marL="457200" rtl="0">
              <a:spcBef>
                <a:spcPts val="400"/>
              </a:spcBef>
              <a:buNone/>
            </a:pPr>
            <a:r>
              <a:rPr lang="en-US" sz="1400"/>
              <a:t>All to-dos aged seven (7) days and older from the selected category are removed from the to-do inbox. Deletion persists when the to-do inbox is refreshed. </a:t>
            </a:r>
          </a:p>
          <a:p>
            <a:pPr indent="-317500" lvl="0" marL="457200" rtl="0">
              <a:spcBef>
                <a:spcPts val="400"/>
              </a:spcBef>
              <a:buSzPct val="100000"/>
            </a:pPr>
            <a:r>
              <a:rPr b="1" lang="en-US" sz="1400"/>
              <a:t>Status: </a:t>
            </a:r>
            <a:r>
              <a:rPr lang="en-US" sz="1400"/>
              <a:t>PASS</a:t>
            </a:r>
          </a:p>
          <a:p>
            <a:pPr indent="-69850" lvl="0" marL="0" rtl="0">
              <a:spcBef>
                <a:spcPts val="400"/>
              </a:spcBef>
              <a:buClr>
                <a:schemeClr val="dk1"/>
              </a:buClr>
              <a:buSzPct val="78571"/>
              <a:buFont typeface="Arial"/>
              <a:buNone/>
            </a:pPr>
            <a:r>
              <a:t/>
            </a:r>
            <a:endParaRPr sz="1400"/>
          </a:p>
          <a:p>
            <a:pPr indent="0" lvl="0" marL="0" rtl="0">
              <a:spcBef>
                <a:spcPts val="400"/>
              </a:spcBef>
              <a:buNone/>
            </a:pPr>
            <a:r>
              <a:t/>
            </a:r>
            <a:endParaRPr sz="1400"/>
          </a:p>
        </p:txBody>
      </p:sp>
      <p:pic>
        <p:nvPicPr>
          <p:cNvPr id="342" name="Shape 342"/>
          <p:cNvPicPr preferRelativeResize="0"/>
          <p:nvPr/>
        </p:nvPicPr>
        <p:blipFill>
          <a:blip r:embed="rId3">
            <a:alphaModFix/>
          </a:blip>
          <a:stretch>
            <a:fillRect/>
          </a:stretch>
        </p:blipFill>
        <p:spPr>
          <a:xfrm>
            <a:off x="931875" y="5377799"/>
            <a:ext cx="917413" cy="830250"/>
          </a:xfrm>
          <a:prstGeom prst="rect">
            <a:avLst/>
          </a:prstGeom>
          <a:noFill/>
          <a:ln>
            <a:noFill/>
          </a:ln>
        </p:spPr>
      </p:pic>
      <p:sp>
        <p:nvSpPr>
          <p:cNvPr id="343" name="Shape 343"/>
          <p:cNvSpPr txBox="1"/>
          <p:nvPr/>
        </p:nvSpPr>
        <p:spPr>
          <a:xfrm>
            <a:off x="1959025" y="5454000"/>
            <a:ext cx="6403800" cy="888000"/>
          </a:xfrm>
          <a:prstGeom prst="rect">
            <a:avLst/>
          </a:prstGeom>
          <a:noFill/>
          <a:ln>
            <a:noFill/>
          </a:ln>
        </p:spPr>
        <p:txBody>
          <a:bodyPr anchorCtr="0" anchor="t" bIns="91425" lIns="91425" rIns="91425" tIns="91425">
            <a:noAutofit/>
          </a:bodyPr>
          <a:lstStyle/>
          <a:p>
            <a:pPr lvl="0">
              <a:spcBef>
                <a:spcPts val="0"/>
              </a:spcBef>
              <a:buNone/>
            </a:pPr>
            <a:r>
              <a:rPr lang="en-US"/>
              <a:t>Automated tests running on Selenium software-testing framework and written in Java. </a:t>
            </a:r>
          </a:p>
        </p:txBody>
      </p:sp>
      <p:sp>
        <p:nvSpPr>
          <p:cNvPr id="344" name="Shape 344"/>
          <p:cNvSpPr txBox="1"/>
          <p:nvPr>
            <p:ph idx="1" type="body"/>
          </p:nvPr>
        </p:nvSpPr>
        <p:spPr>
          <a:xfrm>
            <a:off x="4689494" y="1270375"/>
            <a:ext cx="4029900" cy="4208400"/>
          </a:xfrm>
          <a:prstGeom prst="rect">
            <a:avLst/>
          </a:prstGeom>
          <a:noFill/>
          <a:ln>
            <a:noFill/>
          </a:ln>
        </p:spPr>
        <p:txBody>
          <a:bodyPr anchorCtr="0" anchor="t" bIns="45700" lIns="91425" rIns="91425" tIns="45700">
            <a:noAutofit/>
          </a:bodyPr>
          <a:lstStyle/>
          <a:p>
            <a:pPr indent="0" lvl="0" marL="0" rtl="0">
              <a:spcBef>
                <a:spcPts val="400"/>
              </a:spcBef>
              <a:buNone/>
            </a:pPr>
            <a:r>
              <a:t/>
            </a:r>
            <a:endParaRPr sz="1400"/>
          </a:p>
          <a:p>
            <a:pPr indent="0" lvl="0" marL="0" rtl="0">
              <a:spcBef>
                <a:spcPts val="400"/>
              </a:spcBef>
              <a:buNone/>
            </a:pPr>
            <a:r>
              <a:rPr b="1" lang="en-US" sz="1800"/>
              <a:t>VIP-1272-U2 (Rainy Day)</a:t>
            </a:r>
          </a:p>
          <a:p>
            <a:pPr indent="-317500" lvl="0" marL="457200" rtl="0">
              <a:spcBef>
                <a:spcPts val="400"/>
              </a:spcBef>
              <a:buSzPct val="100000"/>
            </a:pPr>
            <a:r>
              <a:rPr b="1" lang="en-US" sz="1400"/>
              <a:t>Description/Summary of Test:</a:t>
            </a:r>
          </a:p>
          <a:p>
            <a:pPr indent="0" lvl="0" marL="457200" rtl="0">
              <a:spcBef>
                <a:spcPts val="400"/>
              </a:spcBef>
              <a:buNone/>
            </a:pPr>
            <a:r>
              <a:rPr lang="en-US" sz="1400"/>
              <a:t>Attempting deletion of</a:t>
            </a:r>
            <a:r>
              <a:rPr lang="en-US" sz="1400"/>
              <a:t> to-do </a:t>
            </a:r>
            <a:r>
              <a:rPr lang="en-US" sz="1400"/>
              <a:t>notifications</a:t>
            </a:r>
            <a:r>
              <a:rPr lang="en-US" sz="1400"/>
              <a:t> older than one week of age when no such to-dos exist.</a:t>
            </a:r>
          </a:p>
          <a:p>
            <a:pPr indent="-317500" lvl="0" marL="457200" rtl="0">
              <a:spcBef>
                <a:spcPts val="400"/>
              </a:spcBef>
              <a:buSzPct val="100000"/>
            </a:pPr>
            <a:r>
              <a:rPr b="1" lang="en-US" sz="1400"/>
              <a:t>Pre-condition</a:t>
            </a:r>
            <a:r>
              <a:rPr lang="en-US" sz="1400"/>
              <a:t>: </a:t>
            </a:r>
          </a:p>
          <a:p>
            <a:pPr indent="0" lvl="0" marL="457200" rtl="0">
              <a:spcBef>
                <a:spcPts val="400"/>
              </a:spcBef>
              <a:buNone/>
            </a:pPr>
            <a:r>
              <a:rPr lang="en-US" sz="1400"/>
              <a:t>There exists at least one (1) to-do belonging to the user. There </a:t>
            </a:r>
            <a:r>
              <a:rPr b="1" lang="en-US" sz="1400">
                <a:solidFill>
                  <a:srgbClr val="0000FF"/>
                </a:solidFill>
              </a:rPr>
              <a:t>DOES</a:t>
            </a:r>
            <a:r>
              <a:rPr b="1" lang="en-US" sz="1400">
                <a:solidFill>
                  <a:srgbClr val="0000FF"/>
                </a:solidFill>
              </a:rPr>
              <a:t> NOT EXIST </a:t>
            </a:r>
            <a:r>
              <a:rPr lang="en-US" sz="1400"/>
              <a:t>a todo</a:t>
            </a:r>
            <a:r>
              <a:rPr lang="en-US" sz="1400"/>
              <a:t> seven </a:t>
            </a:r>
            <a:r>
              <a:rPr lang="en-US" sz="1400">
                <a:solidFill>
                  <a:srgbClr val="0000FF"/>
                </a:solidFill>
              </a:rPr>
              <a:t>(</a:t>
            </a:r>
            <a:r>
              <a:rPr b="1" lang="en-US" sz="1400">
                <a:solidFill>
                  <a:srgbClr val="0000FF"/>
                </a:solidFill>
              </a:rPr>
              <a:t>7) days or older.</a:t>
            </a:r>
            <a:r>
              <a:rPr lang="en-US" sz="1400"/>
              <a:t> </a:t>
            </a:r>
          </a:p>
          <a:p>
            <a:pPr indent="-317500" lvl="0" marL="457200" rtl="0">
              <a:spcBef>
                <a:spcPts val="400"/>
              </a:spcBef>
              <a:buSzPct val="100000"/>
            </a:pPr>
            <a:r>
              <a:rPr b="1" lang="en-US" sz="1400"/>
              <a:t>Expected Results:  </a:t>
            </a:r>
          </a:p>
          <a:p>
            <a:pPr indent="0" lvl="0" marL="457200" rtl="0">
              <a:spcBef>
                <a:spcPts val="400"/>
              </a:spcBef>
              <a:buNone/>
            </a:pPr>
            <a:r>
              <a:rPr lang="en-US" sz="1400"/>
              <a:t>No (0) todos are deleted from the inbox. System continues to run as normal, does not crash and throws no errors. </a:t>
            </a:r>
          </a:p>
          <a:p>
            <a:pPr indent="-317500" lvl="0" marL="457200" rtl="0">
              <a:spcBef>
                <a:spcPts val="400"/>
              </a:spcBef>
              <a:buSzPct val="100000"/>
            </a:pPr>
            <a:r>
              <a:rPr b="1" lang="en-US" sz="1400"/>
              <a:t>Status: </a:t>
            </a:r>
            <a:r>
              <a:rPr lang="en-US" sz="1400"/>
              <a:t>PASS</a:t>
            </a:r>
          </a:p>
          <a:p>
            <a:pPr indent="0" lvl="0" marL="0" rtl="0">
              <a:spcBef>
                <a:spcPts val="400"/>
              </a:spcBef>
              <a:buNone/>
            </a:pPr>
            <a:r>
              <a:t/>
            </a:r>
            <a:endParaRPr sz="1400"/>
          </a:p>
          <a:p>
            <a:pPr indent="0" lvl="0" marL="0" rtl="0">
              <a:spcBef>
                <a:spcPts val="400"/>
              </a:spcBef>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pic>
        <p:nvPicPr>
          <p:cNvPr id="350" name="Shape 350"/>
          <p:cNvPicPr preferRelativeResize="0"/>
          <p:nvPr/>
        </p:nvPicPr>
        <p:blipFill rotWithShape="1">
          <a:blip r:embed="rId3">
            <a:alphaModFix/>
          </a:blip>
          <a:srcRect b="-4" l="0" r="11276" t="51939"/>
          <a:stretch/>
        </p:blipFill>
        <p:spPr>
          <a:xfrm>
            <a:off x="578699" y="1647800"/>
            <a:ext cx="4960800" cy="2751600"/>
          </a:xfrm>
          <a:prstGeom prst="snip1Rect">
            <a:avLst>
              <a:gd fmla="val 16667" name="adj"/>
            </a:avLst>
          </a:prstGeom>
          <a:noFill/>
          <a:ln>
            <a:noFill/>
          </a:ln>
        </p:spPr>
      </p:pic>
      <p:sp>
        <p:nvSpPr>
          <p:cNvPr id="351" name="Shape 351"/>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Sample Test Script</a:t>
            </a:r>
          </a:p>
        </p:txBody>
      </p:sp>
      <p:sp>
        <p:nvSpPr>
          <p:cNvPr id="352" name="Shape 352"/>
          <p:cNvSpPr txBox="1"/>
          <p:nvPr/>
        </p:nvSpPr>
        <p:spPr>
          <a:xfrm>
            <a:off x="5994500" y="1870225"/>
            <a:ext cx="1290000" cy="10446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353" name="Shape 353"/>
          <p:cNvSpPr/>
          <p:nvPr/>
        </p:nvSpPr>
        <p:spPr>
          <a:xfrm rot="-10797564">
            <a:off x="3764199" y="1772449"/>
            <a:ext cx="2116800" cy="352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4" name="Shape 354"/>
          <p:cNvSpPr txBox="1"/>
          <p:nvPr/>
        </p:nvSpPr>
        <p:spPr>
          <a:xfrm>
            <a:off x="5631625" y="1472775"/>
            <a:ext cx="2578800" cy="1044600"/>
          </a:xfrm>
          <a:prstGeom prst="rect">
            <a:avLst/>
          </a:prstGeom>
          <a:noFill/>
          <a:ln>
            <a:noFill/>
          </a:ln>
        </p:spPr>
        <p:txBody>
          <a:bodyPr anchorCtr="0" anchor="t" bIns="91425" lIns="91425" rIns="91425" tIns="91425">
            <a:noAutofit/>
          </a:bodyPr>
          <a:lstStyle/>
          <a:p>
            <a:pPr indent="0" lvl="0" marL="0" rtl="0">
              <a:spcBef>
                <a:spcPts val="0"/>
              </a:spcBef>
              <a:buNone/>
            </a:pPr>
            <a:r>
              <a:rPr lang="en-US">
                <a:latin typeface="Trebuchet MS"/>
                <a:ea typeface="Trebuchet MS"/>
                <a:cs typeface="Trebuchet MS"/>
                <a:sym typeface="Trebuchet MS"/>
              </a:rPr>
              <a:t>GUI controls are identified   </a:t>
            </a:r>
          </a:p>
          <a:p>
            <a:pPr indent="0" lvl="0" marL="0" rtl="0">
              <a:spcBef>
                <a:spcPts val="0"/>
              </a:spcBef>
              <a:buNone/>
            </a:pPr>
            <a:r>
              <a:rPr lang="en-US">
                <a:latin typeface="Trebuchet MS"/>
                <a:ea typeface="Trebuchet MS"/>
                <a:cs typeface="Trebuchet MS"/>
                <a:sym typeface="Trebuchet MS"/>
              </a:rPr>
              <a:t>      and selected for  </a:t>
            </a:r>
          </a:p>
          <a:p>
            <a:pPr indent="0" lvl="0" marL="0">
              <a:spcBef>
                <a:spcPts val="0"/>
              </a:spcBef>
              <a:buNone/>
            </a:pPr>
            <a:r>
              <a:rPr lang="en-US">
                <a:latin typeface="Trebuchet MS"/>
                <a:ea typeface="Trebuchet MS"/>
                <a:cs typeface="Trebuchet MS"/>
                <a:sym typeface="Trebuchet MS"/>
              </a:rPr>
              <a:t>      manipulation using </a:t>
            </a:r>
          </a:p>
          <a:p>
            <a:pPr lvl="0">
              <a:spcBef>
                <a:spcPts val="0"/>
              </a:spcBef>
              <a:buNone/>
            </a:pPr>
            <a:r>
              <a:rPr lang="en-US">
                <a:latin typeface="Trebuchet MS"/>
                <a:ea typeface="Trebuchet MS"/>
                <a:cs typeface="Trebuchet MS"/>
                <a:sym typeface="Trebuchet MS"/>
              </a:rPr>
              <a:t>the web element’s xpath</a:t>
            </a:r>
          </a:p>
        </p:txBody>
      </p:sp>
      <p:sp>
        <p:nvSpPr>
          <p:cNvPr id="355" name="Shape 355"/>
          <p:cNvSpPr/>
          <p:nvPr/>
        </p:nvSpPr>
        <p:spPr>
          <a:xfrm rot="-10797911">
            <a:off x="5475151" y="3801375"/>
            <a:ext cx="987300" cy="352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6" name="Shape 356"/>
          <p:cNvSpPr txBox="1"/>
          <p:nvPr/>
        </p:nvSpPr>
        <p:spPr>
          <a:xfrm>
            <a:off x="6462450" y="3724862"/>
            <a:ext cx="2769900" cy="1044600"/>
          </a:xfrm>
          <a:prstGeom prst="rect">
            <a:avLst/>
          </a:prstGeom>
          <a:noFill/>
          <a:ln>
            <a:noFill/>
          </a:ln>
        </p:spPr>
        <p:txBody>
          <a:bodyPr anchorCtr="0" anchor="t" bIns="91425" lIns="91425" rIns="91425" tIns="91425">
            <a:noAutofit/>
          </a:bodyPr>
          <a:lstStyle/>
          <a:p>
            <a:pPr lvl="0" rtl="0">
              <a:spcBef>
                <a:spcPts val="0"/>
              </a:spcBef>
              <a:buNone/>
            </a:pPr>
            <a:r>
              <a:rPr lang="en-US">
                <a:latin typeface="Trebuchet MS"/>
                <a:ea typeface="Trebuchet MS"/>
                <a:cs typeface="Trebuchet MS"/>
                <a:sym typeface="Trebuchet MS"/>
              </a:rPr>
              <a:t>JUnit “assert” statements determine whether tests</a:t>
            </a:r>
          </a:p>
          <a:p>
            <a:pPr lvl="0">
              <a:spcBef>
                <a:spcPts val="0"/>
              </a:spcBef>
              <a:buNone/>
            </a:pPr>
            <a:r>
              <a:rPr lang="en-US">
                <a:latin typeface="Trebuchet MS"/>
                <a:ea typeface="Trebuchet MS"/>
                <a:cs typeface="Trebuchet MS"/>
                <a:sym typeface="Trebuchet MS"/>
              </a:rPr>
              <a:t>pass, or whether they </a:t>
            </a:r>
          </a:p>
          <a:p>
            <a:pPr lvl="0" rtl="0">
              <a:spcBef>
                <a:spcPts val="0"/>
              </a:spcBef>
              <a:buNone/>
            </a:pPr>
            <a:r>
              <a:rPr lang="en-US">
                <a:latin typeface="Trebuchet MS"/>
                <a:ea typeface="Trebuchet MS"/>
                <a:cs typeface="Trebuchet MS"/>
                <a:sym typeface="Trebuchet MS"/>
              </a:rPr>
              <a:t>fail with a message.</a:t>
            </a:r>
          </a:p>
        </p:txBody>
      </p:sp>
      <p:sp>
        <p:nvSpPr>
          <p:cNvPr id="357" name="Shape 357"/>
          <p:cNvSpPr txBox="1"/>
          <p:nvPr/>
        </p:nvSpPr>
        <p:spPr>
          <a:xfrm>
            <a:off x="5705000" y="2471500"/>
            <a:ext cx="3015300" cy="1044600"/>
          </a:xfrm>
          <a:prstGeom prst="rect">
            <a:avLst/>
          </a:prstGeom>
          <a:noFill/>
          <a:ln>
            <a:noFill/>
          </a:ln>
        </p:spPr>
        <p:txBody>
          <a:bodyPr anchorCtr="0" anchor="t" bIns="91425" lIns="91425" rIns="91425" tIns="91425">
            <a:noAutofit/>
          </a:bodyPr>
          <a:lstStyle/>
          <a:p>
            <a:pPr lvl="0">
              <a:spcBef>
                <a:spcPts val="0"/>
              </a:spcBef>
              <a:buNone/>
            </a:pPr>
            <a:r>
              <a:rPr b="1" lang="en-US" sz="1100">
                <a:solidFill>
                  <a:schemeClr val="dk2"/>
                </a:solidFill>
                <a:latin typeface="Roboto Mono"/>
                <a:ea typeface="Roboto Mono"/>
                <a:cs typeface="Roboto Mono"/>
                <a:sym typeface="Roboto Mono"/>
              </a:rPr>
              <a:t>TodoPage.PROJ_TODO_CLEAR_BUTTON =</a:t>
            </a:r>
          </a:p>
          <a:p>
            <a:pPr lvl="0">
              <a:spcBef>
                <a:spcPts val="0"/>
              </a:spcBef>
              <a:buNone/>
            </a:pPr>
            <a:r>
              <a:rPr b="1" lang="en-US" sz="1100">
                <a:solidFill>
                  <a:schemeClr val="dk2"/>
                </a:solidFill>
                <a:latin typeface="Roboto Mono"/>
                <a:ea typeface="Roboto Mono"/>
                <a:cs typeface="Roboto Mono"/>
                <a:sym typeface="Roboto Mono"/>
              </a:rPr>
              <a:t>By.xpath(“/html/body/div/div/div/span/div[5]/div/div/form/div/button[1]”); </a:t>
            </a:r>
          </a:p>
          <a:p>
            <a:pPr lvl="0" rtl="0">
              <a:spcBef>
                <a:spcPts val="0"/>
              </a:spcBef>
              <a:buNone/>
            </a:pPr>
            <a:r>
              <a:rPr b="1" lang="en-US" sz="1100">
                <a:solidFill>
                  <a:schemeClr val="dk2"/>
                </a:solidFill>
                <a:latin typeface="Roboto Mono"/>
                <a:ea typeface="Roboto Mono"/>
                <a:cs typeface="Roboto Mono"/>
                <a:sym typeface="Roboto Mono"/>
              </a:rPr>
              <a:t> </a:t>
            </a:r>
          </a:p>
        </p:txBody>
      </p:sp>
      <p:pic>
        <p:nvPicPr>
          <p:cNvPr id="358" name="Shape 358"/>
          <p:cNvPicPr preferRelativeResize="0"/>
          <p:nvPr/>
        </p:nvPicPr>
        <p:blipFill>
          <a:blip r:embed="rId4">
            <a:alphaModFix/>
          </a:blip>
          <a:stretch>
            <a:fillRect/>
          </a:stretch>
        </p:blipFill>
        <p:spPr>
          <a:xfrm>
            <a:off x="578700" y="4969924"/>
            <a:ext cx="917413" cy="830250"/>
          </a:xfrm>
          <a:prstGeom prst="rect">
            <a:avLst/>
          </a:prstGeom>
          <a:noFill/>
          <a:ln>
            <a:noFill/>
          </a:ln>
        </p:spPr>
      </p:pic>
      <p:sp>
        <p:nvSpPr>
          <p:cNvPr id="359" name="Shape 359"/>
          <p:cNvSpPr txBox="1"/>
          <p:nvPr/>
        </p:nvSpPr>
        <p:spPr>
          <a:xfrm>
            <a:off x="1570100" y="5040125"/>
            <a:ext cx="6403800" cy="888000"/>
          </a:xfrm>
          <a:prstGeom prst="rect">
            <a:avLst/>
          </a:prstGeom>
          <a:noFill/>
          <a:ln>
            <a:noFill/>
          </a:ln>
        </p:spPr>
        <p:txBody>
          <a:bodyPr anchorCtr="0" anchor="t" bIns="91425" lIns="91425" rIns="91425" tIns="91425">
            <a:noAutofit/>
          </a:bodyPr>
          <a:lstStyle/>
          <a:p>
            <a:pPr lvl="0" rtl="0">
              <a:spcBef>
                <a:spcPts val="0"/>
              </a:spcBef>
              <a:buNone/>
            </a:pPr>
            <a:r>
              <a:rPr lang="en-US"/>
              <a:t>Selenium WebDriver opens a new instance of the web browser. Test script written in Java provides driver with execution instructions.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366" name="Shape 366"/>
          <p:cNvSpPr txBox="1"/>
          <p:nvPr>
            <p:ph idx="1" type="body"/>
          </p:nvPr>
        </p:nvSpPr>
        <p:spPr>
          <a:xfrm>
            <a:off x="779462" y="1600200"/>
            <a:ext cx="7583400" cy="4208400"/>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rPr lang="en-US"/>
              <a:t>Jose Diaz </a:t>
            </a:r>
          </a:p>
          <a:p>
            <a:pPr indent="0" lvl="0" marL="0" rtl="0">
              <a:spcBef>
                <a:spcPts val="0"/>
              </a:spcBef>
              <a:buNone/>
            </a:pPr>
            <a:r>
              <a:rPr lang="en-US" sz="1800"/>
              <a:t>    jponc021@fiu.edu</a:t>
            </a:r>
          </a:p>
          <a:p>
            <a:pPr indent="-282575" lvl="0" marL="282575" marR="0" rtl="0" algn="l">
              <a:spcBef>
                <a:spcPts val="2000"/>
              </a:spcBef>
              <a:spcAft>
                <a:spcPts val="0"/>
              </a:spcAft>
              <a:buClr>
                <a:srgbClr val="001D4D"/>
              </a:buClr>
              <a:buSzPct val="100000"/>
              <a:buFont typeface="Noto Sans Symbols"/>
              <a:buChar char="●"/>
            </a:pPr>
            <a:r>
              <a:rPr lang="en-US"/>
              <a:t>Dafna Steinberg</a:t>
            </a:r>
          </a:p>
          <a:p>
            <a:pPr indent="0" lvl="0" marL="0" marR="0" rtl="0" algn="l">
              <a:spcBef>
                <a:spcPts val="2000"/>
              </a:spcBef>
              <a:spcAft>
                <a:spcPts val="0"/>
              </a:spcAft>
              <a:buNone/>
            </a:pPr>
            <a:r>
              <a:rPr lang="en-US" sz="1800"/>
              <a:t>    </a:t>
            </a:r>
            <a:r>
              <a:rPr lang="en-US" sz="1800"/>
              <a:t>dstei035@fiu.edu</a:t>
            </a:r>
          </a:p>
          <a:p>
            <a:pPr indent="0" lvl="0" marL="0" marR="0" rtl="0" algn="l">
              <a:spcBef>
                <a:spcPts val="2000"/>
              </a:spcBef>
              <a:spcAft>
                <a:spcPts val="0"/>
              </a:spcAft>
              <a:buNone/>
            </a:pPr>
            <a:r>
              <a:t/>
            </a:r>
            <a:endParaRPr sz="1800"/>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Questions?</a:t>
            </a: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Thank You!</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pic>
        <p:nvPicPr>
          <p:cNvPr id="367" name="Shape 367"/>
          <p:cNvPicPr preferRelativeResize="0"/>
          <p:nvPr/>
        </p:nvPicPr>
        <p:blipFill>
          <a:blip r:embed="rId3">
            <a:alphaModFix/>
          </a:blip>
          <a:stretch>
            <a:fillRect/>
          </a:stretch>
        </p:blipFill>
        <p:spPr>
          <a:xfrm>
            <a:off x="6237460" y="827881"/>
            <a:ext cx="2292200" cy="646365"/>
          </a:xfrm>
          <a:prstGeom prst="rect">
            <a:avLst/>
          </a:prstGeom>
          <a:noFill/>
          <a:ln>
            <a:noFill/>
          </a:ln>
        </p:spPr>
      </p:pic>
      <p:pic>
        <p:nvPicPr>
          <p:cNvPr id="368" name="Shape 368"/>
          <p:cNvPicPr preferRelativeResize="0"/>
          <p:nvPr/>
        </p:nvPicPr>
        <p:blipFill>
          <a:blip r:embed="rId4">
            <a:alphaModFix/>
          </a:blip>
          <a:stretch>
            <a:fillRect/>
          </a:stretch>
        </p:blipFill>
        <p:spPr>
          <a:xfrm>
            <a:off x="7046812" y="2924928"/>
            <a:ext cx="1576436" cy="423649"/>
          </a:xfrm>
          <a:prstGeom prst="rect">
            <a:avLst/>
          </a:prstGeom>
          <a:noFill/>
          <a:ln>
            <a:noFill/>
          </a:ln>
        </p:spPr>
      </p:pic>
      <p:pic>
        <p:nvPicPr>
          <p:cNvPr id="369" name="Shape 369"/>
          <p:cNvPicPr preferRelativeResize="0"/>
          <p:nvPr/>
        </p:nvPicPr>
        <p:blipFill>
          <a:blip r:embed="rId5">
            <a:alphaModFix/>
          </a:blip>
          <a:stretch>
            <a:fillRect/>
          </a:stretch>
        </p:blipFill>
        <p:spPr>
          <a:xfrm>
            <a:off x="6794437" y="2134350"/>
            <a:ext cx="1752600" cy="666750"/>
          </a:xfrm>
          <a:prstGeom prst="rect">
            <a:avLst/>
          </a:prstGeom>
          <a:noFill/>
          <a:ln>
            <a:noFill/>
          </a:ln>
        </p:spPr>
      </p:pic>
      <p:pic>
        <p:nvPicPr>
          <p:cNvPr id="370" name="Shape 370"/>
          <p:cNvPicPr preferRelativeResize="0"/>
          <p:nvPr/>
        </p:nvPicPr>
        <p:blipFill>
          <a:blip r:embed="rId6">
            <a:alphaModFix/>
          </a:blip>
          <a:stretch>
            <a:fillRect/>
          </a:stretch>
        </p:blipFill>
        <p:spPr>
          <a:xfrm>
            <a:off x="6626212" y="1635249"/>
            <a:ext cx="1903450" cy="423649"/>
          </a:xfrm>
          <a:prstGeom prst="rect">
            <a:avLst/>
          </a:prstGeom>
          <a:noFill/>
          <a:ln>
            <a:noFill/>
          </a:ln>
        </p:spPr>
      </p:pic>
      <p:pic>
        <p:nvPicPr>
          <p:cNvPr id="371" name="Shape 371"/>
          <p:cNvPicPr preferRelativeResize="0"/>
          <p:nvPr/>
        </p:nvPicPr>
        <p:blipFill>
          <a:blip r:embed="rId7">
            <a:alphaModFix/>
          </a:blip>
          <a:stretch>
            <a:fillRect/>
          </a:stretch>
        </p:blipFill>
        <p:spPr>
          <a:xfrm>
            <a:off x="6809544" y="3660406"/>
            <a:ext cx="1275246" cy="333163"/>
          </a:xfrm>
          <a:prstGeom prst="rect">
            <a:avLst/>
          </a:prstGeom>
          <a:noFill/>
          <a:ln>
            <a:noFill/>
          </a:ln>
        </p:spPr>
      </p:pic>
      <p:pic>
        <p:nvPicPr>
          <p:cNvPr id="372" name="Shape 372"/>
          <p:cNvPicPr preferRelativeResize="0"/>
          <p:nvPr/>
        </p:nvPicPr>
        <p:blipFill>
          <a:blip r:embed="rId8">
            <a:alphaModFix/>
          </a:blip>
          <a:stretch>
            <a:fillRect/>
          </a:stretch>
        </p:blipFill>
        <p:spPr>
          <a:xfrm>
            <a:off x="6365310" y="4852886"/>
            <a:ext cx="1748201" cy="659701"/>
          </a:xfrm>
          <a:prstGeom prst="rect">
            <a:avLst/>
          </a:prstGeom>
          <a:noFill/>
          <a:ln>
            <a:noFill/>
          </a:ln>
        </p:spPr>
      </p:pic>
      <p:pic>
        <p:nvPicPr>
          <p:cNvPr id="373" name="Shape 373"/>
          <p:cNvPicPr preferRelativeResize="0"/>
          <p:nvPr/>
        </p:nvPicPr>
        <p:blipFill>
          <a:blip r:embed="rId9">
            <a:alphaModFix/>
          </a:blip>
          <a:stretch>
            <a:fillRect/>
          </a:stretch>
        </p:blipFill>
        <p:spPr>
          <a:xfrm>
            <a:off x="5746225" y="3993562"/>
            <a:ext cx="2367275" cy="902995"/>
          </a:xfrm>
          <a:prstGeom prst="rect">
            <a:avLst/>
          </a:prstGeom>
          <a:noFill/>
          <a:ln>
            <a:noFill/>
          </a:ln>
        </p:spPr>
      </p:pic>
      <p:pic>
        <p:nvPicPr>
          <p:cNvPr id="374" name="Shape 374"/>
          <p:cNvPicPr preferRelativeResize="0"/>
          <p:nvPr/>
        </p:nvPicPr>
        <p:blipFill>
          <a:blip r:embed="rId10">
            <a:alphaModFix/>
          </a:blip>
          <a:stretch>
            <a:fillRect/>
          </a:stretch>
        </p:blipFill>
        <p:spPr>
          <a:xfrm>
            <a:off x="4172100" y="762010"/>
            <a:ext cx="1752599" cy="1026916"/>
          </a:xfrm>
          <a:prstGeom prst="rect">
            <a:avLst/>
          </a:prstGeom>
          <a:noFill/>
          <a:ln>
            <a:noFill/>
          </a:ln>
        </p:spPr>
      </p:pic>
      <p:pic>
        <p:nvPicPr>
          <p:cNvPr id="375" name="Shape 375"/>
          <p:cNvPicPr preferRelativeResize="0"/>
          <p:nvPr/>
        </p:nvPicPr>
        <p:blipFill>
          <a:blip r:embed="rId11">
            <a:alphaModFix/>
          </a:blip>
          <a:stretch>
            <a:fillRect/>
          </a:stretch>
        </p:blipFill>
        <p:spPr>
          <a:xfrm>
            <a:off x="4783900" y="2801099"/>
            <a:ext cx="1029623" cy="1116274"/>
          </a:xfrm>
          <a:prstGeom prst="rect">
            <a:avLst/>
          </a:prstGeom>
          <a:noFill/>
          <a:ln>
            <a:noFill/>
          </a:ln>
        </p:spPr>
      </p:pic>
      <p:pic>
        <p:nvPicPr>
          <p:cNvPr id="376" name="Shape 376"/>
          <p:cNvPicPr preferRelativeResize="0"/>
          <p:nvPr/>
        </p:nvPicPr>
        <p:blipFill>
          <a:blip r:embed="rId12">
            <a:alphaModFix/>
          </a:blip>
          <a:stretch>
            <a:fillRect/>
          </a:stretch>
        </p:blipFill>
        <p:spPr>
          <a:xfrm>
            <a:off x="4127432" y="2058910"/>
            <a:ext cx="736739" cy="666750"/>
          </a:xfrm>
          <a:prstGeom prst="rect">
            <a:avLst/>
          </a:prstGeom>
          <a:noFill/>
          <a:ln>
            <a:noFill/>
          </a:ln>
        </p:spPr>
      </p:pic>
      <p:pic>
        <p:nvPicPr>
          <p:cNvPr id="377" name="Shape 377"/>
          <p:cNvPicPr preferRelativeResize="0"/>
          <p:nvPr/>
        </p:nvPicPr>
        <p:blipFill>
          <a:blip r:embed="rId13">
            <a:alphaModFix/>
          </a:blip>
          <a:stretch>
            <a:fillRect/>
          </a:stretch>
        </p:blipFill>
        <p:spPr>
          <a:xfrm>
            <a:off x="5107475" y="1877725"/>
            <a:ext cx="1218099" cy="473699"/>
          </a:xfrm>
          <a:prstGeom prst="rect">
            <a:avLst/>
          </a:prstGeom>
          <a:noFill/>
          <a:ln>
            <a:noFill/>
          </a:ln>
        </p:spPr>
      </p:pic>
      <p:pic>
        <p:nvPicPr>
          <p:cNvPr id="378" name="Shape 378"/>
          <p:cNvPicPr preferRelativeResize="0"/>
          <p:nvPr/>
        </p:nvPicPr>
        <p:blipFill>
          <a:blip r:embed="rId14">
            <a:alphaModFix/>
          </a:blip>
          <a:stretch>
            <a:fillRect/>
          </a:stretch>
        </p:blipFill>
        <p:spPr>
          <a:xfrm>
            <a:off x="5996875" y="2550187"/>
            <a:ext cx="629325" cy="140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a:t>
            </a:r>
            <a:r>
              <a:rPr lang="en-US"/>
              <a:t>ject</a:t>
            </a:r>
            <a:r>
              <a:rPr b="0" i="0" lang="en-US" sz="3800" u="none" cap="none" strike="noStrike">
                <a:solidFill>
                  <a:srgbClr val="001D4D"/>
                </a:solidFill>
                <a:latin typeface="Trebuchet MS"/>
                <a:ea typeface="Trebuchet MS"/>
                <a:cs typeface="Trebuchet MS"/>
                <a:sym typeface="Trebuchet MS"/>
              </a:rPr>
              <a:t> definition</a:t>
            </a:r>
          </a:p>
        </p:txBody>
      </p:sp>
      <p:pic>
        <p:nvPicPr>
          <p:cNvPr descr="adminPanelImpersonation.PNG" id="171" name="Shape 171"/>
          <p:cNvPicPr preferRelativeResize="0"/>
          <p:nvPr/>
        </p:nvPicPr>
        <p:blipFill>
          <a:blip r:embed="rId3">
            <a:alphaModFix/>
          </a:blip>
          <a:stretch>
            <a:fillRect/>
          </a:stretch>
        </p:blipFill>
        <p:spPr>
          <a:xfrm>
            <a:off x="431350" y="1524150"/>
            <a:ext cx="7583400" cy="2136249"/>
          </a:xfrm>
          <a:prstGeom prst="rect">
            <a:avLst/>
          </a:prstGeom>
          <a:noFill/>
          <a:ln>
            <a:noFill/>
          </a:ln>
        </p:spPr>
      </p:pic>
      <p:pic>
        <p:nvPicPr>
          <p:cNvPr descr="selectedSkillsTextBox.png" id="172" name="Shape 172"/>
          <p:cNvPicPr preferRelativeResize="0"/>
          <p:nvPr/>
        </p:nvPicPr>
        <p:blipFill rotWithShape="1">
          <a:blip r:embed="rId4">
            <a:alphaModFix/>
          </a:blip>
          <a:srcRect b="13214" l="0" r="52905" t="19121"/>
          <a:stretch/>
        </p:blipFill>
        <p:spPr>
          <a:xfrm>
            <a:off x="441125" y="4230550"/>
            <a:ext cx="2799125" cy="1746599"/>
          </a:xfrm>
          <a:prstGeom prst="rect">
            <a:avLst/>
          </a:prstGeom>
          <a:noFill/>
          <a:ln>
            <a:noFill/>
          </a:ln>
        </p:spPr>
      </p:pic>
      <p:pic>
        <p:nvPicPr>
          <p:cNvPr id="173" name="Shape 173"/>
          <p:cNvPicPr preferRelativeResize="0"/>
          <p:nvPr/>
        </p:nvPicPr>
        <p:blipFill>
          <a:blip r:embed="rId5">
            <a:alphaModFix/>
          </a:blip>
          <a:stretch>
            <a:fillRect/>
          </a:stretch>
        </p:blipFill>
        <p:spPr>
          <a:xfrm>
            <a:off x="3468329" y="2924974"/>
            <a:ext cx="5234344" cy="213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pic>
        <p:nvPicPr>
          <p:cNvPr descr="FullUseCaseDiagram.jpg" id="180" name="Shape 180"/>
          <p:cNvPicPr preferRelativeResize="0"/>
          <p:nvPr/>
        </p:nvPicPr>
        <p:blipFill>
          <a:blip r:embed="rId3">
            <a:alphaModFix/>
          </a:blip>
          <a:stretch>
            <a:fillRect/>
          </a:stretch>
        </p:blipFill>
        <p:spPr>
          <a:xfrm>
            <a:off x="779475" y="1725075"/>
            <a:ext cx="7583400" cy="431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87" name="Shape 187"/>
          <p:cNvSpPr txBox="1"/>
          <p:nvPr>
            <p:ph idx="1" type="body"/>
          </p:nvPr>
        </p:nvSpPr>
        <p:spPr>
          <a:xfrm>
            <a:off x="779475"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3-Tier Architecture				MVC/MVVM</a:t>
            </a:r>
          </a:p>
        </p:txBody>
      </p:sp>
      <p:pic>
        <p:nvPicPr>
          <p:cNvPr descr="3TierPackageDiagram.jpg" id="188" name="Shape 188"/>
          <p:cNvPicPr preferRelativeResize="0"/>
          <p:nvPr/>
        </p:nvPicPr>
        <p:blipFill>
          <a:blip r:embed="rId3">
            <a:alphaModFix/>
          </a:blip>
          <a:stretch>
            <a:fillRect/>
          </a:stretch>
        </p:blipFill>
        <p:spPr>
          <a:xfrm>
            <a:off x="779475" y="3048000"/>
            <a:ext cx="2205024" cy="2989200"/>
          </a:xfrm>
          <a:prstGeom prst="rect">
            <a:avLst/>
          </a:prstGeom>
          <a:noFill/>
          <a:ln>
            <a:noFill/>
          </a:ln>
        </p:spPr>
      </p:pic>
      <p:pic>
        <p:nvPicPr>
          <p:cNvPr descr="MVCPackageDiagram.jpg" id="189" name="Shape 189"/>
          <p:cNvPicPr preferRelativeResize="0"/>
          <p:nvPr/>
        </p:nvPicPr>
        <p:blipFill>
          <a:blip r:embed="rId4">
            <a:alphaModFix/>
          </a:blip>
          <a:stretch>
            <a:fillRect/>
          </a:stretch>
        </p:blipFill>
        <p:spPr>
          <a:xfrm>
            <a:off x="4741325" y="3048000"/>
            <a:ext cx="3621550" cy="2989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pic>
        <p:nvPicPr>
          <p:cNvPr descr="deploy_fix.png" id="196" name="Shape 196"/>
          <p:cNvPicPr preferRelativeResize="0"/>
          <p:nvPr/>
        </p:nvPicPr>
        <p:blipFill>
          <a:blip r:embed="rId3">
            <a:alphaModFix/>
          </a:blip>
          <a:stretch>
            <a:fillRect/>
          </a:stretch>
        </p:blipFill>
        <p:spPr>
          <a:xfrm>
            <a:off x="779475" y="1574750"/>
            <a:ext cx="6401775" cy="3962175"/>
          </a:xfrm>
          <a:prstGeom prst="rect">
            <a:avLst/>
          </a:prstGeom>
          <a:noFill/>
          <a:ln>
            <a:noFill/>
          </a:ln>
        </p:spPr>
      </p:pic>
      <p:sp>
        <p:nvSpPr>
          <p:cNvPr id="197" name="Shape 197"/>
          <p:cNvSpPr/>
          <p:nvPr/>
        </p:nvSpPr>
        <p:spPr>
          <a:xfrm>
            <a:off x="1090675" y="2369400"/>
            <a:ext cx="936900" cy="192300"/>
          </a:xfrm>
          <a:prstGeom prst="rect">
            <a:avLst/>
          </a:prstGeom>
          <a:solidFill>
            <a:srgbClr val="3BF50F">
              <a:alpha val="25279"/>
            </a:srgbClr>
          </a:solidFill>
          <a:ln cap="flat" cmpd="sng" w="9525">
            <a:solidFill>
              <a:srgbClr val="6AA84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8" name="Shape 198"/>
          <p:cNvSpPr/>
          <p:nvPr/>
        </p:nvSpPr>
        <p:spPr>
          <a:xfrm>
            <a:off x="4261850" y="2561700"/>
            <a:ext cx="521100" cy="192300"/>
          </a:xfrm>
          <a:prstGeom prst="rect">
            <a:avLst/>
          </a:prstGeom>
          <a:solidFill>
            <a:srgbClr val="1458F5">
              <a:alpha val="25279"/>
            </a:srgbClr>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99" name="Shape 199"/>
          <p:cNvSpPr/>
          <p:nvPr/>
        </p:nvSpPr>
        <p:spPr>
          <a:xfrm>
            <a:off x="4422125" y="3142600"/>
            <a:ext cx="574200" cy="192300"/>
          </a:xfrm>
          <a:prstGeom prst="rect">
            <a:avLst/>
          </a:prstGeom>
          <a:solidFill>
            <a:srgbClr val="1458F5">
              <a:alpha val="25279"/>
            </a:srgbClr>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00" name="Shape 200"/>
          <p:cNvSpPr/>
          <p:nvPr/>
        </p:nvSpPr>
        <p:spPr>
          <a:xfrm>
            <a:off x="4782850" y="5072550"/>
            <a:ext cx="645900" cy="192300"/>
          </a:xfrm>
          <a:prstGeom prst="rect">
            <a:avLst/>
          </a:prstGeom>
          <a:solidFill>
            <a:srgbClr val="1458F5">
              <a:alpha val="25279"/>
            </a:srgbClr>
          </a:solid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201" name="Shape 201"/>
          <p:cNvSpPr txBox="1"/>
          <p:nvPr/>
        </p:nvSpPr>
        <p:spPr>
          <a:xfrm>
            <a:off x="7017225" y="2129200"/>
            <a:ext cx="1882500" cy="15639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latin typeface="Trebuchet MS"/>
              <a:ea typeface="Trebuchet MS"/>
              <a:cs typeface="Trebuchet MS"/>
              <a:sym typeface="Trebuchet MS"/>
            </a:endParaRPr>
          </a:p>
          <a:p>
            <a:pPr lvl="0" rtl="0">
              <a:spcBef>
                <a:spcPts val="0"/>
              </a:spcBef>
              <a:buNone/>
            </a:pPr>
            <a:r>
              <a:t/>
            </a:r>
            <a:endParaRPr sz="1200">
              <a:solidFill>
                <a:schemeClr val="dk1"/>
              </a:solidFill>
              <a:latin typeface="Trebuchet MS"/>
              <a:ea typeface="Trebuchet MS"/>
              <a:cs typeface="Trebuchet MS"/>
              <a:sym typeface="Trebuchet MS"/>
            </a:endParaRPr>
          </a:p>
          <a:p>
            <a:pPr lvl="0" rtl="0">
              <a:spcBef>
                <a:spcPts val="0"/>
              </a:spcBef>
              <a:buNone/>
            </a:pPr>
            <a:r>
              <a:rPr lang="en-US" sz="1200">
                <a:solidFill>
                  <a:schemeClr val="dk1"/>
                </a:solidFill>
                <a:latin typeface="Trebuchet MS"/>
                <a:ea typeface="Trebuchet MS"/>
                <a:cs typeface="Trebuchet MS"/>
                <a:sym typeface="Trebuchet MS"/>
              </a:rPr>
              <a:t>HARDWARE SPECS: </a:t>
            </a:r>
          </a:p>
          <a:p>
            <a:pPr lvl="0" rtl="0">
              <a:spcBef>
                <a:spcPts val="0"/>
              </a:spcBef>
              <a:buNone/>
            </a:pPr>
            <a:r>
              <a:t/>
            </a:r>
            <a:endParaRPr sz="1200">
              <a:solidFill>
                <a:schemeClr val="dk1"/>
              </a:solidFill>
              <a:latin typeface="Trebuchet MS"/>
              <a:ea typeface="Trebuchet MS"/>
              <a:cs typeface="Trebuchet MS"/>
              <a:sym typeface="Trebuchet MS"/>
            </a:endParaRPr>
          </a:p>
          <a:p>
            <a:pPr lvl="0" rtl="0">
              <a:spcBef>
                <a:spcPts val="0"/>
              </a:spcBef>
              <a:buNone/>
            </a:pPr>
            <a:r>
              <a:rPr lang="en-US" sz="1200">
                <a:solidFill>
                  <a:schemeClr val="dk1"/>
                </a:solidFill>
                <a:latin typeface="Trebuchet MS"/>
                <a:ea typeface="Trebuchet MS"/>
                <a:cs typeface="Trebuchet MS"/>
                <a:sym typeface="Trebuchet MS"/>
              </a:rPr>
              <a:t>(Production Server)</a:t>
            </a:r>
          </a:p>
          <a:p>
            <a:pPr lvl="0" rtl="0">
              <a:spcBef>
                <a:spcPts val="0"/>
              </a:spcBef>
              <a:buNone/>
            </a:pPr>
            <a:r>
              <a:rPr lang="en-US" sz="1200">
                <a:solidFill>
                  <a:schemeClr val="dk1"/>
                </a:solidFill>
                <a:latin typeface="Trebuchet MS"/>
                <a:ea typeface="Trebuchet MS"/>
                <a:cs typeface="Trebuchet MS"/>
                <a:sym typeface="Trebuchet MS"/>
              </a:rPr>
              <a:t> Quad core 2GHz CPU, 200GB HDD, 4GB RAM</a:t>
            </a:r>
          </a:p>
        </p:txBody>
      </p:sp>
      <p:sp>
        <p:nvSpPr>
          <p:cNvPr id="202" name="Shape 202"/>
          <p:cNvSpPr txBox="1"/>
          <p:nvPr/>
        </p:nvSpPr>
        <p:spPr>
          <a:xfrm>
            <a:off x="7085150" y="3334900"/>
            <a:ext cx="1882500" cy="1563900"/>
          </a:xfrm>
          <a:prstGeom prst="rect">
            <a:avLst/>
          </a:prstGeom>
          <a:noFill/>
          <a:ln>
            <a:noFill/>
          </a:ln>
        </p:spPr>
        <p:txBody>
          <a:bodyPr anchorCtr="0" anchor="ctr" bIns="91425" lIns="91425" rIns="91425" tIns="91425">
            <a:noAutofit/>
          </a:bodyPr>
          <a:lstStyle/>
          <a:p>
            <a:pPr lvl="0" rtl="0">
              <a:spcBef>
                <a:spcPts val="0"/>
              </a:spcBef>
              <a:buNone/>
            </a:pPr>
            <a:r>
              <a:t/>
            </a:r>
            <a:endParaRPr sz="1200">
              <a:solidFill>
                <a:schemeClr val="dk1"/>
              </a:solidFill>
              <a:latin typeface="Trebuchet MS"/>
              <a:ea typeface="Trebuchet MS"/>
              <a:cs typeface="Trebuchet MS"/>
              <a:sym typeface="Trebuchet MS"/>
            </a:endParaRPr>
          </a:p>
          <a:p>
            <a:pPr lvl="0" rtl="0">
              <a:spcBef>
                <a:spcPts val="0"/>
              </a:spcBef>
              <a:buNone/>
            </a:pPr>
            <a:r>
              <a:t/>
            </a:r>
            <a:endParaRPr sz="1200">
              <a:solidFill>
                <a:schemeClr val="dk1"/>
              </a:solidFill>
              <a:latin typeface="Trebuchet MS"/>
              <a:ea typeface="Trebuchet MS"/>
              <a:cs typeface="Trebuchet MS"/>
              <a:sym typeface="Trebuchet MS"/>
            </a:endParaRPr>
          </a:p>
          <a:p>
            <a:pPr lvl="0" rtl="0">
              <a:spcBef>
                <a:spcPts val="0"/>
              </a:spcBef>
              <a:buNone/>
            </a:pPr>
            <a:r>
              <a:rPr lang="en-US" sz="1200">
                <a:solidFill>
                  <a:schemeClr val="dk1"/>
                </a:solidFill>
                <a:latin typeface="Trebuchet MS"/>
                <a:ea typeface="Trebuchet MS"/>
                <a:cs typeface="Trebuchet MS"/>
                <a:sym typeface="Trebuchet MS"/>
              </a:rPr>
              <a:t>OS: Ubuntu Linux 14.04</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Minimal Class Diagram</a:t>
            </a:r>
          </a:p>
        </p:txBody>
      </p:sp>
      <p:sp>
        <p:nvSpPr>
          <p:cNvPr id="209" name="Shape 209"/>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t/>
            </a:r>
            <a:endParaRPr b="0" i="0" sz="2200" u="none" cap="none" strike="noStrike">
              <a:solidFill>
                <a:srgbClr val="001D4D"/>
              </a:solidFill>
              <a:latin typeface="Trebuchet MS"/>
              <a:ea typeface="Trebuchet MS"/>
              <a:cs typeface="Trebuchet MS"/>
              <a:sym typeface="Trebuchet MS"/>
            </a:endParaRPr>
          </a:p>
        </p:txBody>
      </p:sp>
      <p:pic>
        <p:nvPicPr>
          <p:cNvPr descr="MinimalClassDiagram.jpg" id="210" name="Shape 210"/>
          <p:cNvPicPr preferRelativeResize="0"/>
          <p:nvPr/>
        </p:nvPicPr>
        <p:blipFill>
          <a:blip r:embed="rId3">
            <a:alphaModFix/>
          </a:blip>
          <a:stretch>
            <a:fillRect/>
          </a:stretch>
        </p:blipFill>
        <p:spPr>
          <a:xfrm>
            <a:off x="779475" y="1828800"/>
            <a:ext cx="7583401" cy="4208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779462" y="3810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Stories </a:t>
            </a:r>
          </a:p>
        </p:txBody>
      </p:sp>
      <p:sp>
        <p:nvSpPr>
          <p:cNvPr id="217" name="Shape 217"/>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228600" lvl="0" marL="457200" marR="0" rtl="0" algn="l">
              <a:spcBef>
                <a:spcPts val="2000"/>
              </a:spcBef>
              <a:spcAft>
                <a:spcPts val="0"/>
              </a:spcAft>
              <a:buAutoNum type="arabicPeriod"/>
            </a:pPr>
            <a:r>
              <a:rPr lang="en-US"/>
              <a:t>Allow admin to impersonate / login as other users</a:t>
            </a:r>
          </a:p>
          <a:p>
            <a:pPr indent="0" lvl="0" marL="0" marR="0" rtl="0" algn="l">
              <a:spcBef>
                <a:spcPts val="2000"/>
              </a:spcBef>
              <a:spcAft>
                <a:spcPts val="0"/>
              </a:spcAft>
              <a:buNone/>
            </a:pPr>
            <a:r>
              <a:rPr lang="en-US"/>
              <a:t>2.  Securing the API </a:t>
            </a:r>
          </a:p>
          <a:p>
            <a:pPr indent="0" lvl="0" marL="0" marR="0" rtl="0" algn="l">
              <a:spcBef>
                <a:spcPts val="2000"/>
              </a:spcBef>
              <a:spcAft>
                <a:spcPts val="0"/>
              </a:spcAft>
              <a:buNone/>
            </a:pPr>
            <a:r>
              <a:rPr lang="en-US"/>
              <a:t>3.  General performance improvements</a:t>
            </a:r>
          </a:p>
          <a:p>
            <a:pPr indent="0" lvl="0" marL="0" marR="0" rtl="0" algn="l">
              <a:spcBef>
                <a:spcPts val="2000"/>
              </a:spcBef>
              <a:spcAft>
                <a:spcPts val="0"/>
              </a:spcAft>
              <a:buNone/>
            </a:pPr>
            <a:r>
              <a:rPr lang="en-US"/>
              <a:t>4.  Enhance alert / to-do system</a:t>
            </a:r>
          </a:p>
          <a:p>
            <a:pPr indent="0" lvl="0" marL="0" marR="0" rtl="0" algn="l">
              <a:spcBef>
                <a:spcPts val="2000"/>
              </a:spcBef>
              <a:spcAft>
                <a:spcPts val="0"/>
              </a:spcAft>
              <a:buNone/>
            </a:pPr>
            <a:r>
              <a:rPr lang="en-US"/>
              <a:t>5. Allow admin to modify email settings </a:t>
            </a:r>
          </a:p>
          <a:p>
            <a:pPr indent="0" lvl="0" marL="0" marR="0" rtl="0" algn="l">
              <a:spcBef>
                <a:spcPts val="2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779462" y="685800"/>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User Stor</a:t>
            </a:r>
            <a:r>
              <a:rPr lang="en-US"/>
              <a:t>y #1: Allow Admin to Impersonate/Login as Other Users</a:t>
            </a:r>
          </a:p>
        </p:txBody>
      </p:sp>
      <p:sp>
        <p:nvSpPr>
          <p:cNvPr id="224" name="Shape 224"/>
          <p:cNvSpPr txBox="1"/>
          <p:nvPr>
            <p:ph idx="1" type="body"/>
          </p:nvPr>
        </p:nvSpPr>
        <p:spPr>
          <a:xfrm>
            <a:off x="779462" y="1828800"/>
            <a:ext cx="7583400" cy="4208400"/>
          </a:xfrm>
          <a:prstGeom prst="rect">
            <a:avLst/>
          </a:prstGeom>
          <a:noFill/>
          <a:ln>
            <a:noFill/>
          </a:ln>
        </p:spPr>
        <p:txBody>
          <a:bodyPr anchorCtr="0" anchor="t" bIns="45700" lIns="91425" rIns="91425" tIns="45700">
            <a:noAutofit/>
          </a:bodyPr>
          <a:lstStyle/>
          <a:p>
            <a:pPr indent="-368300" lvl="0" marL="457200" marR="0" rtl="0" algn="l">
              <a:spcBef>
                <a:spcPts val="2000"/>
              </a:spcBef>
              <a:spcAft>
                <a:spcPts val="0"/>
              </a:spcAft>
              <a:buClr>
                <a:srgbClr val="001D4D"/>
              </a:buClr>
              <a:buSzPct val="100000"/>
              <a:buFont typeface="Trebuchet MS"/>
            </a:pPr>
            <a:r>
              <a:rPr lang="en-US"/>
              <a:t>Modified Login and Logoff request handlers</a:t>
            </a:r>
          </a:p>
          <a:p>
            <a:pPr indent="-228600" lvl="0" marL="457200" marR="0" rtl="0" algn="l">
              <a:spcBef>
                <a:spcPts val="2000"/>
              </a:spcBef>
              <a:spcAft>
                <a:spcPts val="0"/>
              </a:spcAft>
            </a:pPr>
            <a:r>
              <a:rPr lang="en-US"/>
              <a:t>Took advantage of PassportJS</a:t>
            </a:r>
          </a:p>
          <a:p>
            <a:pPr indent="-228600" lvl="0" marL="457200" marR="0" rtl="0" algn="l">
              <a:spcBef>
                <a:spcPts val="2000"/>
              </a:spcBef>
              <a:spcAft>
                <a:spcPts val="0"/>
              </a:spcAft>
            </a:pPr>
            <a:r>
              <a:rPr lang="en-US"/>
              <a:t>Identify impersonations by Session Id</a:t>
            </a:r>
          </a:p>
          <a:p>
            <a:pPr indent="-228600" lvl="0" marL="457200" marR="0" rtl="0" algn="l">
              <a:spcBef>
                <a:spcPts val="2000"/>
              </a:spcBef>
              <a:spcAft>
                <a:spcPts val="0"/>
              </a:spcAft>
            </a:pPr>
            <a:r>
              <a:rPr lang="en-US"/>
              <a:t>Store impersonation sessions in Mongo</a:t>
            </a:r>
          </a:p>
          <a:p>
            <a:pPr indent="-228600" lvl="0" marL="457200" marR="0" rtl="0" algn="l">
              <a:spcBef>
                <a:spcPts val="2000"/>
              </a:spcBef>
              <a:spcAft>
                <a:spcPts val="0"/>
              </a:spcAft>
            </a:pPr>
            <a:r>
              <a:rPr lang="en-US"/>
              <a:t>Logoff different meaning with impersonation</a:t>
            </a:r>
          </a:p>
          <a:p>
            <a:pPr indent="0" lvl="0" marL="0" marR="0" rtl="0" algn="l">
              <a:spcBef>
                <a:spcPts val="2000"/>
              </a:spcBef>
              <a:spcAft>
                <a:spcPts val="0"/>
              </a:spcAft>
              <a:buNone/>
            </a:pPr>
            <a:r>
              <a:rPr lang="en-US"/>
              <a:t>Main Problem:</a:t>
            </a:r>
          </a:p>
          <a:p>
            <a:pPr indent="-228600" lvl="0" marL="457200" marR="0" rtl="0" algn="l">
              <a:spcBef>
                <a:spcPts val="2000"/>
              </a:spcBef>
              <a:spcAft>
                <a:spcPts val="0"/>
              </a:spcAft>
            </a:pPr>
            <a:r>
              <a:rPr lang="en-US"/>
              <a:t>How not to force Admin to Logoff-Login again after Impersonation in a safe manner.</a:t>
            </a:r>
          </a:p>
        </p:txBody>
      </p:sp>
    </p:spTree>
  </p:cSld>
  <p:clrMapOvr>
    <a:masterClrMapping/>
  </p:clrMapOvr>
</p:sld>
</file>

<file path=ppt/theme/theme1.xml><?xml version="1.0" encoding="utf-8"?>
<a:theme xmlns:a="http://schemas.openxmlformats.org/drawingml/2006/main" xmlns:r="http://schemas.openxmlformats.org/officeDocument/2006/relationships" name="gold">
  <a:themeElements>
    <a:clrScheme name="Revolution">
      <a:dk1>
        <a:srgbClr val="000000"/>
      </a:dk1>
      <a:lt1>
        <a:srgbClr val="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