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899" lvl="1" marL="4572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899" lvl="2" marL="9144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899" lvl="3" marL="13716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899" lvl="4" marL="18288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899" lvl="5" marL="22860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899" lvl="6" marL="27432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899" lvl="7" marL="32004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899" lvl="8" marL="3657600" marR="0" rtl="0" algn="l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5400000">
            <a:off x="22946700" y="4058809"/>
            <a:ext cx="14026200" cy="59172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0" y="4183"/>
            <a:ext cx="18553338" cy="43813473"/>
            <a:chOff x="0" y="75"/>
            <a:chExt cx="5153705" cy="5152950"/>
          </a:xfrm>
        </p:grpSpPr>
        <p:sp>
          <p:nvSpPr>
            <p:cNvPr id="16" name="Shape 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Shape 20"/>
          <p:cNvSpPr txBox="1"/>
          <p:nvPr>
            <p:ph type="ctrTitle"/>
          </p:nvPr>
        </p:nvSpPr>
        <p:spPr>
          <a:xfrm>
            <a:off x="12733740" y="13469013"/>
            <a:ext cx="18063000" cy="134733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21000"/>
            </a:lvl1pPr>
            <a:lvl2pPr lvl="1">
              <a:spcBef>
                <a:spcPts val="0"/>
              </a:spcBef>
              <a:buSzPct val="100000"/>
              <a:defRPr sz="21000"/>
            </a:lvl2pPr>
            <a:lvl3pPr lvl="2">
              <a:spcBef>
                <a:spcPts val="0"/>
              </a:spcBef>
              <a:buSzPct val="100000"/>
              <a:defRPr sz="21000"/>
            </a:lvl3pPr>
            <a:lvl4pPr lvl="3">
              <a:spcBef>
                <a:spcPts val="0"/>
              </a:spcBef>
              <a:buSzPct val="100000"/>
              <a:defRPr sz="21000"/>
            </a:lvl4pPr>
            <a:lvl5pPr lvl="4">
              <a:spcBef>
                <a:spcPts val="0"/>
              </a:spcBef>
              <a:buSzPct val="100000"/>
              <a:defRPr sz="21000"/>
            </a:lvl5pPr>
            <a:lvl6pPr lvl="5">
              <a:spcBef>
                <a:spcPts val="0"/>
              </a:spcBef>
              <a:buSzPct val="100000"/>
              <a:defRPr sz="21000"/>
            </a:lvl6pPr>
            <a:lvl7pPr lvl="6">
              <a:spcBef>
                <a:spcPts val="0"/>
              </a:spcBef>
              <a:buSzPct val="100000"/>
              <a:defRPr sz="21000"/>
            </a:lvl7pPr>
            <a:lvl8pPr lvl="7">
              <a:spcBef>
                <a:spcPts val="0"/>
              </a:spcBef>
              <a:buSzPct val="100000"/>
              <a:defRPr sz="21000"/>
            </a:lvl8pPr>
            <a:lvl9pPr lvl="8">
              <a:spcBef>
                <a:spcPts val="0"/>
              </a:spcBef>
              <a:buSzPct val="100000"/>
              <a:defRPr sz="210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8302220" y="33492693"/>
            <a:ext cx="12494400" cy="43188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15863040" y="0"/>
            <a:ext cx="17055360" cy="43887315"/>
            <a:chOff x="4406400" y="0"/>
            <a:chExt cx="4737600" cy="5143065"/>
          </a:xfrm>
        </p:grpSpPr>
        <p:sp>
          <p:nvSpPr>
            <p:cNvPr id="111" name="Shape 1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 txBox="1"/>
          <p:nvPr>
            <p:ph type="title"/>
          </p:nvPr>
        </p:nvSpPr>
        <p:spPr>
          <a:xfrm>
            <a:off x="2965860" y="10962560"/>
            <a:ext cx="17193600" cy="111003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42000"/>
            </a:lvl1pPr>
            <a:lvl2pPr lvl="1">
              <a:spcBef>
                <a:spcPts val="0"/>
              </a:spcBef>
              <a:buSzPct val="100000"/>
              <a:defRPr sz="42000"/>
            </a:lvl2pPr>
            <a:lvl3pPr lvl="2">
              <a:spcBef>
                <a:spcPts val="0"/>
              </a:spcBef>
              <a:buSzPct val="100000"/>
              <a:defRPr sz="42000"/>
            </a:lvl3pPr>
            <a:lvl4pPr lvl="3">
              <a:spcBef>
                <a:spcPts val="0"/>
              </a:spcBef>
              <a:buSzPct val="100000"/>
              <a:defRPr sz="42000"/>
            </a:lvl4pPr>
            <a:lvl5pPr lvl="4">
              <a:spcBef>
                <a:spcPts val="0"/>
              </a:spcBef>
              <a:buSzPct val="100000"/>
              <a:defRPr sz="42000"/>
            </a:lvl5pPr>
            <a:lvl6pPr lvl="5">
              <a:spcBef>
                <a:spcPts val="0"/>
              </a:spcBef>
              <a:buSzPct val="100000"/>
              <a:defRPr sz="42000"/>
            </a:lvl6pPr>
            <a:lvl7pPr lvl="6">
              <a:spcBef>
                <a:spcPts val="0"/>
              </a:spcBef>
              <a:buSzPct val="100000"/>
              <a:defRPr sz="42000"/>
            </a:lvl7pPr>
            <a:lvl8pPr lvl="7">
              <a:spcBef>
                <a:spcPts val="0"/>
              </a:spcBef>
              <a:buSzPct val="100000"/>
              <a:defRPr sz="42000"/>
            </a:lvl8pPr>
            <a:lvl9pPr lvl="8">
              <a:spcBef>
                <a:spcPts val="0"/>
              </a:spcBef>
              <a:buSzPct val="100000"/>
              <a:defRPr sz="420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965860" y="22554660"/>
            <a:ext cx="17193600" cy="104013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15863040" y="0"/>
            <a:ext cx="17055360" cy="43887315"/>
            <a:chOff x="4406400" y="0"/>
            <a:chExt cx="4737600" cy="5143065"/>
          </a:xfrm>
        </p:grpSpPr>
        <p:sp>
          <p:nvSpPr>
            <p:cNvPr id="25" name="Shape 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type="title"/>
          </p:nvPr>
        </p:nvSpPr>
        <p:spPr>
          <a:xfrm>
            <a:off x="2965860" y="17518933"/>
            <a:ext cx="16513200" cy="9802200"/>
          </a:xfrm>
          <a:prstGeom prst="rect">
            <a:avLst/>
          </a:prstGeom>
        </p:spPr>
        <p:txBody>
          <a:bodyPr anchorCtr="0" anchor="ctr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3251199"/>
            <a:ext cx="3736260" cy="8672284"/>
            <a:chOff x="0" y="381001"/>
            <a:chExt cx="1037850" cy="1016287"/>
          </a:xfrm>
        </p:grpSpPr>
        <p:sp>
          <p:nvSpPr>
            <p:cNvPr id="47" name="Shape 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4671000" y="3360000"/>
            <a:ext cx="25340100" cy="78003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671000" y="13376427"/>
            <a:ext cx="25340100" cy="248421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0" y="3251199"/>
            <a:ext cx="3736260" cy="8672284"/>
            <a:chOff x="0" y="381001"/>
            <a:chExt cx="1037850" cy="1016287"/>
          </a:xfrm>
        </p:grpSpPr>
        <p:sp>
          <p:nvSpPr>
            <p:cNvPr id="54" name="Shape 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671000" y="3360000"/>
            <a:ext cx="25340100" cy="78003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671000" y="13376427"/>
            <a:ext cx="12251400" cy="248421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7759596" y="13376427"/>
            <a:ext cx="12251400" cy="248421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0" y="3251199"/>
            <a:ext cx="3736260" cy="8672284"/>
            <a:chOff x="0" y="381001"/>
            <a:chExt cx="1037850" cy="1016287"/>
          </a:xfrm>
        </p:grpSpPr>
        <p:sp>
          <p:nvSpPr>
            <p:cNvPr id="62" name="Shape 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title"/>
          </p:nvPr>
        </p:nvSpPr>
        <p:spPr>
          <a:xfrm>
            <a:off x="4671000" y="3360000"/>
            <a:ext cx="25340100" cy="78003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0" y="3251199"/>
            <a:ext cx="3736260" cy="8672284"/>
            <a:chOff x="0" y="381001"/>
            <a:chExt cx="1037850" cy="1016287"/>
          </a:xfrm>
        </p:grpSpPr>
        <p:sp>
          <p:nvSpPr>
            <p:cNvPr id="68" name="Shape 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671000" y="3360000"/>
            <a:ext cx="13676100" cy="127410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71000" y="16832427"/>
            <a:ext cx="13676100" cy="206157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5863040" y="0"/>
            <a:ext cx="17055360" cy="43891029"/>
            <a:chOff x="4406400" y="0"/>
            <a:chExt cx="4737600" cy="5143500"/>
          </a:xfrm>
        </p:grpSpPr>
        <p:sp>
          <p:nvSpPr>
            <p:cNvPr id="75" name="Shape 7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2965860" y="7396480"/>
            <a:ext cx="16513200" cy="30046800"/>
          </a:xfrm>
          <a:prstGeom prst="rect">
            <a:avLst/>
          </a:prstGeom>
        </p:spPr>
        <p:txBody>
          <a:bodyPr anchorCtr="0" anchor="ctr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0" y="3251199"/>
            <a:ext cx="3736260" cy="8672284"/>
            <a:chOff x="0" y="381001"/>
            <a:chExt cx="1037850" cy="1016287"/>
          </a:xfrm>
        </p:grpSpPr>
        <p:sp>
          <p:nvSpPr>
            <p:cNvPr id="97" name="Shape 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4671000" y="14151040"/>
            <a:ext cx="10930800" cy="149478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4671000" y="30190933"/>
            <a:ext cx="10930800" cy="43188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8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6733520" y="14477653"/>
            <a:ext cx="13236600" cy="20031900"/>
          </a:xfrm>
          <a:prstGeom prst="rect">
            <a:avLst/>
          </a:prstGeom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0" y="35230354"/>
            <a:ext cx="2516130" cy="5842384"/>
            <a:chOff x="0" y="3785672"/>
            <a:chExt cx="698925" cy="684657"/>
          </a:xfrm>
        </p:grpSpPr>
        <p:sp>
          <p:nvSpPr>
            <p:cNvPr id="105" name="Shape 10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479475" lIns="479475" rIns="479475" wrap="square" tIns="4794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1" type="body"/>
          </p:nvPr>
        </p:nvSpPr>
        <p:spPr>
          <a:xfrm>
            <a:off x="2925810" y="36739200"/>
            <a:ext cx="24969600" cy="4469700"/>
          </a:xfrm>
          <a:prstGeom prst="rect">
            <a:avLst/>
          </a:prstGeom>
        </p:spPr>
        <p:txBody>
          <a:bodyPr anchorCtr="0" anchor="ctr" bIns="479475" lIns="479475" rIns="479475" wrap="square" tIns="479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wrap="square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rIns="479475" wrap="square" tIns="47947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1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rIns="479475" wrap="square" tIns="4794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●"/>
              <a:defRPr sz="6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○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■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●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○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■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●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○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lt1"/>
              </a:buClr>
              <a:buSzPct val="100000"/>
              <a:buFont typeface="Lato"/>
              <a:buChar char="■"/>
              <a:defRPr sz="5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475" lIns="479475" rIns="479475" wrap="square" tIns="4794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5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6560400" y="2897337"/>
            <a:ext cx="197976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95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V.I.P. Website 7.0</a:t>
            </a:r>
          </a:p>
          <a:p>
            <a:pPr indent="-55562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Leon Liang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-55562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Jose Ponce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Ultimate Software</a:t>
            </a:r>
          </a:p>
          <a:p>
            <a:pPr indent="-55562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Fragmented system for administration controls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Bottlenecks in loading time for tables with large amount of data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Lack of search capabilities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15495" cy="121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 admin capabilities were split between review pages and admin panel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Loading the data would load entire database table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No search capabilities for inbox messages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-65087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 Administrative components are clearly defined and compartmentalized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Tables should contain pagination to reduce heavy data loads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Inbox messages are now searchable through keywords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-650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whole application is built on basic MEAN stack, MongoDB, ExpressJS, AngularJS, NodeJS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Service layer is done through RESTful api service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Pagination was done through front-end enhancements as well as back-end query optimizations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-65087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Test ID: </a:t>
            </a:r>
            <a:r>
              <a:rPr lang="en-US" sz="4100">
                <a:solidFill>
                  <a:srgbClr val="336699"/>
                </a:solidFill>
              </a:rPr>
              <a:t>VIP - 1322 - U1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Description: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336699"/>
                </a:solidFill>
              </a:rPr>
              <a:t>		</a:t>
            </a:r>
            <a:r>
              <a:rPr lang="en-US" sz="4100">
                <a:solidFill>
                  <a:srgbClr val="336699"/>
                </a:solidFill>
              </a:rPr>
              <a:t>Enter user maintenance tab, </a:t>
            </a:r>
            <a:br>
              <a:rPr lang="en-US" sz="4100">
                <a:solidFill>
                  <a:srgbClr val="336699"/>
                </a:solidFill>
              </a:rPr>
            </a:br>
            <a:r>
              <a:rPr lang="en-US" sz="4100">
                <a:solidFill>
                  <a:srgbClr val="336699"/>
                </a:solidFill>
              </a:rPr>
              <a:t>		navigate between pages using</a:t>
            </a:r>
            <a:br>
              <a:rPr lang="en-US" sz="4100">
                <a:solidFill>
                  <a:srgbClr val="336699"/>
                </a:solidFill>
              </a:rPr>
            </a:br>
            <a:r>
              <a:rPr lang="en-US" sz="4100">
                <a:solidFill>
                  <a:srgbClr val="336699"/>
                </a:solidFill>
              </a:rPr>
              <a:t>		pagination tool on bottom of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		table.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Expected Result: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336699"/>
                </a:solidFill>
              </a:rPr>
              <a:t>		</a:t>
            </a:r>
            <a:r>
              <a:rPr lang="en-US" sz="4100">
                <a:solidFill>
                  <a:srgbClr val="336699"/>
                </a:solidFill>
              </a:rPr>
              <a:t>No more than 10 result per page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b="1" lang="en-US" sz="4100">
                <a:solidFill>
                  <a:srgbClr val="336699"/>
                </a:solidFill>
              </a:rPr>
              <a:t>Status: </a:t>
            </a:r>
            <a:r>
              <a:rPr lang="en-US" sz="4100">
                <a:solidFill>
                  <a:srgbClr val="336699"/>
                </a:solidFill>
              </a:rPr>
              <a:t>Passed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636400" y="12853375"/>
            <a:ext cx="29680801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7321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	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Improvement to user experience through front-end modifications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Enhanced load time due to new pagination components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Optimized query operations for decreasing bottle neck delays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1430000" y="6095925"/>
            <a:ext cx="111564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65087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Fragmented system solved by removing duplicated components, centralizing most capabilities to the administrative panel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Data filtering on database calls to reduce load time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Search bar capabilities for all pages</a:t>
            </a:r>
          </a:p>
          <a:p>
            <a:pPr indent="-650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50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343000" y="41615475"/>
            <a:ext cx="25737001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</a:t>
            </a:r>
            <a:r>
              <a:rPr lang="en-US" sz="3000">
                <a:solidFill>
                  <a:schemeClr val="dk1"/>
                </a:solidFill>
              </a:rPr>
              <a:t> Professor Ortega and Professor Sadjadi.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help that I received from my group members, </a:t>
            </a:r>
            <a:r>
              <a:rPr lang="en-US" sz="3000">
                <a:solidFill>
                  <a:schemeClr val="dk1"/>
                </a:solidFill>
              </a:rPr>
              <a:t>Andres Moser, Steve Hirabayashi, Dale Keith, and Adam Levy.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7526" y="24612600"/>
            <a:ext cx="92490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hree tier architecture"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40713" y="28239275"/>
            <a:ext cx="53626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806656" y="1603292"/>
            <a:ext cx="15305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wrap="square" tIns="49325">
            <a:noAutofit/>
          </a:bodyPr>
          <a:lstStyle/>
          <a:p>
            <a:pPr indent="-11430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 4911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2017</a:t>
            </a:r>
          </a:p>
        </p:txBody>
      </p:sp>
      <p:pic>
        <p:nvPicPr>
          <p:cNvPr descr="Screen Shot 2017-10-14 at 2.29.09 AM.png"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250" y="14264563"/>
            <a:ext cx="10287893" cy="73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83375" y="34270950"/>
            <a:ext cx="4980000" cy="44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63375" y="34270950"/>
            <a:ext cx="4980000" cy="4430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tack" id="161" name="Shape 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11756" y="1720850"/>
            <a:ext cx="82296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0600" y="1720850"/>
            <a:ext cx="8349299" cy="2745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7 at 12.12.13 PM.png" id="163" name="Shape 1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925800" y="14987113"/>
            <a:ext cx="12918123" cy="5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