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6CD"/>
    <a:srgbClr val="61D1A4"/>
    <a:srgbClr val="A3D5F3"/>
    <a:srgbClr val="9696F8"/>
    <a:srgbClr val="B8DEF6"/>
    <a:srgbClr val="9095F4"/>
    <a:srgbClr val="9790F4"/>
    <a:srgbClr val="393B61"/>
    <a:srgbClr val="426A76"/>
    <a:srgbClr val="68B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22" autoAdjust="0"/>
  </p:normalViewPr>
  <p:slideViewPr>
    <p:cSldViewPr snapToGrid="0" snapToObjects="1">
      <p:cViewPr>
        <p:scale>
          <a:sx n="33" d="100"/>
          <a:sy n="33" d="100"/>
        </p:scale>
        <p:origin x="228" y="-5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FF42AF2-FBE2-4838-B7E8-2DAB0970F286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FD65F-6E28-4C54-8054-4040A1765587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B7DCB-3BE9-4D38-A159-C5F27F35EC72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78F8328-5096-4692-A2D1-D7FA5DAEDD2C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EE029-E1B4-4960-95E9-7F7F6C65D70F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29AB8CE-6587-45CD-9449-C36174C239C7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FE692A3-D149-4A8B-B421-B049DE029CD7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394A3-47E4-4B9B-A91D-ACC11C7AAC31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2C71A2-CCD7-4699-9E33-A427A4AA3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1D6-2B13-40E8-AC30-8D368DE259FB}" type="pres">
      <dgm:prSet presAssocID="{512C71A2-CCD7-4699-9E33-A427A4AA3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F30077F-82E2-4213-94DF-D572F61D33AF}" type="presOf" srcId="{512C71A2-CCD7-4699-9E33-A427A4AA3A3A}" destId="{626D21D6-2B13-40E8-AC30-8D368DE259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299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6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1520" y="3"/>
            <a:ext cx="13601700" cy="4389120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825" y="5852167"/>
            <a:ext cx="25009657" cy="22324902"/>
          </a:xfrm>
        </p:spPr>
        <p:txBody>
          <a:bodyPr anchor="b">
            <a:normAutofit/>
          </a:bodyPr>
          <a:lstStyle>
            <a:lvl1pPr algn="r">
              <a:defRPr sz="194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259" y="28177066"/>
            <a:ext cx="20745227" cy="8732998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72785" y="39150954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45439" y="39150954"/>
            <a:ext cx="12993977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91152" y="39150954"/>
            <a:ext cx="1481328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731520" y="24140160"/>
            <a:ext cx="1303020" cy="57912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2017399" y="24749763"/>
            <a:ext cx="222887" cy="5181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923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4" y="30290336"/>
            <a:ext cx="27057568" cy="3627123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912" y="5965517"/>
            <a:ext cx="22215834" cy="202558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4" y="33917459"/>
            <a:ext cx="27057568" cy="3159757"/>
          </a:xfrm>
        </p:spPr>
        <p:txBody>
          <a:bodyPr>
            <a:normAutofit/>
          </a:bodyPr>
          <a:lstStyle>
            <a:lvl1pPr marL="0" indent="0" algn="ctr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2932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8" y="4389120"/>
            <a:ext cx="27057568" cy="19507200"/>
          </a:xfrm>
        </p:spPr>
        <p:txBody>
          <a:bodyPr anchor="ctr">
            <a:normAutofit/>
          </a:bodyPr>
          <a:lstStyle>
            <a:lvl1pPr algn="ctr">
              <a:defRPr sz="11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5262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53646" y="21945594"/>
            <a:ext cx="23872061" cy="2438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6480"/>
            </a:lvl1pPr>
            <a:lvl2pPr marL="1645920" indent="0">
              <a:buFontTx/>
              <a:buNone/>
              <a:defRPr/>
            </a:lvl2pPr>
            <a:lvl3pPr marL="3291840" indent="0">
              <a:buFontTx/>
              <a:buNone/>
              <a:defRPr/>
            </a:lvl3pPr>
            <a:lvl4pPr marL="4937760" indent="0">
              <a:buFontTx/>
              <a:buNone/>
              <a:defRPr/>
            </a:lvl4pPr>
            <a:lvl5pPr marL="6583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4" y="27797760"/>
            <a:ext cx="27057568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96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21174918"/>
            <a:ext cx="27057560" cy="9400320"/>
          </a:xfrm>
        </p:spPr>
        <p:txBody>
          <a:bodyPr anchor="b">
            <a:normAutofit/>
          </a:bodyPr>
          <a:lstStyle>
            <a:lvl1pPr algn="r">
              <a:defRPr sz="11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75238"/>
            <a:ext cx="27057564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8465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90" y="24871680"/>
            <a:ext cx="27057564" cy="56896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8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61280"/>
            <a:ext cx="27057564" cy="6502400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827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4389130"/>
            <a:ext cx="27057568" cy="17454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87" y="22433280"/>
            <a:ext cx="27057571" cy="5364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0662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2354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85017" y="4389120"/>
            <a:ext cx="4781243" cy="326745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8688" y="4389120"/>
            <a:ext cx="21658943" cy="3267456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09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681" y="17068800"/>
            <a:ext cx="27736801" cy="213300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439586" y="39092310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1531" y="39092310"/>
            <a:ext cx="19132261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32283" y="39092310"/>
            <a:ext cx="154019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4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184" y="17068791"/>
            <a:ext cx="24119298" cy="15104454"/>
          </a:xfrm>
        </p:spPr>
        <p:txBody>
          <a:bodyPr anchor="b"/>
          <a:lstStyle>
            <a:lvl1pPr algn="r">
              <a:defRPr sz="1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193" y="32173248"/>
            <a:ext cx="24119287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83943" y="39142851"/>
            <a:ext cx="148853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00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4389129"/>
            <a:ext cx="27736801" cy="11216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5679" y="17068800"/>
            <a:ext cx="13463626" cy="2155951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8854" y="17068800"/>
            <a:ext cx="13463626" cy="2141967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4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133" y="17014611"/>
            <a:ext cx="12442648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683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2156" y="17068800"/>
            <a:ext cx="12484102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6158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1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17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4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7" y="10241280"/>
            <a:ext cx="9585122" cy="8778240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1191" y="4389123"/>
            <a:ext cx="16855063" cy="32674566"/>
          </a:xfrm>
        </p:spPr>
        <p:txBody>
          <a:bodyPr anchor="ctr">
            <a:normAutofit/>
          </a:bodyPr>
          <a:lstStyle>
            <a:lvl1pPr>
              <a:defRPr sz="7200"/>
            </a:lvl1pPr>
            <a:lvl2pPr>
              <a:defRPr sz="6480"/>
            </a:lvl2pPr>
            <a:lvl3pPr>
              <a:defRPr sz="5760"/>
            </a:lvl3pPr>
            <a:lvl4pPr>
              <a:defRPr sz="5040"/>
            </a:lvl4pPr>
            <a:lvl5pPr>
              <a:defRPr sz="5040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7" y="19019520"/>
            <a:ext cx="9585122" cy="11704320"/>
          </a:xfrm>
        </p:spPr>
        <p:txBody>
          <a:bodyPr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34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97" y="11216634"/>
            <a:ext cx="14654444" cy="8778240"/>
          </a:xfrm>
        </p:spPr>
        <p:txBody>
          <a:bodyPr anchor="b">
            <a:normAutofit/>
          </a:bodyPr>
          <a:lstStyle>
            <a:lvl1pPr algn="ctr">
              <a:defRPr sz="10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10984" y="5852160"/>
            <a:ext cx="8860936" cy="29260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4397" y="19994874"/>
            <a:ext cx="14654444" cy="11704320"/>
          </a:xfrm>
        </p:spPr>
        <p:txBody>
          <a:bodyPr>
            <a:normAutofit/>
          </a:bodyPr>
          <a:lstStyle>
            <a:lvl1pPr marL="0" indent="0" algn="ctr">
              <a:buNone/>
              <a:defRPr sz="648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20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" y="3"/>
            <a:ext cx="7675247" cy="4389120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5682" y="17068803"/>
            <a:ext cx="27736798" cy="21484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1246" y="39142851"/>
            <a:ext cx="3086903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3191" y="39142851"/>
            <a:ext cx="1913226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83943" y="39142851"/>
            <a:ext cx="1488539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7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1645920" rtl="0" eaLnBrk="1" latinLnBrk="0" hangingPunct="1">
        <a:spcBef>
          <a:spcPct val="0"/>
        </a:spcBef>
        <a:buNone/>
        <a:defRPr sz="1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2870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67462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32054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64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55498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20090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05256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69848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34440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99032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2.xml"/><Relationship Id="rId18" Type="http://schemas.openxmlformats.org/officeDocument/2006/relationships/diagramData" Target="../diagrams/data3.xml"/><Relationship Id="rId26" Type="http://schemas.openxmlformats.org/officeDocument/2006/relationships/diagramQuickStyle" Target="../diagrams/quickStyle4.xml"/><Relationship Id="rId39" Type="http://schemas.openxmlformats.org/officeDocument/2006/relationships/diagramData" Target="../diagrams/data7.xml"/><Relationship Id="rId21" Type="http://schemas.openxmlformats.org/officeDocument/2006/relationships/diagramColors" Target="../diagrams/colors3.xml"/><Relationship Id="rId34" Type="http://schemas.openxmlformats.org/officeDocument/2006/relationships/diagramData" Target="../diagrams/data6.xml"/><Relationship Id="rId42" Type="http://schemas.openxmlformats.org/officeDocument/2006/relationships/diagramColors" Target="../diagrams/colors7.xml"/><Relationship Id="rId47" Type="http://schemas.openxmlformats.org/officeDocument/2006/relationships/diagramLayout" Target="../diagrams/layout8.xml"/><Relationship Id="rId50" Type="http://schemas.microsoft.com/office/2007/relationships/diagramDrawing" Target="../diagrams/drawing8.xml"/><Relationship Id="rId55" Type="http://schemas.microsoft.com/office/2007/relationships/diagramDrawing" Target="../diagrams/drawing9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2.xml"/><Relationship Id="rId20" Type="http://schemas.openxmlformats.org/officeDocument/2006/relationships/diagramQuickStyle" Target="../diagrams/quickStyle3.xml"/><Relationship Id="rId29" Type="http://schemas.openxmlformats.org/officeDocument/2006/relationships/diagramData" Target="../diagrams/data5.xml"/><Relationship Id="rId41" Type="http://schemas.openxmlformats.org/officeDocument/2006/relationships/diagramQuickStyle" Target="../diagrams/quickStyle7.xml"/><Relationship Id="rId54" Type="http://schemas.openxmlformats.org/officeDocument/2006/relationships/diagramColors" Target="../diagrams/colors9.xml"/><Relationship Id="rId6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24" Type="http://schemas.openxmlformats.org/officeDocument/2006/relationships/diagramData" Target="../diagrams/data4.xml"/><Relationship Id="rId32" Type="http://schemas.openxmlformats.org/officeDocument/2006/relationships/diagramColors" Target="../diagrams/colors5.xml"/><Relationship Id="rId37" Type="http://schemas.openxmlformats.org/officeDocument/2006/relationships/diagramColors" Target="../diagrams/colors6.xml"/><Relationship Id="rId40" Type="http://schemas.openxmlformats.org/officeDocument/2006/relationships/diagramLayout" Target="../diagrams/layout7.xml"/><Relationship Id="rId45" Type="http://schemas.openxmlformats.org/officeDocument/2006/relationships/image" Target="../media/image9.png"/><Relationship Id="rId53" Type="http://schemas.openxmlformats.org/officeDocument/2006/relationships/diagramQuickStyle" Target="../diagrams/quickStyle9.xml"/><Relationship Id="rId58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diagramQuickStyle" Target="../diagrams/quickStyle2.xml"/><Relationship Id="rId23" Type="http://schemas.openxmlformats.org/officeDocument/2006/relationships/image" Target="../media/image7.png"/><Relationship Id="rId28" Type="http://schemas.microsoft.com/office/2007/relationships/diagramDrawing" Target="../diagrams/drawing4.xml"/><Relationship Id="rId36" Type="http://schemas.openxmlformats.org/officeDocument/2006/relationships/diagramQuickStyle" Target="../diagrams/quickStyle6.xml"/><Relationship Id="rId49" Type="http://schemas.openxmlformats.org/officeDocument/2006/relationships/diagramColors" Target="../diagrams/colors8.xml"/><Relationship Id="rId57" Type="http://schemas.openxmlformats.org/officeDocument/2006/relationships/image" Target="../media/image11.png"/><Relationship Id="rId61" Type="http://schemas.openxmlformats.org/officeDocument/2006/relationships/image" Target="../media/image14.png"/><Relationship Id="rId10" Type="http://schemas.openxmlformats.org/officeDocument/2006/relationships/diagramQuickStyle" Target="../diagrams/quickStyle1.xml"/><Relationship Id="rId19" Type="http://schemas.openxmlformats.org/officeDocument/2006/relationships/diagramLayout" Target="../diagrams/layout3.xml"/><Relationship Id="rId31" Type="http://schemas.openxmlformats.org/officeDocument/2006/relationships/diagramQuickStyle" Target="../diagrams/quickStyle5.xml"/><Relationship Id="rId44" Type="http://schemas.openxmlformats.org/officeDocument/2006/relationships/image" Target="../media/image8.png"/><Relationship Id="rId52" Type="http://schemas.openxmlformats.org/officeDocument/2006/relationships/diagramLayout" Target="../diagrams/layout9.xml"/><Relationship Id="rId60" Type="http://schemas.openxmlformats.org/officeDocument/2006/relationships/image" Target="../media/image13.png"/><Relationship Id="rId4" Type="http://schemas.openxmlformats.org/officeDocument/2006/relationships/image" Target="../media/image3.jp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Relationship Id="rId22" Type="http://schemas.microsoft.com/office/2007/relationships/diagramDrawing" Target="../diagrams/drawing3.xml"/><Relationship Id="rId27" Type="http://schemas.openxmlformats.org/officeDocument/2006/relationships/diagramColors" Target="../diagrams/colors4.xml"/><Relationship Id="rId30" Type="http://schemas.openxmlformats.org/officeDocument/2006/relationships/diagramLayout" Target="../diagrams/layout5.xml"/><Relationship Id="rId35" Type="http://schemas.openxmlformats.org/officeDocument/2006/relationships/diagramLayout" Target="../diagrams/layout6.xml"/><Relationship Id="rId43" Type="http://schemas.microsoft.com/office/2007/relationships/diagramDrawing" Target="../diagrams/drawing7.xml"/><Relationship Id="rId48" Type="http://schemas.openxmlformats.org/officeDocument/2006/relationships/diagramQuickStyle" Target="../diagrams/quickStyle8.xml"/><Relationship Id="rId56" Type="http://schemas.openxmlformats.org/officeDocument/2006/relationships/image" Target="../media/image10.jpg"/><Relationship Id="rId8" Type="http://schemas.openxmlformats.org/officeDocument/2006/relationships/diagramData" Target="../diagrams/data1.xml"/><Relationship Id="rId51" Type="http://schemas.openxmlformats.org/officeDocument/2006/relationships/diagramData" Target="../diagrams/data9.xml"/><Relationship Id="rId3" Type="http://schemas.openxmlformats.org/officeDocument/2006/relationships/image" Target="../media/image2.pn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5" Type="http://schemas.openxmlformats.org/officeDocument/2006/relationships/diagramLayout" Target="../diagrams/layout4.xml"/><Relationship Id="rId33" Type="http://schemas.microsoft.com/office/2007/relationships/diagramDrawing" Target="../diagrams/drawing5.xml"/><Relationship Id="rId38" Type="http://schemas.microsoft.com/office/2007/relationships/diagramDrawing" Target="../diagrams/drawing6.xml"/><Relationship Id="rId46" Type="http://schemas.openxmlformats.org/officeDocument/2006/relationships/diagramData" Target="../diagrams/data8.xml"/><Relationship Id="rId5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102456" y="2161567"/>
            <a:ext cx="15304990" cy="1214677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2017, Fall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6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VIP Website 7.0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Steve </a:t>
            </a:r>
            <a:r>
              <a:rPr lang="en-US" sz="3500" b="0" i="0" u="none" strike="noStrike" cap="none" dirty="0" err="1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Hirabayashi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Jose Ponce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dirty="0">
                <a:solidFill>
                  <a:srgbClr val="3333CC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6343000" y="41924399"/>
            <a:ext cx="25737000" cy="16718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000" dirty="0"/>
              <a:t>The material presented in this poster is based upon the work supported </a:t>
            </a:r>
            <a:r>
              <a:rPr lang="en-US" sz="3000" dirty="0" smtClean="0"/>
              <a:t>by Jose Ponce. </a:t>
            </a:r>
            <a:r>
              <a:rPr lang="en-US" sz="3000" dirty="0"/>
              <a:t>I </a:t>
            </a:r>
            <a:r>
              <a:rPr lang="en-US" sz="3000" dirty="0">
                <a:solidFill>
                  <a:schemeClr val="dk1"/>
                </a:solidFill>
              </a:rPr>
              <a:t>am thankful to the help that I received from my group </a:t>
            </a:r>
            <a:r>
              <a:rPr lang="en-US" sz="3000" dirty="0" smtClean="0">
                <a:solidFill>
                  <a:schemeClr val="dk1"/>
                </a:solidFill>
              </a:rPr>
              <a:t>members</a:t>
            </a:r>
            <a:r>
              <a:rPr lang="en-US" sz="3000" dirty="0" smtClean="0"/>
              <a:t> </a:t>
            </a:r>
            <a:r>
              <a:rPr lang="en-US" sz="3000" dirty="0"/>
              <a:t>Dale </a:t>
            </a:r>
            <a:r>
              <a:rPr lang="en-US" sz="3000" dirty="0" smtClean="0"/>
              <a:t>Keith, Leon </a:t>
            </a:r>
            <a:r>
              <a:rPr lang="en-US" sz="3000" dirty="0"/>
              <a:t>Liang, Andres </a:t>
            </a:r>
            <a:r>
              <a:rPr lang="en-US" sz="3000" dirty="0" smtClean="0"/>
              <a:t>Moser, and Adam Levy</a:t>
            </a:r>
            <a:r>
              <a:rPr lang="en-US" sz="3000" dirty="0" smtClean="0">
                <a:solidFill>
                  <a:schemeClr val="dk1"/>
                </a:solidFill>
              </a:rPr>
              <a:t>. I am also thankful for the guidance offered by professors </a:t>
            </a:r>
            <a:r>
              <a:rPr lang="en-US" sz="3000" dirty="0" err="1" smtClean="0">
                <a:solidFill>
                  <a:schemeClr val="dk1"/>
                </a:solidFill>
              </a:rPr>
              <a:t>Masoud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Sadjadi</a:t>
            </a:r>
            <a:r>
              <a:rPr lang="en-US" sz="3000" dirty="0" smtClean="0">
                <a:solidFill>
                  <a:schemeClr val="dk1"/>
                </a:solidFill>
              </a:rPr>
              <a:t> and Francisco Ortega.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160683"/>
            <a:ext cx="4504759" cy="2639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6" y="2711864"/>
            <a:ext cx="5485714" cy="16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21" y="2308758"/>
            <a:ext cx="3258807" cy="3258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18" y="338705"/>
            <a:ext cx="6019935" cy="1634182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26481093"/>
              </p:ext>
            </p:extLst>
          </p:nvPr>
        </p:nvGraphicFramePr>
        <p:xfrm>
          <a:off x="1699373" y="5911907"/>
          <a:ext cx="8082116" cy="117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699372" y="5994728"/>
            <a:ext cx="9750593" cy="5835198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454947" y="5849607"/>
            <a:ext cx="8082116" cy="1175408"/>
            <a:chOff x="0" y="0"/>
            <a:chExt cx="8082116" cy="1175408"/>
          </a:xfrm>
        </p:grpSpPr>
        <p:sp>
          <p:nvSpPr>
            <p:cNvPr id="23" name="Rounded Rectangle 22"/>
            <p:cNvSpPr/>
            <p:nvPr/>
          </p:nvSpPr>
          <p:spPr>
            <a:xfrm>
              <a:off x="0" y="0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57379" y="57379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Problem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79309" y="7509746"/>
            <a:ext cx="90892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No ability to view and search for Projects and Courses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No accessible interface available for modifying the VIP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No means to automatically update VIP Databases using external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ctr"/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697401184"/>
              </p:ext>
            </p:extLst>
          </p:nvPr>
        </p:nvGraphicFramePr>
        <p:xfrm>
          <a:off x="11475805" y="5966551"/>
          <a:ext cx="8082116" cy="117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1699372" y="12426778"/>
            <a:ext cx="9583719" cy="5542860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377140" y="12220890"/>
            <a:ext cx="8442892" cy="1175408"/>
            <a:chOff x="326975" y="-11054"/>
            <a:chExt cx="8082116" cy="1175408"/>
          </a:xfrm>
        </p:grpSpPr>
        <p:sp>
          <p:nvSpPr>
            <p:cNvPr id="29" name="Rounded Rectangle 28"/>
            <p:cNvSpPr/>
            <p:nvPr/>
          </p:nvSpPr>
          <p:spPr>
            <a:xfrm>
              <a:off x="326975" y="-11054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410194" y="85804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Solution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62430" y="13791533"/>
            <a:ext cx="8323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  <a:cs typeface="Calibri" panose="020F0502020204030204" pitchFamily="34" charset="0"/>
              </a:rPr>
              <a:t>Administrator Panel Allows PI to:</a:t>
            </a: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Add/Remove and Modify Users, Projects, and Courses</a:t>
            </a: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Filtering Feature for easy 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Synchronize Users Database using 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Panthersoft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Data</a:t>
            </a:r>
            <a:endParaRPr lang="en-U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4106085680"/>
              </p:ext>
            </p:extLst>
          </p:nvPr>
        </p:nvGraphicFramePr>
        <p:xfrm>
          <a:off x="21956133" y="5969286"/>
          <a:ext cx="8082116" cy="117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21379733" y="6049371"/>
            <a:ext cx="9857352" cy="14896158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2318475" y="5906986"/>
            <a:ext cx="8082116" cy="1175408"/>
            <a:chOff x="0" y="0"/>
            <a:chExt cx="8082116" cy="1175408"/>
          </a:xfrm>
        </p:grpSpPr>
        <p:sp>
          <p:nvSpPr>
            <p:cNvPr id="39" name="Rounded Rectangle 38"/>
            <p:cNvSpPr/>
            <p:nvPr/>
          </p:nvSpPr>
          <p:spPr>
            <a:xfrm>
              <a:off x="0" y="0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57379" y="57379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Requirements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2521501" y="7467373"/>
            <a:ext cx="7967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The requirements of our system depicted with use cases:</a:t>
            </a:r>
            <a:endParaRPr lang="en-U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59" y="8917388"/>
            <a:ext cx="8475347" cy="933048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521501" y="18653477"/>
            <a:ext cx="7967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The sole actor, the Principal Investigator (and Co-Pi) has access to the Administrator Panel</a:t>
            </a:r>
            <a:endParaRPr lang="en-U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455103880"/>
              </p:ext>
            </p:extLst>
          </p:nvPr>
        </p:nvGraphicFramePr>
        <p:xfrm>
          <a:off x="1741506" y="18452050"/>
          <a:ext cx="8082116" cy="117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1526442" y="18532135"/>
            <a:ext cx="9756649" cy="10184013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339397" y="18389750"/>
            <a:ext cx="8082116" cy="1175408"/>
            <a:chOff x="0" y="0"/>
            <a:chExt cx="8082116" cy="1175408"/>
          </a:xfrm>
        </p:grpSpPr>
        <p:sp>
          <p:nvSpPr>
            <p:cNvPr id="46" name="Rounded Rectangle 45"/>
            <p:cNvSpPr/>
            <p:nvPr/>
          </p:nvSpPr>
          <p:spPr>
            <a:xfrm>
              <a:off x="0" y="0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/>
            <p:cNvSpPr/>
            <p:nvPr/>
          </p:nvSpPr>
          <p:spPr>
            <a:xfrm>
              <a:off x="57379" y="57379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System Design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41790" y="19950137"/>
            <a:ext cx="898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The system employs the Model-View-Controller architecture, as shown below:</a:t>
            </a:r>
            <a:endParaRPr lang="en-U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1144358947"/>
              </p:ext>
            </p:extLst>
          </p:nvPr>
        </p:nvGraphicFramePr>
        <p:xfrm>
          <a:off x="1780023" y="29198559"/>
          <a:ext cx="8082116" cy="143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52" name="Rounded Rectangle 51"/>
          <p:cNvSpPr/>
          <p:nvPr/>
        </p:nvSpPr>
        <p:spPr>
          <a:xfrm>
            <a:off x="1564959" y="29278644"/>
            <a:ext cx="9756649" cy="11706717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529116" y="29254318"/>
            <a:ext cx="7903243" cy="1148735"/>
            <a:chOff x="0" y="0"/>
            <a:chExt cx="8082116" cy="1175408"/>
          </a:xfrm>
        </p:grpSpPr>
        <p:sp>
          <p:nvSpPr>
            <p:cNvPr id="54" name="Rounded Rectangle 53"/>
            <p:cNvSpPr/>
            <p:nvPr/>
          </p:nvSpPr>
          <p:spPr>
            <a:xfrm>
              <a:off x="0" y="0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57379" y="57379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Class Design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522542" y="30845016"/>
            <a:ext cx="7967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Condensed Class Diagram showing the relationships between the Models, Controllers, and View</a:t>
            </a:r>
            <a:endParaRPr lang="en-U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3462271371"/>
              </p:ext>
            </p:extLst>
          </p:nvPr>
        </p:nvGraphicFramePr>
        <p:xfrm>
          <a:off x="11920688" y="6002363"/>
          <a:ext cx="7603812" cy="117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sp>
        <p:nvSpPr>
          <p:cNvPr id="58" name="Rounded Rectangle 57"/>
          <p:cNvSpPr/>
          <p:nvPr/>
        </p:nvSpPr>
        <p:spPr>
          <a:xfrm>
            <a:off x="11741789" y="6082448"/>
            <a:ext cx="9179245" cy="26516894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2529505" y="5911907"/>
            <a:ext cx="7603812" cy="1175408"/>
            <a:chOff x="0" y="0"/>
            <a:chExt cx="8082116" cy="1175408"/>
          </a:xfrm>
        </p:grpSpPr>
        <p:sp>
          <p:nvSpPr>
            <p:cNvPr id="60" name="Rounded Rectangle 59"/>
            <p:cNvSpPr/>
            <p:nvPr/>
          </p:nvSpPr>
          <p:spPr>
            <a:xfrm>
              <a:off x="0" y="0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57379" y="57379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Screenshots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aphicFrame>
        <p:nvGraphicFramePr>
          <p:cNvPr id="78" name="Diagram 77"/>
          <p:cNvGraphicFramePr/>
          <p:nvPr>
            <p:extLst>
              <p:ext uri="{D42A27DB-BD31-4B8C-83A1-F6EECF244321}">
                <p14:modId xmlns:p14="http://schemas.microsoft.com/office/powerpoint/2010/main" val="507158138"/>
              </p:ext>
            </p:extLst>
          </p:nvPr>
        </p:nvGraphicFramePr>
        <p:xfrm>
          <a:off x="21914642" y="21364344"/>
          <a:ext cx="7635481" cy="117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21379733" y="21444429"/>
            <a:ext cx="9857352" cy="11154913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2606635" y="21274382"/>
            <a:ext cx="7635481" cy="1175408"/>
            <a:chOff x="0" y="0"/>
            <a:chExt cx="8082116" cy="1175408"/>
          </a:xfrm>
        </p:grpSpPr>
        <p:sp>
          <p:nvSpPr>
            <p:cNvPr id="81" name="Rounded Rectangle 80"/>
            <p:cNvSpPr/>
            <p:nvPr/>
          </p:nvSpPr>
          <p:spPr>
            <a:xfrm>
              <a:off x="0" y="0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57379" y="57379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Verification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2657000" y="22919964"/>
            <a:ext cx="7527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 combination of manual testing and testing done using Selenium was employed</a:t>
            </a:r>
            <a:endParaRPr lang="en-U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22949"/>
              </p:ext>
            </p:extLst>
          </p:nvPr>
        </p:nvGraphicFramePr>
        <p:xfrm>
          <a:off x="22709007" y="24938287"/>
          <a:ext cx="7423050" cy="3115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442"/>
                <a:gridCol w="5790608"/>
              </a:tblGrid>
              <a:tr h="3578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Case 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VIP-1300-U1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09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Purpose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Admin adds a new user (Sunny Day Scenario)</a:t>
                      </a:r>
                      <a:endParaRPr lang="en-US" dirty="0"/>
                    </a:p>
                  </a:txBody>
                  <a:tcPr/>
                </a:tc>
              </a:tr>
              <a:tr h="50479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Pre-Conditions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with Pi/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CoPi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privileges has logged into the VIP website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is at the admin panel page - user maintenance tab</a:t>
                      </a:r>
                    </a:p>
                  </a:txBody>
                  <a:tcPr/>
                </a:tc>
              </a:tr>
              <a:tr h="92051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 Data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First Name: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testF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Last Name: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testL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 test@testing.edu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Password#123</a:t>
                      </a:r>
                    </a:p>
                  </a:txBody>
                  <a:tcPr/>
                </a:tc>
              </a:tr>
              <a:tr h="863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Expected Output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will be added to the database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Users panel table will be updated with user at the bottom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Tester will be notified of success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39689"/>
              </p:ext>
            </p:extLst>
          </p:nvPr>
        </p:nvGraphicFramePr>
        <p:xfrm>
          <a:off x="22686817" y="28626887"/>
          <a:ext cx="7477258" cy="287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7"/>
                <a:gridCol w="5769101"/>
              </a:tblGrid>
              <a:tr h="3395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Case 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VIP-1300-U2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Purpose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Admin adds a new user (Rainy Day Scenario)</a:t>
                      </a:r>
                      <a:endParaRPr lang="en-US" dirty="0"/>
                    </a:p>
                  </a:txBody>
                  <a:tcPr/>
                </a:tc>
              </a:tr>
              <a:tr h="51941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Pre-Conditions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with Pi/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CoPi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privileges has logged into the VIP website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is at the admin panel page - user maintenance tab</a:t>
                      </a:r>
                    </a:p>
                  </a:txBody>
                  <a:tcPr/>
                </a:tc>
              </a:tr>
              <a:tr h="51941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 Data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First Name: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testF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Last Name: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testL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 test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pass</a:t>
                      </a:r>
                    </a:p>
                  </a:txBody>
                  <a:tcPr/>
                </a:tc>
              </a:tr>
              <a:tr h="51941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Expected Output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will not be added to database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Users panel table will not be updated with user at the bottom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Tester will be notified of error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9" name="Picture 98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29" y="32916241"/>
            <a:ext cx="7615416" cy="737780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16" y="21949799"/>
            <a:ext cx="7697564" cy="5827312"/>
          </a:xfrm>
          <a:prstGeom prst="rect">
            <a:avLst/>
          </a:prstGeom>
        </p:spPr>
      </p:pic>
      <p:graphicFrame>
        <p:nvGraphicFramePr>
          <p:cNvPr id="123" name="Diagram 122"/>
          <p:cNvGraphicFramePr/>
          <p:nvPr>
            <p:extLst>
              <p:ext uri="{D42A27DB-BD31-4B8C-83A1-F6EECF244321}">
                <p14:modId xmlns:p14="http://schemas.microsoft.com/office/powerpoint/2010/main" val="3619857820"/>
              </p:ext>
            </p:extLst>
          </p:nvPr>
        </p:nvGraphicFramePr>
        <p:xfrm>
          <a:off x="22072100" y="33234540"/>
          <a:ext cx="8082116" cy="133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sp>
        <p:nvSpPr>
          <p:cNvPr id="124" name="Rounded Rectangle 123"/>
          <p:cNvSpPr/>
          <p:nvPr/>
        </p:nvSpPr>
        <p:spPr>
          <a:xfrm>
            <a:off x="21495700" y="33314626"/>
            <a:ext cx="9857352" cy="7547623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22434442" y="33172239"/>
            <a:ext cx="8082116" cy="1336905"/>
            <a:chOff x="0" y="0"/>
            <a:chExt cx="8082116" cy="1175408"/>
          </a:xfrm>
        </p:grpSpPr>
        <p:sp>
          <p:nvSpPr>
            <p:cNvPr id="126" name="Rounded Rectangle 125"/>
            <p:cNvSpPr/>
            <p:nvPr/>
          </p:nvSpPr>
          <p:spPr>
            <a:xfrm>
              <a:off x="0" y="0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Rounded Rectangle 4"/>
            <p:cNvSpPr/>
            <p:nvPr/>
          </p:nvSpPr>
          <p:spPr>
            <a:xfrm>
              <a:off x="57379" y="57379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Summary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aphicFrame>
        <p:nvGraphicFramePr>
          <p:cNvPr id="148" name="Diagram 147"/>
          <p:cNvGraphicFramePr/>
          <p:nvPr>
            <p:extLst>
              <p:ext uri="{D42A27DB-BD31-4B8C-83A1-F6EECF244321}">
                <p14:modId xmlns:p14="http://schemas.microsoft.com/office/powerpoint/2010/main" val="917224981"/>
              </p:ext>
            </p:extLst>
          </p:nvPr>
        </p:nvGraphicFramePr>
        <p:xfrm>
          <a:off x="12285519" y="32987249"/>
          <a:ext cx="7591221" cy="117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1" r:lo="rId52" r:qs="rId53" r:cs="rId54"/>
          </a:graphicData>
        </a:graphic>
      </p:graphicFrame>
      <p:sp>
        <p:nvSpPr>
          <p:cNvPr id="149" name="Rounded Rectangle 148"/>
          <p:cNvSpPr/>
          <p:nvPr/>
        </p:nvSpPr>
        <p:spPr>
          <a:xfrm>
            <a:off x="11741789" y="33067334"/>
            <a:ext cx="9179245" cy="7918027"/>
          </a:xfrm>
          <a:prstGeom prst="roundRect">
            <a:avLst/>
          </a:prstGeom>
          <a:gradFill flip="none" rotWithShape="1">
            <a:gsLst>
              <a:gs pos="0">
                <a:srgbClr val="A3D5F3">
                  <a:tint val="66000"/>
                  <a:satMod val="160000"/>
                </a:srgbClr>
              </a:gs>
              <a:gs pos="50000">
                <a:srgbClr val="A3D5F3">
                  <a:tint val="44500"/>
                  <a:satMod val="160000"/>
                </a:srgbClr>
              </a:gs>
              <a:gs pos="100000">
                <a:srgbClr val="A3D5F3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2647861" y="32924949"/>
            <a:ext cx="7591221" cy="1175408"/>
            <a:chOff x="0" y="0"/>
            <a:chExt cx="8082116" cy="1175408"/>
          </a:xfrm>
        </p:grpSpPr>
        <p:sp>
          <p:nvSpPr>
            <p:cNvPr id="151" name="Rounded Rectangle 150"/>
            <p:cNvSpPr/>
            <p:nvPr/>
          </p:nvSpPr>
          <p:spPr>
            <a:xfrm>
              <a:off x="0" y="0"/>
              <a:ext cx="8082116" cy="1175408"/>
            </a:xfrm>
            <a:prstGeom prst="roundRect">
              <a:avLst/>
            </a:prstGeom>
            <a:solidFill>
              <a:srgbClr val="61D1A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Rounded Rectangle 4"/>
            <p:cNvSpPr/>
            <p:nvPr/>
          </p:nvSpPr>
          <p:spPr>
            <a:xfrm>
              <a:off x="57379" y="57379"/>
              <a:ext cx="7967358" cy="1060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>
                  <a:solidFill>
                    <a:schemeClr val="tx1"/>
                  </a:solidFill>
                  <a:latin typeface="+mj-lt"/>
                </a:rPr>
                <a:t>Implementation</a:t>
              </a:r>
              <a:endParaRPr lang="en-US" sz="54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2132140" y="34572084"/>
            <a:ext cx="8440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The MEAN stack was used for the development of this website</a:t>
            </a:r>
            <a:endParaRPr lang="en-U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192" y="36103603"/>
            <a:ext cx="8791824" cy="394335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22520729" y="34857623"/>
            <a:ext cx="76334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Problem: No interface available for fully managing VIP Databases</a:t>
            </a:r>
          </a:p>
          <a:p>
            <a:endParaRPr lang="en-US" sz="36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Solution: Expand the Administrator Panel to allow PI to view and modify VIP Databases</a:t>
            </a:r>
          </a:p>
          <a:p>
            <a:endParaRPr lang="en-US" sz="36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Improvements: Modifications to API to ensure database integrity</a:t>
            </a:r>
            <a:endParaRPr lang="en-U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57">
            <a:extLst>
              <a:ext uri="{BEBA8EAE-BF5A-486C-A8C5-ECC9F3942E4B}">
                <a14:imgProps xmlns:a14="http://schemas.microsoft.com/office/drawing/2010/main">
                  <a14:imgLayer r:embed="rId58">
                    <a14:imgEffect>
                      <a14:backgroundRemoval t="0" b="96644" l="0" r="100000">
                        <a14:foregroundMark x1="29544" y1="30201" x2="29544" y2="30201"/>
                        <a14:foregroundMark x1="56421" y1="12081" x2="56421" y2="12081"/>
                        <a14:foregroundMark x1="61825" y1="15884" x2="61825" y2="15884"/>
                        <a14:foregroundMark x1="64982" y1="12752" x2="64982" y2="12752"/>
                        <a14:foregroundMark x1="69123" y1="12752" x2="69123" y2="12752"/>
                        <a14:foregroundMark x1="72421" y1="16331" x2="72421" y2="16331"/>
                        <a14:foregroundMark x1="75298" y1="17002" x2="75298" y2="17002"/>
                        <a14:foregroundMark x1="82456" y1="18792" x2="82456" y2="18792"/>
                        <a14:foregroundMark x1="85474" y1="15660" x2="85474" y2="15660"/>
                        <a14:foregroundMark x1="87930" y1="15660" x2="87930" y2="15660"/>
                        <a14:foregroundMark x1="91509" y1="18345" x2="91509" y2="18345"/>
                        <a14:foregroundMark x1="98667" y1="43848" x2="98667" y2="43848"/>
                        <a14:foregroundMark x1="89754" y1="49217" x2="89754" y2="49217"/>
                        <a14:foregroundMark x1="86807" y1="48546" x2="86807" y2="48546"/>
                        <a14:foregroundMark x1="83860" y1="48546" x2="83860" y2="48546"/>
                        <a14:foregroundMark x1="77404" y1="47651" x2="77404" y2="47651"/>
                        <a14:foregroundMark x1="72632" y1="55257" x2="72632" y2="55257"/>
                        <a14:foregroundMark x1="65965" y1="48993" x2="65965" y2="48993"/>
                        <a14:foregroundMark x1="62947" y1="46085" x2="62947" y2="46085"/>
                        <a14:foregroundMark x1="58456" y1="43848" x2="58456" y2="43848"/>
                        <a14:foregroundMark x1="53614" y1="44743" x2="53614" y2="44743"/>
                        <a14:foregroundMark x1="55439" y1="68904" x2="55439" y2="68904"/>
                        <a14:foregroundMark x1="59298" y1="82103" x2="59298" y2="82103"/>
                        <a14:foregroundMark x1="66105" y1="77852" x2="66105" y2="77852"/>
                        <a14:foregroundMark x1="69123" y1="80537" x2="69123" y2="80537"/>
                        <a14:foregroundMark x1="69404" y1="68680" x2="69404" y2="68680"/>
                        <a14:foregroundMark x1="74877" y1="79642" x2="74877" y2="79642"/>
                        <a14:foregroundMark x1="77193" y1="77405" x2="77193" y2="77405"/>
                        <a14:foregroundMark x1="82737" y1="77852" x2="82737" y2="77852"/>
                        <a14:foregroundMark x1="86596" y1="82550" x2="86596" y2="82550"/>
                        <a14:backgroundMark x1="81263" y1="19911" x2="81263" y2="19911"/>
                        <a14:backgroundMark x1="72421" y1="77405" x2="72421" y2="77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816" y="1197846"/>
            <a:ext cx="9759635" cy="3204764"/>
          </a:xfrm>
          <a:prstGeom prst="rect">
            <a:avLst/>
          </a:prstGeom>
        </p:spPr>
      </p:pic>
      <p:sp>
        <p:nvSpPr>
          <p:cNvPr id="157" name="Rounded Rectangle 156"/>
          <p:cNvSpPr/>
          <p:nvPr/>
        </p:nvSpPr>
        <p:spPr>
          <a:xfrm>
            <a:off x="12666735" y="12884696"/>
            <a:ext cx="7271590" cy="977743"/>
          </a:xfrm>
          <a:prstGeom prst="roundRect">
            <a:avLst/>
          </a:prstGeom>
          <a:solidFill>
            <a:srgbClr val="A8E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Edit User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2617639" y="7251490"/>
            <a:ext cx="7271590" cy="977743"/>
          </a:xfrm>
          <a:prstGeom prst="roundRect">
            <a:avLst/>
          </a:prstGeom>
          <a:solidFill>
            <a:srgbClr val="A8E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Admin Panel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2617639" y="18977454"/>
            <a:ext cx="7271590" cy="977743"/>
          </a:xfrm>
          <a:prstGeom prst="roundRect">
            <a:avLst/>
          </a:prstGeom>
          <a:solidFill>
            <a:srgbClr val="A8E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Add/Remove Users from Project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2617639" y="27267718"/>
            <a:ext cx="7271590" cy="977743"/>
          </a:xfrm>
          <a:prstGeom prst="roundRect">
            <a:avLst/>
          </a:prstGeom>
          <a:solidFill>
            <a:srgbClr val="A8E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Synchronize Users by Course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735" y="8399860"/>
            <a:ext cx="7249276" cy="4328021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956" y="14026614"/>
            <a:ext cx="8430617" cy="4800118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339" y="20133665"/>
            <a:ext cx="5676190" cy="6980952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184" y="28479189"/>
            <a:ext cx="8514286" cy="3485714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480</TotalTime>
  <Words>443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Times New Roman</vt:lpstr>
      <vt:lpstr>Parallax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Steve.Hirabayashi001</cp:lastModifiedBy>
  <cp:revision>63</cp:revision>
  <dcterms:modified xsi:type="dcterms:W3CDTF">2017-11-27T01:42:18Z</dcterms:modified>
</cp:coreProperties>
</file>