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21"/>
  </p:notesMasterIdLst>
  <p:handoutMasterIdLst>
    <p:handoutMasterId r:id="rId22"/>
  </p:handoutMasterIdLst>
  <p:sldIdLst>
    <p:sldId id="256" r:id="rId2"/>
    <p:sldId id="343" r:id="rId3"/>
    <p:sldId id="344" r:id="rId4"/>
    <p:sldId id="345" r:id="rId5"/>
    <p:sldId id="356" r:id="rId6"/>
    <p:sldId id="357" r:id="rId7"/>
    <p:sldId id="358" r:id="rId8"/>
    <p:sldId id="359" r:id="rId9"/>
    <p:sldId id="360" r:id="rId10"/>
    <p:sldId id="361" r:id="rId11"/>
    <p:sldId id="362" r:id="rId12"/>
    <p:sldId id="346" r:id="rId13"/>
    <p:sldId id="347" r:id="rId14"/>
    <p:sldId id="349" r:id="rId15"/>
    <p:sldId id="350" r:id="rId16"/>
    <p:sldId id="352" r:id="rId17"/>
    <p:sldId id="354" r:id="rId18"/>
    <p:sldId id="363" r:id="rId19"/>
    <p:sldId id="355" r:id="rId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3" autoAdjust="0"/>
    <p:restoredTop sz="82335" autoAdjust="0"/>
  </p:normalViewPr>
  <p:slideViewPr>
    <p:cSldViewPr snapToObjects="1">
      <p:cViewPr varScale="1">
        <p:scale>
          <a:sx n="89" d="100"/>
          <a:sy n="89" d="100"/>
        </p:scale>
        <p:origin x="1680" y="176"/>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a:t>
            </a:r>
            <a:r>
              <a:rPr lang="en-US" baseline="0" dirty="0" smtClean="0"/>
              <a:t> your audience, thank them for attending your presentation, introduce yourself, introduce your project, </a:t>
            </a:r>
            <a:r>
              <a:rPr lang="en-US" dirty="0" smtClean="0"/>
              <a:t>introduce your team</a:t>
            </a:r>
            <a:r>
              <a:rPr lang="en-US" baseline="0" dirty="0" smtClean="0"/>
              <a:t> members, </a:t>
            </a:r>
            <a:r>
              <a:rPr lang="en-US" dirty="0" smtClean="0"/>
              <a:t>and quickly indicate what each of you</a:t>
            </a:r>
            <a:r>
              <a:rPr lang="en-US" baseline="0" dirty="0" smtClean="0"/>
              <a:t> did in a high-level manner, and put more emphasis on your part/contribution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17</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18</a:t>
            </a:fld>
            <a:endParaRPr lang="en-US" altLang="en-US"/>
          </a:p>
        </p:txBody>
      </p:sp>
    </p:spTree>
    <p:extLst>
      <p:ext uri="{BB962C8B-B14F-4D97-AF65-F5344CB8AC3E}">
        <p14:creationId xmlns:p14="http://schemas.microsoft.com/office/powerpoint/2010/main" val="1998422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smtClean="0"/>
              <a:t>Thank your audience</a:t>
            </a:r>
          </a:p>
          <a:p>
            <a:endParaRPr lang="en-US"/>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19</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the problem that the whole project tackles and stay focused on the parts that you have been working. Indicate </a:t>
            </a:r>
            <a:r>
              <a:rPr lang="en-US" dirty="0" smtClean="0"/>
              <a:t>if there is an existing previous system, enumerate its problems/limitations,</a:t>
            </a:r>
            <a:r>
              <a:rPr lang="en-US" baseline="0" dirty="0" smtClean="0"/>
              <a:t> etc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(schedule for entire semester) (one slide; Gantt Chart).</a:t>
            </a:r>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3</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4</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12</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15</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45835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Overlay-TitleSli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Slide Number Placeholder 5"/>
          <p:cNvSpPr>
            <a:spLocks noGrp="1"/>
          </p:cNvSpPr>
          <p:nvPr>
            <p:ph type="sldNum" sz="quarter" idx="10"/>
          </p:nvPr>
        </p:nvSpPr>
        <p:spPr/>
        <p:txBody>
          <a:bodyPr/>
          <a:lstStyle>
            <a:lvl1pPr>
              <a:defRPr/>
            </a:lvl1pPr>
          </a:lstStyle>
          <a:p>
            <a:fld id="{54C94BC1-1497-4BDC-A1E5-B32793525C11}" type="slidenum">
              <a:rPr lang="en-US" altLang="en-US"/>
              <a:pPr/>
              <a:t>‹#›</a:t>
            </a:fld>
            <a:endParaRPr lang="en-US" altLang="en-US"/>
          </a:p>
        </p:txBody>
      </p:sp>
      <p:sp>
        <p:nvSpPr>
          <p:cNvPr id="6" name="Date Placeholder 3"/>
          <p:cNvSpPr>
            <a:spLocks noGrp="1"/>
          </p:cNvSpPr>
          <p:nvPr>
            <p:ph type="dt" sz="half" idx="11"/>
          </p:nvPr>
        </p:nvSpPr>
        <p:spPr/>
        <p:txBody>
          <a:bodyPr/>
          <a:lstStyle>
            <a:lvl1pPr>
              <a:defRPr/>
            </a:lvl1pPr>
          </a:lstStyle>
          <a:p>
            <a:pPr>
              <a:defRPr/>
            </a:pPr>
            <a:fld id="{05F4C51E-94FE-4EA3-9632-37695468AD72}" type="datetime1">
              <a:rPr lang="en-US"/>
              <a:pPr>
                <a:defRPr/>
              </a:pPr>
              <a:t>12/15/17</a:t>
            </a:fld>
            <a:endParaRPr lang="en-US"/>
          </a:p>
        </p:txBody>
      </p:sp>
      <p:sp>
        <p:nvSpPr>
          <p:cNvPr id="7"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4683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F8A44D78-FCC2-40B4-987C-246307192CE6}" type="datetime1">
              <a:rPr lang="en-US"/>
              <a:pPr>
                <a:defRPr/>
              </a:pPr>
              <a:t>12/15/17</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A8CA3598-FCF8-48A4-9FF5-EF2B5DDBAA8F}" type="slidenum">
              <a:rPr lang="en-US" altLang="en-US"/>
              <a:pPr/>
              <a:t>‹#›</a:t>
            </a:fld>
            <a:endParaRPr lang="en-US" altLang="en-US"/>
          </a:p>
        </p:txBody>
      </p:sp>
    </p:spTree>
    <p:extLst>
      <p:ext uri="{BB962C8B-B14F-4D97-AF65-F5344CB8AC3E}">
        <p14:creationId xmlns:p14="http://schemas.microsoft.com/office/powerpoint/2010/main" val="709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descr="Overlay-Content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79464" y="590550"/>
            <a:ext cx="365760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C60CBCA-7388-4E1A-BAF6-17486ACF2434}" type="datetime1">
              <a:rPr lang="en-US"/>
              <a:pPr>
                <a:defRPr/>
              </a:pPr>
              <a:t>12/15/17</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3ECB25-1E4F-4A8B-8783-EC7587DDB69B}" type="slidenum">
              <a:rPr lang="en-US" altLang="en-US"/>
              <a:pPr/>
              <a:t>‹#›</a:t>
            </a:fld>
            <a:endParaRPr lang="en-US" altLang="en-US"/>
          </a:p>
        </p:txBody>
      </p:sp>
    </p:spTree>
    <p:extLst>
      <p:ext uri="{BB962C8B-B14F-4D97-AF65-F5344CB8AC3E}">
        <p14:creationId xmlns:p14="http://schemas.microsoft.com/office/powerpoint/2010/main" val="158264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Overlay-Picture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87325"/>
            <a:ext cx="8535987"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86200" y="533400"/>
            <a:ext cx="4476750" cy="1252538"/>
          </a:xfrm>
        </p:spPr>
        <p:txBody>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6" name="Date Placeholder 4"/>
          <p:cNvSpPr>
            <a:spLocks noGrp="1"/>
          </p:cNvSpPr>
          <p:nvPr>
            <p:ph type="dt" sz="half" idx="10"/>
          </p:nvPr>
        </p:nvSpPr>
        <p:spPr>
          <a:xfrm>
            <a:off x="3886200" y="6288088"/>
            <a:ext cx="1887538" cy="365125"/>
          </a:xfrm>
        </p:spPr>
        <p:txBody>
          <a:bodyPr/>
          <a:lstStyle>
            <a:lvl1pPr>
              <a:defRPr/>
            </a:lvl1pPr>
          </a:lstStyle>
          <a:p>
            <a:pPr>
              <a:defRPr/>
            </a:pPr>
            <a:fld id="{0ACF3A49-14E6-442A-8033-A8225B229CA5}" type="datetime1">
              <a:rPr lang="en-US"/>
              <a:pPr>
                <a:defRPr/>
              </a:pPr>
              <a:t>12/15/17</a:t>
            </a:fld>
            <a:endParaRPr lang="en-US"/>
          </a:p>
        </p:txBody>
      </p:sp>
      <p:sp>
        <p:nvSpPr>
          <p:cNvPr id="7" name="Footer Placeholder 5"/>
          <p:cNvSpPr>
            <a:spLocks noGrp="1"/>
          </p:cNvSpPr>
          <p:nvPr>
            <p:ph type="ftr" sz="quarter" idx="11"/>
          </p:nvPr>
        </p:nvSpPr>
        <p:spPr>
          <a:xfrm>
            <a:off x="5867400" y="6288088"/>
            <a:ext cx="2676525"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DAC369-66D3-4EFC-BB3B-678C81E21597}" type="slidenum">
              <a:rPr lang="en-US" altLang="en-US"/>
              <a:pPr/>
              <a:t>‹#›</a:t>
            </a:fld>
            <a:endParaRPr lang="en-US" altLang="en-US"/>
          </a:p>
        </p:txBody>
      </p:sp>
    </p:spTree>
    <p:extLst>
      <p:ext uri="{BB962C8B-B14F-4D97-AF65-F5344CB8AC3E}">
        <p14:creationId xmlns:p14="http://schemas.microsoft.com/office/powerpoint/2010/main" val="420361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10953" y="533400"/>
            <a:ext cx="3657600" cy="125253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6212A322-CABC-4460-A606-AB4BCCCBEACD}" type="datetime1">
              <a:rPr lang="en-US"/>
              <a:pPr>
                <a:defRPr/>
              </a:pPr>
              <a:t>12/15/17</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24D93BB5-5A86-4E4F-8673-ADE41ED1BC89}" type="slidenum">
              <a:rPr lang="en-US" altLang="en-US"/>
              <a:pPr/>
              <a:t>‹#›</a:t>
            </a:fld>
            <a:endParaRPr lang="en-US" altLang="en-US"/>
          </a:p>
        </p:txBody>
      </p:sp>
    </p:spTree>
    <p:extLst>
      <p:ext uri="{BB962C8B-B14F-4D97-AF65-F5344CB8AC3E}">
        <p14:creationId xmlns:p14="http://schemas.microsoft.com/office/powerpoint/2010/main" val="336705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3778624"/>
            <a:ext cx="7560515" cy="110265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2B685573-B59F-4A40-8715-17FA852A1259}" type="datetime1">
              <a:rPr lang="en-US"/>
              <a:pPr>
                <a:defRPr/>
              </a:pPr>
              <a:t>12/15/17</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98D5BC46-E68C-4DA3-94B3-06FB2468F9A3}" type="slidenum">
              <a:rPr lang="en-US" altLang="en-US"/>
              <a:pPr/>
              <a:t>‹#›</a:t>
            </a:fld>
            <a:endParaRPr lang="en-US" altLang="en-US"/>
          </a:p>
        </p:txBody>
      </p:sp>
    </p:spTree>
    <p:extLst>
      <p:ext uri="{BB962C8B-B14F-4D97-AF65-F5344CB8AC3E}">
        <p14:creationId xmlns:p14="http://schemas.microsoft.com/office/powerpoint/2010/main" val="3616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4DFC08AD-425F-4775-B4E0-BB115F66D29C}" type="datetime1">
              <a:rPr lang="en-US"/>
              <a:pPr>
                <a:defRPr/>
              </a:pPr>
              <a:t>12/15/17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355F54-7FB7-4864-A52B-2722A7103E10}" type="slidenum">
              <a:rPr lang="en-US" altLang="en-US"/>
              <a:pPr/>
              <a:t>‹#›</a:t>
            </a:fld>
            <a:endParaRPr lang="en-US" altLang="en-US"/>
          </a:p>
        </p:txBody>
      </p:sp>
    </p:spTree>
    <p:extLst>
      <p:ext uri="{BB962C8B-B14F-4D97-AF65-F5344CB8AC3E}">
        <p14:creationId xmlns:p14="http://schemas.microsoft.com/office/powerpoint/2010/main" val="16579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57D29FD-4BC1-4E48-B7DD-BCBA95BC7AF9}" type="datetime1">
              <a:rPr lang="en-US"/>
              <a:pPr>
                <a:defRPr/>
              </a:pPr>
              <a:t>12/15/17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14C96F-308B-488D-8EB8-53D986110491}" type="slidenum">
              <a:rPr lang="en-US" altLang="en-US"/>
              <a:pPr/>
              <a:t>‹#›</a:t>
            </a:fld>
            <a:endParaRPr lang="en-US" altLang="en-US"/>
          </a:p>
        </p:txBody>
      </p:sp>
    </p:spTree>
    <p:extLst>
      <p:ext uri="{BB962C8B-B14F-4D97-AF65-F5344CB8AC3E}">
        <p14:creationId xmlns:p14="http://schemas.microsoft.com/office/powerpoint/2010/main" val="25665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A15597D-6130-464B-9D3E-3A1D0D3CB7DB}" type="datetime1">
              <a:rPr lang="en-US"/>
              <a:pPr>
                <a:defRPr/>
              </a:pPr>
              <a:t>12/15/17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AD668F5-6BE9-42B2-89D8-E57480DDCA9A}" type="slidenum">
              <a:rPr lang="en-US" altLang="en-US"/>
              <a:pPr/>
              <a:t>‹#›</a:t>
            </a:fld>
            <a:endParaRPr lang="en-US" altLang="en-US"/>
          </a:p>
        </p:txBody>
      </p:sp>
    </p:spTree>
    <p:extLst>
      <p:ext uri="{BB962C8B-B14F-4D97-AF65-F5344CB8AC3E}">
        <p14:creationId xmlns:p14="http://schemas.microsoft.com/office/powerpoint/2010/main" val="1263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Overlay-Section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79463" y="2591360"/>
            <a:ext cx="7583487" cy="1362075"/>
          </a:xfrm>
        </p:spPr>
        <p:txBody>
          <a:bodyPr>
            <a:noAutofit/>
          </a:bodyPr>
          <a:lstStyle>
            <a:lvl1pPr algn="l">
              <a:defRPr sz="4400" b="1" cap="none" baseline="0">
                <a:solidFill>
                  <a:srgbClr val="001D4D"/>
                </a:solidFill>
              </a:defRPr>
            </a:lvl1pPr>
          </a:lstStyle>
          <a:p>
            <a:r>
              <a:rPr lang="en-US" smtClean="0"/>
              <a:t>Click to edit Master title style</a:t>
            </a:r>
            <a:endParaRPr dirty="0"/>
          </a:p>
        </p:txBody>
      </p:sp>
      <p:sp>
        <p:nvSpPr>
          <p:cNvPr id="3" name="Text Placeholder 2"/>
          <p:cNvSpPr>
            <a:spLocks noGrp="1"/>
          </p:cNvSpPr>
          <p:nvPr>
            <p:ph type="body" idx="1"/>
          </p:nvPr>
        </p:nvSpPr>
        <p:spPr>
          <a:xfrm>
            <a:off x="779463" y="3950354"/>
            <a:ext cx="7583487" cy="1500187"/>
          </a:xfrm>
        </p:spPr>
        <p:txBody>
          <a:bodyPr/>
          <a:lstStyle>
            <a:lvl1pPr marL="0" indent="0" algn="l">
              <a:spcBef>
                <a:spcPts val="600"/>
              </a:spcBef>
              <a:buNone/>
              <a:defRPr sz="2000" cap="none" baseline="0">
                <a:solidFill>
                  <a:srgbClr val="001D4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716B0D-9E78-4000-9B46-108CCFA59DB2}" type="datetime1">
              <a:rPr lang="en-US"/>
              <a:pPr>
                <a:defRPr/>
              </a:pPr>
              <a:t>12/15/17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38455A5-A4A9-468F-A1D3-4785F870EBD4}" type="slidenum">
              <a:rPr lang="en-US" altLang="en-US"/>
              <a:pPr/>
              <a:t>‹#›</a:t>
            </a:fld>
            <a:endParaRPr lang="en-US" altLang="en-US"/>
          </a:p>
        </p:txBody>
      </p:sp>
    </p:spTree>
    <p:extLst>
      <p:ext uri="{BB962C8B-B14F-4D97-AF65-F5344CB8AC3E}">
        <p14:creationId xmlns:p14="http://schemas.microsoft.com/office/powerpoint/2010/main" val="40179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0"/>
          </p:nvPr>
        </p:nvSpPr>
        <p:spPr/>
        <p:txBody>
          <a:bodyPr/>
          <a:lstStyle>
            <a:lvl1pPr>
              <a:defRPr/>
            </a:lvl1pPr>
          </a:lstStyle>
          <a:p>
            <a:pPr>
              <a:defRPr/>
            </a:pPr>
            <a:fld id="{ED3457D7-E072-4C6B-85A3-FC101812524D}" type="datetime1">
              <a:rPr lang="en-US"/>
              <a:pPr>
                <a:defRPr/>
              </a:pPr>
              <a:t>12/15/17</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8EFC070B-E897-4FE2-87D3-937C19FE74A6}" type="slidenum">
              <a:rPr lang="en-US" altLang="en-US"/>
              <a:pPr/>
              <a:t>‹#›</a:t>
            </a:fld>
            <a:endParaRPr lang="en-US" altLang="en-US"/>
          </a:p>
        </p:txBody>
      </p:sp>
    </p:spTree>
    <p:extLst>
      <p:ext uri="{BB962C8B-B14F-4D97-AF65-F5344CB8AC3E}">
        <p14:creationId xmlns:p14="http://schemas.microsoft.com/office/powerpoint/2010/main" val="332174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fld id="{82521417-C2DD-4C9C-9B7F-24A4905C0EAD}" type="datetime1">
              <a:rPr lang="en-US"/>
              <a:pPr>
                <a:defRPr/>
              </a:pPr>
              <a:t>12/15/17</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fld id="{E879F1A1-38E2-4BE0-8480-E43DB31206EE}" type="slidenum">
              <a:rPr lang="en-US" altLang="en-US"/>
              <a:pPr/>
              <a:t>‹#›</a:t>
            </a:fld>
            <a:endParaRPr lang="en-US" altLang="en-US"/>
          </a:p>
        </p:txBody>
      </p:sp>
    </p:spTree>
    <p:extLst>
      <p:ext uri="{BB962C8B-B14F-4D97-AF65-F5344CB8AC3E}">
        <p14:creationId xmlns:p14="http://schemas.microsoft.com/office/powerpoint/2010/main" val="356456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4"/>
          </p:nvPr>
        </p:nvSpPr>
        <p:spPr/>
        <p:txBody>
          <a:bodyPr/>
          <a:lstStyle>
            <a:lvl1pPr>
              <a:defRPr/>
            </a:lvl1pPr>
          </a:lstStyle>
          <a:p>
            <a:pPr>
              <a:defRPr/>
            </a:pPr>
            <a:fld id="{7314E409-C98F-4836-AB37-F938F6FE38A7}" type="datetime1">
              <a:rPr lang="en-US"/>
              <a:pPr>
                <a:defRPr/>
              </a:pPr>
              <a:t>12/15/17</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p:txBody>
          <a:bodyPr/>
          <a:lstStyle>
            <a:lvl1pPr>
              <a:defRPr/>
            </a:lvl1pPr>
          </a:lstStyle>
          <a:p>
            <a:fld id="{EA9BF686-F77E-47DC-BAD5-34ADE684F9C2}" type="slidenum">
              <a:rPr lang="en-US" altLang="en-US"/>
              <a:pPr/>
              <a:t>‹#›</a:t>
            </a:fld>
            <a:endParaRPr lang="en-US" altLang="en-US"/>
          </a:p>
        </p:txBody>
      </p:sp>
    </p:spTree>
    <p:extLst>
      <p:ext uri="{BB962C8B-B14F-4D97-AF65-F5344CB8AC3E}">
        <p14:creationId xmlns:p14="http://schemas.microsoft.com/office/powerpoint/2010/main" val="93681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6"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4"/>
          <p:cNvSpPr>
            <a:spLocks noGrp="1"/>
          </p:cNvSpPr>
          <p:nvPr>
            <p:ph type="dt" sz="half" idx="15"/>
          </p:nvPr>
        </p:nvSpPr>
        <p:spPr/>
        <p:txBody>
          <a:bodyPr/>
          <a:lstStyle>
            <a:lvl1pPr>
              <a:defRPr/>
            </a:lvl1pPr>
          </a:lstStyle>
          <a:p>
            <a:pPr>
              <a:defRPr/>
            </a:pPr>
            <a:fld id="{7A8EB1C2-62C7-4F1A-9DF0-1804097D74BC}" type="datetime1">
              <a:rPr lang="en-US"/>
              <a:pPr>
                <a:defRPr/>
              </a:pPr>
              <a:t>12/15/17</a:t>
            </a:fld>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2C3E92E7-5F71-48EF-B9A7-7D646EA2EECE}" type="slidenum">
              <a:rPr lang="en-US" altLang="en-US"/>
              <a:pPr/>
              <a:t>‹#›</a:t>
            </a:fld>
            <a:endParaRPr lang="en-US" altLang="en-US"/>
          </a:p>
        </p:txBody>
      </p:sp>
    </p:spTree>
    <p:extLst>
      <p:ext uri="{BB962C8B-B14F-4D97-AF65-F5344CB8AC3E}">
        <p14:creationId xmlns:p14="http://schemas.microsoft.com/office/powerpoint/2010/main" val="34077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6"/>
          </p:nvPr>
        </p:nvSpPr>
        <p:spPr/>
        <p:txBody>
          <a:bodyPr/>
          <a:lstStyle>
            <a:lvl1pPr>
              <a:defRPr/>
            </a:lvl1pPr>
          </a:lstStyle>
          <a:p>
            <a:pPr>
              <a:defRPr/>
            </a:pPr>
            <a:fld id="{E228EFB1-89E3-4517-A18C-02DD58AA2D7B}" type="datetime1">
              <a:rPr lang="en-US"/>
              <a:pPr>
                <a:defRPr/>
              </a:pPr>
              <a:t>12/15/17</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fld id="{742D7D0C-8D30-4A66-A10F-512DACA83C15}" type="slidenum">
              <a:rPr lang="en-US" altLang="en-US"/>
              <a:pPr/>
              <a:t>‹#›</a:t>
            </a:fld>
            <a:endParaRPr lang="en-US" altLang="en-US"/>
          </a:p>
        </p:txBody>
      </p:sp>
    </p:spTree>
    <p:extLst>
      <p:ext uri="{BB962C8B-B14F-4D97-AF65-F5344CB8AC3E}">
        <p14:creationId xmlns:p14="http://schemas.microsoft.com/office/powerpoint/2010/main" val="3644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4" name="Date Placeholder 2"/>
          <p:cNvSpPr>
            <a:spLocks noGrp="1"/>
          </p:cNvSpPr>
          <p:nvPr>
            <p:ph type="dt" sz="half" idx="10"/>
          </p:nvPr>
        </p:nvSpPr>
        <p:spPr/>
        <p:txBody>
          <a:bodyPr/>
          <a:lstStyle>
            <a:lvl1pPr>
              <a:defRPr/>
            </a:lvl1pPr>
          </a:lstStyle>
          <a:p>
            <a:pPr>
              <a:defRPr/>
            </a:pPr>
            <a:fld id="{0C71B9FD-5F84-40EE-BE92-5187585C0991}" type="datetime1">
              <a:rPr lang="en-US"/>
              <a:pPr>
                <a:defRPr/>
              </a:pPr>
              <a:t>12/15/17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FF91F6D4-B72F-4031-BB13-DF465A8C7873}" type="slidenum">
              <a:rPr lang="en-US" altLang="en-US"/>
              <a:pPr/>
              <a:t>‹#›</a:t>
            </a:fld>
            <a:endParaRPr lang="en-US" altLang="en-US"/>
          </a:p>
        </p:txBody>
      </p:sp>
    </p:spTree>
    <p:extLst>
      <p:ext uri="{BB962C8B-B14F-4D97-AF65-F5344CB8AC3E}">
        <p14:creationId xmlns:p14="http://schemas.microsoft.com/office/powerpoint/2010/main" val="3153029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 Diagonal Corner Rectangle 7"/>
          <p:cNvSpPr/>
          <p:nvPr/>
        </p:nvSpPr>
        <p:spPr>
          <a:xfrm>
            <a:off x="190500" y="190500"/>
            <a:ext cx="8764588" cy="6478588"/>
          </a:xfrm>
          <a:prstGeom prst="round2DiagRect">
            <a:avLst>
              <a:gd name="adj1" fmla="val 9416"/>
              <a:gd name="adj2" fmla="val 0"/>
            </a:avLst>
          </a:prstGeom>
          <a:gradFill>
            <a:gsLst>
              <a:gs pos="13000">
                <a:srgbClr val="B27A00"/>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27" name="Title Placeholder 1"/>
          <p:cNvSpPr>
            <a:spLocks noGrp="1"/>
          </p:cNvSpPr>
          <p:nvPr>
            <p:ph type="title"/>
          </p:nvPr>
        </p:nvSpPr>
        <p:spPr bwMode="auto">
          <a:xfrm>
            <a:off x="779463" y="381000"/>
            <a:ext cx="7583487" cy="104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779463" y="1828800"/>
            <a:ext cx="7583487" cy="420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81000" y="6288088"/>
            <a:ext cx="188753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mn-ea"/>
                <a:cs typeface="+mn-cs"/>
              </a:defRPr>
            </a:lvl1pPr>
          </a:lstStyle>
          <a:p>
            <a:pPr>
              <a:defRPr/>
            </a:pPr>
            <a:fld id="{B9BB3EB8-314F-4CE3-939A-F78A6BE43B76}" type="datetime1">
              <a:rPr lang="en-US"/>
              <a:pPr>
                <a:defRPr/>
              </a:pPr>
              <a:t>12/15/17</a:t>
            </a:fld>
            <a:endParaRPr lang="en-US"/>
          </a:p>
        </p:txBody>
      </p:sp>
      <p:sp>
        <p:nvSpPr>
          <p:cNvPr id="5" name="Footer Placeholder 4"/>
          <p:cNvSpPr>
            <a:spLocks noGrp="1"/>
          </p:cNvSpPr>
          <p:nvPr>
            <p:ph type="ftr" sz="quarter" idx="3"/>
          </p:nvPr>
        </p:nvSpPr>
        <p:spPr>
          <a:xfrm>
            <a:off x="3305175" y="6288088"/>
            <a:ext cx="523875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4225" y="219075"/>
            <a:ext cx="4937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tx2"/>
                </a:solidFill>
                <a:latin typeface="Trebuchet MS" pitchFamily="34" charset="0"/>
              </a:defRPr>
            </a:lvl1pPr>
          </a:lstStyle>
          <a:p>
            <a:fld id="{12B113F0-A774-4A14-AA2C-3A403885806F}" type="slidenum">
              <a:rPr lang="en-US" altLang="en-US"/>
              <a:pPr/>
              <a:t>‹#›</a:t>
            </a:fld>
            <a:endParaRPr lang="en-US" altLang="en-US"/>
          </a:p>
        </p:txBody>
      </p:sp>
      <p:pic>
        <p:nvPicPr>
          <p:cNvPr id="1032" name="Picture 8" descr="FIULogo_H_CMYK_fx.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103938" y="5959475"/>
            <a:ext cx="2430462"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 id="2147484694" r:id="rId13"/>
    <p:sldLayoutId id="2147484695" r:id="rId14"/>
    <p:sldLayoutId id="2147484696" r:id="rId15"/>
    <p:sldLayoutId id="2147484697" r:id="rId16"/>
  </p:sldLayoutIdLst>
  <p:txStyles>
    <p:title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p:titleStyle>
    <p:body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2667000"/>
            <a:ext cx="8686800" cy="2438400"/>
          </a:xfrm>
        </p:spPr>
        <p:txBody>
          <a:bodyPr/>
          <a:lstStyle/>
          <a:p>
            <a:pPr algn="ctr" eaLnBrk="1" hangingPunct="1"/>
            <a:r>
              <a:rPr lang="en-US" altLang="en-US" dirty="0" smtClean="0">
                <a:ea typeface="ＭＳ Ｐゴシック" pitchFamily="34" charset="-128"/>
              </a:rPr>
              <a:t>VIP Website 7.0</a:t>
            </a:r>
            <a:br>
              <a:rPr lang="en-US" altLang="en-US" dirty="0" smtClean="0">
                <a:ea typeface="ＭＳ Ｐゴシック" pitchFamily="34" charset="-128"/>
              </a:rPr>
            </a:br>
            <a:r>
              <a:rPr lang="en-US" altLang="en-US" sz="2800" dirty="0" smtClean="0">
                <a:ea typeface="ＭＳ Ｐゴシック" pitchFamily="34" charset="-128"/>
              </a:rPr>
              <a:t>Team Member(s): Steve </a:t>
            </a:r>
            <a:r>
              <a:rPr lang="en-US" altLang="en-US" sz="2800" dirty="0" err="1" smtClean="0">
                <a:ea typeface="ＭＳ Ｐゴシック" pitchFamily="34" charset="-128"/>
              </a:rPr>
              <a:t>Hirabayashi</a:t>
            </a:r>
            <a:r>
              <a:rPr lang="en-US" altLang="en-US" sz="2800" dirty="0" smtClean="0">
                <a:ea typeface="ＭＳ Ｐゴシック" pitchFamily="34" charset="-128"/>
              </a:rPr>
              <a:t>, Andres Moser, Leon Liang, Adam Levy, and Dale Keith</a:t>
            </a:r>
            <a:br>
              <a:rPr lang="en-US" altLang="en-US" sz="2800" dirty="0" smtClean="0">
                <a:ea typeface="ＭＳ Ｐゴシック" pitchFamily="34" charset="-128"/>
              </a:rPr>
            </a:br>
            <a:r>
              <a:rPr lang="en-US" altLang="en-US" sz="2800" dirty="0" smtClean="0">
                <a:ea typeface="ＭＳ Ｐゴシック" pitchFamily="34" charset="-128"/>
              </a:rPr>
              <a:t>Product Owner(s): Francisco Ortega, </a:t>
            </a:r>
            <a:r>
              <a:rPr lang="en-US" altLang="en-US" sz="2800" dirty="0" err="1" smtClean="0">
                <a:ea typeface="ＭＳ Ｐゴシック" pitchFamily="34" charset="-128"/>
              </a:rPr>
              <a:t>Masoud</a:t>
            </a:r>
            <a:r>
              <a:rPr lang="en-US" altLang="en-US" sz="2800" dirty="0" smtClean="0">
                <a:ea typeface="ＭＳ Ｐゴシック" pitchFamily="34" charset="-128"/>
              </a:rPr>
              <a:t> </a:t>
            </a:r>
            <a:r>
              <a:rPr lang="en-US" altLang="en-US" sz="2800" dirty="0" err="1" smtClean="0">
                <a:ea typeface="ＭＳ Ｐゴシック" pitchFamily="34" charset="-128"/>
              </a:rPr>
              <a:t>Sadjadi</a:t>
            </a:r>
            <a:r>
              <a:rPr lang="en-US" altLang="en-US" sz="2800" dirty="0" smtClean="0">
                <a:ea typeface="ＭＳ Ｐゴシック" pitchFamily="34" charset="-128"/>
              </a:rPr>
              <a:t/>
            </a:r>
            <a:br>
              <a:rPr lang="en-US" altLang="en-US" sz="2800" dirty="0" smtClean="0">
                <a:ea typeface="ＭＳ Ｐゴシック" pitchFamily="34" charset="-128"/>
              </a:rPr>
            </a:br>
            <a:r>
              <a:rPr lang="en-US" altLang="en-US" sz="2800" dirty="0" smtClean="0">
                <a:ea typeface="ＭＳ Ｐゴシック" pitchFamily="34" charset="-128"/>
              </a:rPr>
              <a:t>Professor: Masoud Sadjadi</a:t>
            </a:r>
            <a:br>
              <a:rPr lang="en-US" altLang="en-US" sz="2800"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sz="1800" dirty="0" smtClean="0">
                <a:ea typeface="ＭＳ Ｐゴシック" pitchFamily="34" charset="-128"/>
              </a:rPr>
              <a:t>School of Computing and Information Sciences</a:t>
            </a:r>
            <a:br>
              <a:rPr lang="en-US" altLang="en-US" sz="1800" dirty="0" smtClean="0">
                <a:ea typeface="ＭＳ Ｐゴシック" pitchFamily="34" charset="-128"/>
              </a:rPr>
            </a:br>
            <a:r>
              <a:rPr lang="en-US" altLang="en-US" sz="1800" dirty="0" smtClean="0">
                <a:ea typeface="ＭＳ Ｐゴシック" pitchFamily="34" charset="-128"/>
              </a:rPr>
              <a:t>Florida International University</a:t>
            </a:r>
            <a:endParaRPr lang="en-US" altLang="en-US" dirty="0" smtClean="0">
              <a:ea typeface="ＭＳ Ｐゴシック" pitchFamily="34" charset="-128"/>
            </a:endParaRPr>
          </a:p>
        </p:txBody>
      </p:sp>
      <p:sp>
        <p:nvSpPr>
          <p:cNvPr id="20483" name="Subtitle 2"/>
          <p:cNvSpPr>
            <a:spLocks noGrp="1"/>
          </p:cNvSpPr>
          <p:nvPr>
            <p:ph type="subTitle" idx="1"/>
          </p:nvPr>
        </p:nvSpPr>
        <p:spPr>
          <a:xfrm>
            <a:off x="228600" y="5643562"/>
            <a:ext cx="8686800" cy="1219200"/>
          </a:xfrm>
        </p:spPr>
        <p:txBody>
          <a:bodyPr/>
          <a:lstStyle/>
          <a:p>
            <a:pPr algn="ctr" eaLnBrk="1" hangingPunct="1"/>
            <a:r>
              <a:rPr lang="en-US" altLang="en-US" dirty="0" smtClean="0">
                <a:ea typeface="ＭＳ Ｐゴシック" pitchFamily="34" charset="-128"/>
              </a:rPr>
              <a:t>December 1, 2017</a:t>
            </a: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smtClean="0">
                <a:ea typeface="ＭＳ Ｐゴシック" pitchFamily="34" charset="-128"/>
              </a:rPr>
              <a:t>VIP/Senior Project Final Presentation</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Fall 2017</a:t>
            </a: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a:t>reate Admin Panel </a:t>
            </a:r>
            <a:r>
              <a:rPr lang="en-US" dirty="0" smtClean="0"/>
              <a:t>Tabs</a:t>
            </a:r>
            <a:endParaRPr lang="en-US" dirty="0"/>
          </a:p>
        </p:txBody>
      </p:sp>
      <p:sp>
        <p:nvSpPr>
          <p:cNvPr id="3" name="Content Placeholder 2"/>
          <p:cNvSpPr>
            <a:spLocks noGrp="1"/>
          </p:cNvSpPr>
          <p:nvPr>
            <p:ph idx="1"/>
          </p:nvPr>
        </p:nvSpPr>
        <p:spPr/>
        <p:txBody>
          <a:bodyPr>
            <a:normAutofit/>
          </a:bodyPr>
          <a:lstStyle/>
          <a:p>
            <a:r>
              <a:rPr lang="en-US" dirty="0" smtClean="0"/>
              <a:t>Description</a:t>
            </a:r>
          </a:p>
          <a:p>
            <a:pPr lvl="1"/>
            <a:r>
              <a:rPr lang="en-US" dirty="0" smtClean="0"/>
              <a:t>A</a:t>
            </a:r>
            <a:r>
              <a:rPr lang="en-US" dirty="0"/>
              <a:t>s a PI/Co-PI, I want to be able to navigate to different admin functionality through tabs so that I would not have to manually scroll down to the bottom in order to access functionality.</a:t>
            </a:r>
            <a:endParaRPr lang="en-US" dirty="0" smtClean="0"/>
          </a:p>
          <a:p>
            <a:r>
              <a:rPr lang="en-US" dirty="0" smtClean="0"/>
              <a:t>Acceptance Criteria</a:t>
            </a:r>
          </a:p>
          <a:p>
            <a:pPr lvl="1"/>
            <a:r>
              <a:rPr lang="en-US" dirty="0" smtClean="0"/>
              <a:t>T</a:t>
            </a:r>
            <a:r>
              <a:rPr lang="en-US" dirty="0"/>
              <a:t>he tabs should directly take user to functionality corresponding to the tab in one </a:t>
            </a:r>
            <a:r>
              <a:rPr lang="en-US" dirty="0" smtClean="0"/>
              <a:t>click</a:t>
            </a:r>
          </a:p>
          <a:p>
            <a:pPr lvl="1"/>
            <a:r>
              <a:rPr lang="en-US" dirty="0" smtClean="0"/>
              <a:t>Tabs </a:t>
            </a:r>
            <a:r>
              <a:rPr lang="en-US" dirty="0"/>
              <a:t>should contain all functionality from </a:t>
            </a:r>
            <a:r>
              <a:rPr lang="en-US" dirty="0" smtClean="0"/>
              <a:t>before</a:t>
            </a:r>
          </a:p>
          <a:p>
            <a:pPr lvl="1"/>
            <a:r>
              <a:rPr lang="en-US" dirty="0" smtClean="0"/>
              <a:t>Admin </a:t>
            </a:r>
            <a:r>
              <a:rPr lang="en-US" dirty="0"/>
              <a:t>panel should be reduced in size and have the drop down functionalities removed</a:t>
            </a:r>
          </a:p>
          <a:p>
            <a:pPr lvl="1"/>
            <a:endParaRPr lang="en-US" dirty="0"/>
          </a:p>
          <a:p>
            <a:pPr lvl="1"/>
            <a:endParaRPr lang="en-US" dirty="0" smtClean="0"/>
          </a:p>
        </p:txBody>
      </p:sp>
    </p:spTree>
    <p:extLst>
      <p:ext uri="{BB962C8B-B14F-4D97-AF65-F5344CB8AC3E}">
        <p14:creationId xmlns:p14="http://schemas.microsoft.com/office/powerpoint/2010/main" val="874601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Course information</a:t>
            </a:r>
          </a:p>
        </p:txBody>
      </p:sp>
      <p:sp>
        <p:nvSpPr>
          <p:cNvPr id="3" name="Content Placeholder 2"/>
          <p:cNvSpPr>
            <a:spLocks noGrp="1"/>
          </p:cNvSpPr>
          <p:nvPr>
            <p:ph idx="1"/>
          </p:nvPr>
        </p:nvSpPr>
        <p:spPr/>
        <p:txBody>
          <a:bodyPr>
            <a:normAutofit fontScale="92500" lnSpcReduction="10000"/>
          </a:bodyPr>
          <a:lstStyle/>
          <a:p>
            <a:r>
              <a:rPr lang="en-US" dirty="0" smtClean="0"/>
              <a:t>Description</a:t>
            </a:r>
          </a:p>
          <a:p>
            <a:pPr lvl="1"/>
            <a:r>
              <a:rPr lang="en-US" dirty="0" smtClean="0"/>
              <a:t>A</a:t>
            </a:r>
            <a:r>
              <a:rPr lang="en-US" dirty="0"/>
              <a:t>s a PI/</a:t>
            </a:r>
            <a:r>
              <a:rPr lang="en-US" dirty="0" err="1"/>
              <a:t>CoPI</a:t>
            </a:r>
            <a:r>
              <a:rPr lang="en-US" dirty="0"/>
              <a:t>, I would like to be able to view, add, and remove a course, so that I can easily modify/update the information of current courses and users that are currently in a course.</a:t>
            </a:r>
            <a:endParaRPr lang="en-US" dirty="0" smtClean="0"/>
          </a:p>
          <a:p>
            <a:r>
              <a:rPr lang="en-US" dirty="0" smtClean="0"/>
              <a:t>Acceptance Criteria</a:t>
            </a:r>
          </a:p>
          <a:p>
            <a:pPr lvl="1"/>
            <a:r>
              <a:rPr lang="en-US" dirty="0"/>
              <a:t>After selecting the option to add/remove a course, PI/</a:t>
            </a:r>
            <a:r>
              <a:rPr lang="en-US" dirty="0" err="1"/>
              <a:t>CoPi</a:t>
            </a:r>
            <a:r>
              <a:rPr lang="en-US" dirty="0"/>
              <a:t> will be able to see the addition/removal of the course. If a user is associated with that course, that user is also updated in the system.</a:t>
            </a:r>
          </a:p>
          <a:p>
            <a:pPr lvl="1"/>
            <a:r>
              <a:rPr lang="en-US" dirty="0"/>
              <a:t>After selecting the option to change the user’s properties and changing the course of that user, the  user’s updated course information will be displayed to the PI/</a:t>
            </a:r>
            <a:r>
              <a:rPr lang="en-US" dirty="0" err="1"/>
              <a:t>CoPI</a:t>
            </a:r>
            <a:r>
              <a:rPr lang="en-US" dirty="0"/>
              <a:t>.</a:t>
            </a:r>
          </a:p>
          <a:p>
            <a:pPr lvl="1"/>
            <a:r>
              <a:rPr lang="en-US" dirty="0"/>
              <a:t>Need to have ability to filter users by their course.</a:t>
            </a:r>
          </a:p>
          <a:p>
            <a:pPr lvl="1"/>
            <a:endParaRPr lang="en-US" dirty="0"/>
          </a:p>
          <a:p>
            <a:pPr lvl="1"/>
            <a:endParaRPr lang="en-US" dirty="0" smtClean="0"/>
          </a:p>
        </p:txBody>
      </p:sp>
    </p:spTree>
    <p:extLst>
      <p:ext uri="{BB962C8B-B14F-4D97-AF65-F5344CB8AC3E}">
        <p14:creationId xmlns:p14="http://schemas.microsoft.com/office/powerpoint/2010/main" val="134887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2470150"/>
            <a:ext cx="4930651" cy="3578699"/>
          </a:xfrm>
        </p:spPr>
      </p:pic>
      <p:sp>
        <p:nvSpPr>
          <p:cNvPr id="5" name="Text Placeholder 5"/>
          <p:cNvSpPr txBox="1">
            <a:spLocks/>
          </p:cNvSpPr>
          <p:nvPr/>
        </p:nvSpPr>
        <p:spPr bwMode="auto">
          <a:xfrm>
            <a:off x="533400" y="1654175"/>
            <a:ext cx="81534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buNone/>
            </a:pPr>
            <a:r>
              <a:rPr lang="en-US" dirty="0" smtClean="0"/>
              <a:t>Use Case Diagram for the Add Video User Story with five separate </a:t>
            </a:r>
            <a:r>
              <a:rPr lang="en-US" smtClean="0"/>
              <a:t>use cases.</a:t>
            </a:r>
            <a:endParaRPr lang="en-US" dirty="0"/>
          </a:p>
        </p:txBody>
      </p:sp>
    </p:spTree>
    <p:extLst>
      <p:ext uri="{BB962C8B-B14F-4D97-AF65-F5344CB8AC3E}">
        <p14:creationId xmlns:p14="http://schemas.microsoft.com/office/powerpoint/2010/main" val="2354238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lstStyle/>
          <a:p>
            <a:r>
              <a:rPr lang="en-US" dirty="0" smtClean="0"/>
              <a:t>Sequence Diagram for Adding Users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0" y="2133600"/>
            <a:ext cx="5540628" cy="3827463"/>
          </a:xfrm>
        </p:spPr>
      </p:pic>
      <p:sp>
        <p:nvSpPr>
          <p:cNvPr id="5" name="Text Placeholder 5"/>
          <p:cNvSpPr txBox="1">
            <a:spLocks/>
          </p:cNvSpPr>
          <p:nvPr/>
        </p:nvSpPr>
        <p:spPr bwMode="auto">
          <a:xfrm>
            <a:off x="533400" y="1600200"/>
            <a:ext cx="8153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buNone/>
            </a:pPr>
            <a:r>
              <a:rPr lang="en-US" dirty="0" smtClean="0"/>
              <a:t>Shows the Admin Panel and uses all areas of the website.</a:t>
            </a:r>
            <a:endParaRPr lang="en-US" dirty="0"/>
          </a:p>
        </p:txBody>
      </p:sp>
    </p:spTree>
    <p:extLst>
      <p:ext uri="{BB962C8B-B14F-4D97-AF65-F5344CB8AC3E}">
        <p14:creationId xmlns:p14="http://schemas.microsoft.com/office/powerpoint/2010/main" val="1062316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sp>
        <p:nvSpPr>
          <p:cNvPr id="6" name="Text Placeholder 5"/>
          <p:cNvSpPr>
            <a:spLocks noGrp="1"/>
          </p:cNvSpPr>
          <p:nvPr>
            <p:ph type="body" idx="1"/>
          </p:nvPr>
        </p:nvSpPr>
        <p:spPr/>
        <p:txBody>
          <a:bodyPr/>
          <a:lstStyle/>
          <a:p>
            <a:r>
              <a:rPr lang="en-US" dirty="0" smtClean="0"/>
              <a:t>3-tiered architecture</a:t>
            </a:r>
            <a:endParaRPr lang="en-US" dirty="0"/>
          </a:p>
        </p:txBody>
      </p:sp>
      <p:pic>
        <p:nvPicPr>
          <p:cNvPr id="25" name="Content Placeholder 2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91437" y="2362200"/>
            <a:ext cx="3233652" cy="3686175"/>
          </a:xfrm>
        </p:spPr>
      </p:pic>
      <p:sp>
        <p:nvSpPr>
          <p:cNvPr id="8" name="Text Placeholder 7"/>
          <p:cNvSpPr>
            <a:spLocks noGrp="1"/>
          </p:cNvSpPr>
          <p:nvPr>
            <p:ph type="body" sz="quarter" idx="3"/>
          </p:nvPr>
        </p:nvSpPr>
        <p:spPr>
          <a:xfrm>
            <a:off x="4705350" y="1438835"/>
            <a:ext cx="3829050" cy="789828"/>
          </a:xfrm>
        </p:spPr>
        <p:txBody>
          <a:bodyPr/>
          <a:lstStyle/>
          <a:p>
            <a:r>
              <a:rPr lang="en-US" dirty="0" smtClean="0"/>
              <a:t>Model-View-Controller</a:t>
            </a:r>
            <a:endParaRPr lang="en-US" dirty="0"/>
          </a:p>
        </p:txBody>
      </p:sp>
      <p:pic>
        <p:nvPicPr>
          <p:cNvPr id="3" name="Content Placeholder 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739994" y="2362200"/>
            <a:ext cx="3588311" cy="3686175"/>
          </a:xfrm>
        </p:spPr>
      </p:pic>
    </p:spTree>
    <p:extLst>
      <p:ext uri="{BB962C8B-B14F-4D97-AF65-F5344CB8AC3E}">
        <p14:creationId xmlns:p14="http://schemas.microsoft.com/office/powerpoint/2010/main" val="4211570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Deployment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9406" y="2092039"/>
            <a:ext cx="5943600" cy="3681984"/>
          </a:xfrm>
        </p:spPr>
      </p:pic>
    </p:spTree>
    <p:extLst>
      <p:ext uri="{BB962C8B-B14F-4D97-AF65-F5344CB8AC3E}">
        <p14:creationId xmlns:p14="http://schemas.microsoft.com/office/powerpoint/2010/main" val="2858691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719" y="1600200"/>
            <a:ext cx="4546724" cy="4437063"/>
          </a:xfrm>
        </p:spPr>
      </p:pic>
    </p:spTree>
    <p:extLst>
      <p:ext uri="{BB962C8B-B14F-4D97-AF65-F5344CB8AC3E}">
        <p14:creationId xmlns:p14="http://schemas.microsoft.com/office/powerpoint/2010/main" val="2453098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Test Case </a:t>
            </a:r>
            <a:r>
              <a:rPr lang="en-US" dirty="0"/>
              <a:t>- VIP-1313-U2 (Rainy Day</a:t>
            </a:r>
            <a:r>
              <a:rPr lang="en-US" dirty="0" smtClean="0"/>
              <a:t>)</a:t>
            </a:r>
            <a:endParaRPr lang="en-US" dirty="0"/>
          </a:p>
        </p:txBody>
      </p:sp>
      <p:sp>
        <p:nvSpPr>
          <p:cNvPr id="7" name="Content Placeholder 6"/>
          <p:cNvSpPr>
            <a:spLocks noGrp="1"/>
          </p:cNvSpPr>
          <p:nvPr>
            <p:ph sz="half" idx="1"/>
          </p:nvPr>
        </p:nvSpPr>
        <p:spPr/>
        <p:txBody>
          <a:bodyPr>
            <a:normAutofit fontScale="85000" lnSpcReduction="10000"/>
          </a:bodyPr>
          <a:lstStyle/>
          <a:p>
            <a:r>
              <a:rPr lang="en-US" dirty="0"/>
              <a:t>Description: Admin edits project properties</a:t>
            </a:r>
            <a:r>
              <a:rPr lang="en-US" dirty="0"/>
              <a:t> </a:t>
            </a:r>
            <a:endParaRPr lang="en-US" dirty="0" smtClean="0"/>
          </a:p>
          <a:p>
            <a:pPr lvl="0"/>
            <a:r>
              <a:rPr lang="en-US" dirty="0"/>
              <a:t>Summary of Test: </a:t>
            </a:r>
          </a:p>
          <a:p>
            <a:pPr marL="625475" lvl="1" indent="-342900">
              <a:buFont typeface="+mj-lt"/>
              <a:buAutoNum type="arabicPeriod"/>
            </a:pPr>
            <a:r>
              <a:rPr lang="en-US" dirty="0"/>
              <a:t>Tester selects ‘edit project properties’ button</a:t>
            </a:r>
            <a:endParaRPr lang="en-US" dirty="0"/>
          </a:p>
          <a:p>
            <a:pPr marL="625475" lvl="1" indent="-342900">
              <a:buFont typeface="+mj-lt"/>
              <a:buAutoNum type="arabicPeriod"/>
            </a:pPr>
            <a:r>
              <a:rPr lang="en-US" dirty="0"/>
              <a:t>Tester modifies project with project data into edit project dialog</a:t>
            </a:r>
            <a:endParaRPr lang="en-US" dirty="0"/>
          </a:p>
          <a:p>
            <a:pPr marL="625475" lvl="1" indent="-342900">
              <a:buFont typeface="+mj-lt"/>
              <a:buAutoNum type="arabicPeriod"/>
            </a:pPr>
            <a:r>
              <a:rPr lang="en-US" dirty="0"/>
              <a:t>Tester selects ‘save changes’ button</a:t>
            </a:r>
            <a:r>
              <a:rPr lang="en-US" dirty="0"/>
              <a:t> </a:t>
            </a:r>
            <a:endParaRPr lang="en-US" dirty="0" smtClean="0"/>
          </a:p>
          <a:p>
            <a:pPr marL="330200" indent="-342900"/>
            <a:r>
              <a:rPr lang="en-US" dirty="0"/>
              <a:t>Pre-Condition</a:t>
            </a:r>
            <a:r>
              <a:rPr lang="en-US" dirty="0"/>
              <a:t> </a:t>
            </a:r>
            <a:endParaRPr lang="en-US" dirty="0" smtClean="0"/>
          </a:p>
          <a:p>
            <a:pPr lvl="1"/>
            <a:r>
              <a:rPr lang="en-US" dirty="0"/>
              <a:t>User with Pi/</a:t>
            </a:r>
            <a:r>
              <a:rPr lang="en-US" dirty="0" err="1"/>
              <a:t>CoPi</a:t>
            </a:r>
            <a:r>
              <a:rPr lang="en-US" dirty="0"/>
              <a:t> privileges has logged into the VIP website</a:t>
            </a:r>
            <a:endParaRPr lang="en-US" dirty="0"/>
          </a:p>
          <a:p>
            <a:pPr lvl="1"/>
            <a:r>
              <a:rPr lang="en-US" dirty="0"/>
              <a:t>User is at the admin panel page - project maintenance </a:t>
            </a:r>
            <a:r>
              <a:rPr lang="en-US" dirty="0" smtClean="0"/>
              <a:t>tab</a:t>
            </a:r>
          </a:p>
          <a:p>
            <a:pPr marL="330200" indent="-342900">
              <a:buFont typeface="+mj-lt"/>
              <a:buAutoNum type="arabicPeriod"/>
            </a:pPr>
            <a:endParaRPr lang="en-US" dirty="0"/>
          </a:p>
        </p:txBody>
      </p:sp>
      <p:sp>
        <p:nvSpPr>
          <p:cNvPr id="6" name="Text Placeholder 5"/>
          <p:cNvSpPr>
            <a:spLocks noGrp="1"/>
          </p:cNvSpPr>
          <p:nvPr>
            <p:ph sz="half" idx="2"/>
          </p:nvPr>
        </p:nvSpPr>
        <p:spPr/>
        <p:txBody>
          <a:bodyPr>
            <a:normAutofit fontScale="85000" lnSpcReduction="10000"/>
          </a:bodyPr>
          <a:lstStyle/>
          <a:p>
            <a:r>
              <a:rPr lang="en-US" dirty="0" smtClean="0"/>
              <a:t>E</a:t>
            </a:r>
            <a:r>
              <a:rPr lang="en-US" dirty="0"/>
              <a:t>xpected Results</a:t>
            </a:r>
            <a:r>
              <a:rPr lang="en-US" dirty="0"/>
              <a:t> </a:t>
            </a:r>
            <a:endParaRPr lang="en-US" dirty="0" smtClean="0"/>
          </a:p>
          <a:p>
            <a:pPr lvl="1"/>
            <a:r>
              <a:rPr lang="en-US" dirty="0" smtClean="0"/>
              <a:t>Project </a:t>
            </a:r>
            <a:r>
              <a:rPr lang="en-US" dirty="0"/>
              <a:t>will not be updated in the database</a:t>
            </a:r>
            <a:endParaRPr lang="en-US" dirty="0"/>
          </a:p>
          <a:p>
            <a:pPr lvl="1"/>
            <a:r>
              <a:rPr lang="en-US" dirty="0"/>
              <a:t>Projects panel table will not be updated</a:t>
            </a:r>
            <a:endParaRPr lang="en-US" dirty="0"/>
          </a:p>
          <a:p>
            <a:pPr lvl="1"/>
            <a:r>
              <a:rPr lang="en-US" dirty="0"/>
              <a:t>Tester will be notified of </a:t>
            </a:r>
            <a:r>
              <a:rPr lang="en-US" dirty="0" smtClean="0"/>
              <a:t>error</a:t>
            </a:r>
          </a:p>
          <a:p>
            <a:pPr lvl="0"/>
            <a:r>
              <a:rPr lang="en-US" dirty="0"/>
              <a:t>Actual Result: </a:t>
            </a:r>
          </a:p>
          <a:p>
            <a:pPr lvl="1"/>
            <a:r>
              <a:rPr lang="en-US" dirty="0"/>
              <a:t>Project will not be updated in the database</a:t>
            </a:r>
            <a:endParaRPr lang="en-US" dirty="0"/>
          </a:p>
          <a:p>
            <a:pPr lvl="1"/>
            <a:r>
              <a:rPr lang="en-US" dirty="0"/>
              <a:t>Projects panel table will not be updated</a:t>
            </a:r>
            <a:endParaRPr lang="en-US" dirty="0"/>
          </a:p>
          <a:p>
            <a:pPr lvl="1"/>
            <a:r>
              <a:rPr lang="en-US" dirty="0"/>
              <a:t>Tester will be notified of </a:t>
            </a:r>
            <a:r>
              <a:rPr lang="en-US" dirty="0" smtClean="0"/>
              <a:t>error</a:t>
            </a:r>
          </a:p>
          <a:p>
            <a:r>
              <a:rPr lang="en-US" dirty="0"/>
              <a:t>Status (Fail/Pass): </a:t>
            </a:r>
            <a:r>
              <a:rPr lang="en-US" dirty="0" smtClean="0"/>
              <a:t>PASS</a:t>
            </a:r>
            <a:endParaRPr lang="en-US" dirty="0"/>
          </a:p>
          <a:p>
            <a:pPr lvl="1"/>
            <a:endParaRPr lang="en-US" dirty="0"/>
          </a:p>
        </p:txBody>
      </p:sp>
    </p:spTree>
    <p:extLst>
      <p:ext uri="{BB962C8B-B14F-4D97-AF65-F5344CB8AC3E}">
        <p14:creationId xmlns:p14="http://schemas.microsoft.com/office/powerpoint/2010/main" val="2164104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Test Case </a:t>
            </a:r>
            <a:r>
              <a:rPr lang="en-US" dirty="0"/>
              <a:t>- </a:t>
            </a:r>
            <a:r>
              <a:rPr lang="en-US" dirty="0" smtClean="0"/>
              <a:t>VIP-1313-U3 (Sunny Day)</a:t>
            </a:r>
            <a:endParaRPr lang="en-US" dirty="0"/>
          </a:p>
        </p:txBody>
      </p:sp>
      <p:sp>
        <p:nvSpPr>
          <p:cNvPr id="7" name="Content Placeholder 6"/>
          <p:cNvSpPr>
            <a:spLocks noGrp="1"/>
          </p:cNvSpPr>
          <p:nvPr>
            <p:ph sz="half" idx="1"/>
          </p:nvPr>
        </p:nvSpPr>
        <p:spPr/>
        <p:txBody>
          <a:bodyPr>
            <a:normAutofit fontScale="62500" lnSpcReduction="20000"/>
          </a:bodyPr>
          <a:lstStyle/>
          <a:p>
            <a:r>
              <a:rPr lang="en-US" dirty="0"/>
              <a:t>Description: Admin adds/removes project’s users</a:t>
            </a:r>
            <a:r>
              <a:rPr lang="en-US" dirty="0"/>
              <a:t> </a:t>
            </a:r>
            <a:endParaRPr lang="en-US" dirty="0" smtClean="0"/>
          </a:p>
          <a:p>
            <a:r>
              <a:rPr lang="en-US" dirty="0" smtClean="0"/>
              <a:t>Summary </a:t>
            </a:r>
            <a:r>
              <a:rPr lang="en-US" dirty="0"/>
              <a:t>of Test: </a:t>
            </a:r>
          </a:p>
          <a:p>
            <a:pPr marL="625475" lvl="1" indent="-342900">
              <a:buFont typeface="+mj-lt"/>
              <a:buAutoNum type="arabicPeriod"/>
            </a:pPr>
            <a:r>
              <a:rPr lang="en-US" dirty="0"/>
              <a:t>Tester selects ‘add/remove users’ button</a:t>
            </a:r>
            <a:endParaRPr lang="en-US" dirty="0"/>
          </a:p>
          <a:p>
            <a:pPr marL="625475" lvl="1" indent="-342900">
              <a:buFont typeface="+mj-lt"/>
              <a:buAutoNum type="arabicPeriod"/>
            </a:pPr>
            <a:r>
              <a:rPr lang="en-US" dirty="0"/>
              <a:t>Tester finds and selects user ‘</a:t>
            </a:r>
            <a:r>
              <a:rPr lang="en-US" dirty="0" err="1"/>
              <a:t>testF</a:t>
            </a:r>
            <a:r>
              <a:rPr lang="en-US" dirty="0"/>
              <a:t>’ in add user</a:t>
            </a:r>
            <a:endParaRPr lang="en-US" dirty="0"/>
          </a:p>
          <a:p>
            <a:pPr marL="625475" lvl="1" indent="-342900">
              <a:buFont typeface="+mj-lt"/>
              <a:buAutoNum type="arabicPeriod"/>
            </a:pPr>
            <a:r>
              <a:rPr lang="en-US" dirty="0"/>
              <a:t>Tester selects ‘add user’ button</a:t>
            </a:r>
            <a:endParaRPr lang="en-US" dirty="0"/>
          </a:p>
          <a:p>
            <a:pPr marL="625475" lvl="1" indent="-342900">
              <a:buFont typeface="+mj-lt"/>
              <a:buAutoNum type="arabicPeriod"/>
            </a:pPr>
            <a:r>
              <a:rPr lang="en-US" dirty="0"/>
              <a:t>Tester selects ‘remove user’ button for a user other than ‘</a:t>
            </a:r>
            <a:r>
              <a:rPr lang="en-US" dirty="0" err="1"/>
              <a:t>testF</a:t>
            </a:r>
            <a:r>
              <a:rPr lang="en-US" dirty="0"/>
              <a:t>’</a:t>
            </a:r>
            <a:endParaRPr lang="en-US" dirty="0"/>
          </a:p>
          <a:p>
            <a:pPr marL="625475" lvl="1" indent="-342900">
              <a:buFont typeface="+mj-lt"/>
              <a:buAutoNum type="arabicPeriod"/>
            </a:pPr>
            <a:r>
              <a:rPr lang="en-US" dirty="0"/>
              <a:t>Tester selects ‘save changes’ button</a:t>
            </a:r>
            <a:r>
              <a:rPr lang="en-US" dirty="0"/>
              <a:t> </a:t>
            </a:r>
            <a:endParaRPr lang="en-US" dirty="0" smtClean="0"/>
          </a:p>
          <a:p>
            <a:r>
              <a:rPr lang="en-US" dirty="0" smtClean="0"/>
              <a:t>Pre-Condition </a:t>
            </a:r>
          </a:p>
          <a:p>
            <a:pPr marL="752475" lvl="1" indent="-457200">
              <a:buFont typeface="+mj-lt"/>
              <a:buAutoNum type="arabicPeriod"/>
            </a:pPr>
            <a:r>
              <a:rPr lang="en-US" dirty="0"/>
              <a:t>User with Pi/</a:t>
            </a:r>
            <a:r>
              <a:rPr lang="en-US" dirty="0" err="1"/>
              <a:t>CoPi</a:t>
            </a:r>
            <a:r>
              <a:rPr lang="en-US" dirty="0"/>
              <a:t> privileges has logged into the VIP website</a:t>
            </a:r>
            <a:endParaRPr lang="en-US" dirty="0"/>
          </a:p>
          <a:p>
            <a:pPr marL="752475" lvl="1" indent="-457200">
              <a:buFont typeface="+mj-lt"/>
              <a:buAutoNum type="arabicPeriod"/>
            </a:pPr>
            <a:r>
              <a:rPr lang="en-US" dirty="0"/>
              <a:t>User is at the admin panel page - project maintenance tab</a:t>
            </a:r>
            <a:endParaRPr lang="en-US" dirty="0"/>
          </a:p>
          <a:p>
            <a:pPr marL="752475" lvl="1" indent="-457200">
              <a:buFont typeface="+mj-lt"/>
              <a:buAutoNum type="arabicPeriod"/>
            </a:pPr>
            <a:r>
              <a:rPr lang="en-US" dirty="0"/>
              <a:t>Project selected already has users assigned to it as current members</a:t>
            </a:r>
            <a:endParaRPr lang="en-US" dirty="0"/>
          </a:p>
          <a:p>
            <a:pPr marL="752475" lvl="1" indent="-457200">
              <a:buFont typeface="+mj-lt"/>
              <a:buAutoNum type="arabicPeriod"/>
            </a:pPr>
            <a:r>
              <a:rPr lang="en-US" dirty="0"/>
              <a:t>Test VIP-1300-U1 has been </a:t>
            </a:r>
            <a:r>
              <a:rPr lang="en-US" dirty="0" smtClean="0"/>
              <a:t>executed</a:t>
            </a:r>
            <a:endParaRPr lang="en-US" dirty="0"/>
          </a:p>
        </p:txBody>
      </p:sp>
      <p:sp>
        <p:nvSpPr>
          <p:cNvPr id="6" name="Text Placeholder 5"/>
          <p:cNvSpPr>
            <a:spLocks noGrp="1"/>
          </p:cNvSpPr>
          <p:nvPr>
            <p:ph sz="half" idx="2"/>
          </p:nvPr>
        </p:nvSpPr>
        <p:spPr/>
        <p:txBody>
          <a:bodyPr>
            <a:normAutofit fontScale="62500" lnSpcReduction="20000"/>
          </a:bodyPr>
          <a:lstStyle/>
          <a:p>
            <a:r>
              <a:rPr lang="en-US" dirty="0" smtClean="0"/>
              <a:t>E</a:t>
            </a:r>
            <a:r>
              <a:rPr lang="en-US" dirty="0"/>
              <a:t>xpected Results</a:t>
            </a:r>
            <a:r>
              <a:rPr lang="en-US" dirty="0"/>
              <a:t> </a:t>
            </a:r>
            <a:endParaRPr lang="en-US" dirty="0" smtClean="0"/>
          </a:p>
          <a:p>
            <a:pPr lvl="1"/>
            <a:r>
              <a:rPr lang="en-US" dirty="0"/>
              <a:t>Project will be updated in the database</a:t>
            </a:r>
            <a:endParaRPr lang="en-US" dirty="0"/>
          </a:p>
          <a:p>
            <a:pPr lvl="1"/>
            <a:r>
              <a:rPr lang="en-US" dirty="0"/>
              <a:t>Projects panel table will be </a:t>
            </a:r>
            <a:r>
              <a:rPr lang="en-US" dirty="0" smtClean="0"/>
              <a:t>updated</a:t>
            </a:r>
          </a:p>
          <a:p>
            <a:pPr lvl="1"/>
            <a:r>
              <a:rPr lang="en-US" dirty="0"/>
              <a:t>Users will be updated in the database</a:t>
            </a:r>
            <a:endParaRPr lang="en-US" dirty="0"/>
          </a:p>
          <a:p>
            <a:pPr lvl="1"/>
            <a:r>
              <a:rPr lang="en-US" dirty="0"/>
              <a:t>Users panel table will be updated</a:t>
            </a:r>
            <a:endParaRPr lang="en-US" dirty="0"/>
          </a:p>
          <a:p>
            <a:pPr lvl="1"/>
            <a:r>
              <a:rPr lang="en-US" dirty="0"/>
              <a:t>Tester will be notified of </a:t>
            </a:r>
            <a:r>
              <a:rPr lang="en-US" dirty="0" smtClean="0"/>
              <a:t>success</a:t>
            </a:r>
            <a:endParaRPr lang="en-US" dirty="0"/>
          </a:p>
          <a:p>
            <a:pPr lvl="0"/>
            <a:r>
              <a:rPr lang="en-US" dirty="0" smtClean="0"/>
              <a:t>Actual </a:t>
            </a:r>
            <a:r>
              <a:rPr lang="en-US" dirty="0"/>
              <a:t>Result: </a:t>
            </a:r>
          </a:p>
          <a:p>
            <a:pPr lvl="1"/>
            <a:r>
              <a:rPr lang="en-US" dirty="0"/>
              <a:t>Project will be updated in the database</a:t>
            </a:r>
            <a:endParaRPr lang="en-US" dirty="0"/>
          </a:p>
          <a:p>
            <a:pPr lvl="1"/>
            <a:r>
              <a:rPr lang="en-US" dirty="0"/>
              <a:t>Projects panel table will be updated</a:t>
            </a:r>
            <a:endParaRPr lang="en-US" dirty="0"/>
          </a:p>
          <a:p>
            <a:pPr lvl="1"/>
            <a:r>
              <a:rPr lang="en-US" dirty="0"/>
              <a:t>Users will be updated in the database</a:t>
            </a:r>
            <a:endParaRPr lang="en-US" dirty="0"/>
          </a:p>
          <a:p>
            <a:pPr lvl="1"/>
            <a:r>
              <a:rPr lang="en-US" dirty="0"/>
              <a:t>Users panel table will be updated</a:t>
            </a:r>
            <a:endParaRPr lang="en-US" dirty="0"/>
          </a:p>
          <a:p>
            <a:pPr lvl="1"/>
            <a:r>
              <a:rPr lang="en-US" dirty="0"/>
              <a:t>Tester will be notified of success</a:t>
            </a:r>
            <a:endParaRPr lang="en-US" dirty="0"/>
          </a:p>
          <a:p>
            <a:r>
              <a:rPr lang="en-US" dirty="0" smtClean="0"/>
              <a:t>Status </a:t>
            </a:r>
            <a:r>
              <a:rPr lang="en-US" dirty="0"/>
              <a:t>(Fail/Pass): </a:t>
            </a:r>
            <a:r>
              <a:rPr lang="en-US" dirty="0" smtClean="0"/>
              <a:t>PASS</a:t>
            </a:r>
            <a:endParaRPr lang="en-US" dirty="0"/>
          </a:p>
          <a:p>
            <a:pPr lvl="1"/>
            <a:endParaRPr lang="en-US" dirty="0"/>
          </a:p>
        </p:txBody>
      </p:sp>
    </p:spTree>
    <p:extLst>
      <p:ext uri="{BB962C8B-B14F-4D97-AF65-F5344CB8AC3E}">
        <p14:creationId xmlns:p14="http://schemas.microsoft.com/office/powerpoint/2010/main" val="77084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spcAft>
                <a:spcPts val="0"/>
              </a:spcAft>
              <a:buClr>
                <a:srgbClr val="001D4D"/>
              </a:buClr>
              <a:buSzPct val="100000"/>
              <a:buFont typeface="Noto Sans Symbols"/>
              <a:buChar char="●"/>
            </a:pPr>
            <a:r>
              <a:rPr lang="en-US" dirty="0" smtClean="0"/>
              <a:t>Steve </a:t>
            </a:r>
            <a:r>
              <a:rPr lang="en-US" dirty="0" err="1" smtClean="0"/>
              <a:t>Hirabayashi</a:t>
            </a:r>
            <a:r>
              <a:rPr lang="en-US" dirty="0" smtClean="0"/>
              <a:t> </a:t>
            </a:r>
            <a:r>
              <a:rPr lang="en-US" dirty="0"/>
              <a:t>- shira002@fiu.edu</a:t>
            </a:r>
            <a:endParaRPr lang="en-US" dirty="0" smtClean="0"/>
          </a:p>
          <a:p>
            <a:pPr lvl="0">
              <a:spcAft>
                <a:spcPts val="0"/>
              </a:spcAft>
              <a:buClr>
                <a:srgbClr val="001D4D"/>
              </a:buClr>
              <a:buSzPct val="100000"/>
              <a:buFont typeface="Noto Sans Symbols"/>
              <a:buChar char="●"/>
            </a:pPr>
            <a:r>
              <a:rPr lang="en-US" dirty="0" smtClean="0"/>
              <a:t>Dale Keith </a:t>
            </a:r>
            <a:r>
              <a:rPr lang="mr-IN" dirty="0" smtClean="0"/>
              <a:t>–</a:t>
            </a:r>
            <a:r>
              <a:rPr lang="en-US" dirty="0" smtClean="0"/>
              <a:t> </a:t>
            </a:r>
            <a:r>
              <a:rPr lang="en-US" sz="2400" dirty="0" smtClean="0"/>
              <a:t>dkeit008@fiu.edu</a:t>
            </a:r>
            <a:endParaRPr lang="en-US" sz="2400" dirty="0"/>
          </a:p>
          <a:p>
            <a:pPr lvl="0">
              <a:spcAft>
                <a:spcPts val="0"/>
              </a:spcAft>
              <a:buClr>
                <a:srgbClr val="001D4D"/>
              </a:buClr>
              <a:buSzPct val="100000"/>
              <a:buFont typeface="Noto Sans Symbols"/>
              <a:buChar char="●"/>
            </a:pPr>
            <a:r>
              <a:rPr lang="en-US" dirty="0" smtClean="0"/>
              <a:t>Adam Levy- </a:t>
            </a:r>
            <a:r>
              <a:rPr lang="en-US" sz="2400" dirty="0" smtClean="0"/>
              <a:t>alevy030@fiu.edu</a:t>
            </a:r>
          </a:p>
          <a:p>
            <a:pPr lvl="0">
              <a:spcAft>
                <a:spcPts val="0"/>
              </a:spcAft>
              <a:buClr>
                <a:srgbClr val="001D4D"/>
              </a:buClr>
              <a:buSzPct val="100000"/>
              <a:buFont typeface="Noto Sans Symbols"/>
              <a:buChar char="●"/>
            </a:pPr>
            <a:r>
              <a:rPr lang="en-US" sz="2400" dirty="0"/>
              <a:t>Andres Moser - </a:t>
            </a:r>
            <a:r>
              <a:rPr lang="en-US" sz="2400" dirty="0" smtClean="0"/>
              <a:t>amose001@fiu.edu</a:t>
            </a:r>
          </a:p>
          <a:p>
            <a:pPr lvl="0">
              <a:spcAft>
                <a:spcPts val="0"/>
              </a:spcAft>
              <a:buClr>
                <a:srgbClr val="001D4D"/>
              </a:buClr>
              <a:buSzPct val="100000"/>
              <a:buFont typeface="Noto Sans Symbols"/>
              <a:buChar char="●"/>
            </a:pPr>
            <a:r>
              <a:rPr lang="en-US" sz="2400" dirty="0"/>
              <a:t>Leon Liang - </a:t>
            </a:r>
            <a:r>
              <a:rPr lang="en-US" sz="2400" dirty="0" smtClean="0"/>
              <a:t>llian008@fiu.edu</a:t>
            </a:r>
            <a:endParaRPr lang="en-US" sz="2400" dirty="0"/>
          </a:p>
          <a:p>
            <a:r>
              <a:rPr lang="en-US" dirty="0" smtClean="0"/>
              <a:t>Questions</a:t>
            </a:r>
            <a:r>
              <a:rPr lang="en-US" dirty="0" smtClean="0"/>
              <a:t>?</a:t>
            </a:r>
          </a:p>
          <a:p>
            <a:r>
              <a:rPr lang="en-US" dirty="0" smtClean="0"/>
              <a:t>Thank You!</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470" y="2036978"/>
            <a:ext cx="1984284" cy="538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180" y="3850252"/>
            <a:ext cx="1822766" cy="48519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9496" y="4685760"/>
            <a:ext cx="1490396" cy="91192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6446" y="2939424"/>
            <a:ext cx="2096496" cy="63571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7329" y="844768"/>
            <a:ext cx="1976563" cy="620016"/>
          </a:xfrm>
          <a:prstGeom prst="rect">
            <a:avLst/>
          </a:prstGeom>
        </p:spPr>
      </p:pic>
    </p:spTree>
    <p:extLst>
      <p:ext uri="{BB962C8B-B14F-4D97-AF65-F5344CB8AC3E}">
        <p14:creationId xmlns:p14="http://schemas.microsoft.com/office/powerpoint/2010/main" val="97787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a:t>
            </a:r>
            <a:r>
              <a:rPr lang="en-US" altLang="en-US" dirty="0" smtClean="0">
                <a:ea typeface="ＭＳ Ｐゴシック" pitchFamily="34" charset="-128"/>
              </a:rPr>
              <a:t>definition</a:t>
            </a:r>
          </a:p>
        </p:txBody>
      </p:sp>
      <p:sp>
        <p:nvSpPr>
          <p:cNvPr id="3" name="Content Placeholder 2"/>
          <p:cNvSpPr>
            <a:spLocks noGrp="1"/>
          </p:cNvSpPr>
          <p:nvPr>
            <p:ph idx="1"/>
          </p:nvPr>
        </p:nvSpPr>
        <p:spPr>
          <a:xfrm>
            <a:off x="779463" y="1524000"/>
            <a:ext cx="7583487" cy="4208463"/>
          </a:xfrm>
        </p:spPr>
        <p:txBody>
          <a:bodyPr/>
          <a:lstStyle/>
          <a:p>
            <a:pPr>
              <a:defRPr/>
            </a:pPr>
            <a:r>
              <a:rPr lang="en-US" sz="1800" dirty="0" smtClean="0"/>
              <a:t>Whole Project:</a:t>
            </a:r>
          </a:p>
          <a:p>
            <a:pPr lvl="1">
              <a:defRPr/>
            </a:pPr>
            <a:r>
              <a:rPr lang="is-IS" sz="1600" dirty="0" smtClean="0"/>
              <a:t>Added semester functionality</a:t>
            </a:r>
          </a:p>
          <a:p>
            <a:pPr lvl="1">
              <a:defRPr/>
            </a:pPr>
            <a:r>
              <a:rPr lang="is-IS" sz="1600" dirty="0" smtClean="0"/>
              <a:t>Redesigned Admin Panel</a:t>
            </a:r>
          </a:p>
          <a:p>
            <a:pPr lvl="1">
              <a:defRPr/>
            </a:pPr>
            <a:r>
              <a:rPr lang="is-IS" sz="1600" dirty="0" smtClean="0"/>
              <a:t>Improved UI and access to information</a:t>
            </a:r>
          </a:p>
          <a:p>
            <a:pPr>
              <a:defRPr/>
            </a:pPr>
            <a:r>
              <a:rPr lang="is-IS" sz="1800" dirty="0" smtClean="0"/>
              <a:t>My Part:</a:t>
            </a:r>
          </a:p>
          <a:p>
            <a:pPr lvl="1">
              <a:defRPr/>
            </a:pPr>
            <a:r>
              <a:rPr lang="is-IS" sz="1600" dirty="0" smtClean="0"/>
              <a:t>Steve: Resdesigned Admin Panel, added support for courses</a:t>
            </a:r>
          </a:p>
          <a:p>
            <a:pPr lvl="1">
              <a:defRPr/>
            </a:pPr>
            <a:r>
              <a:rPr lang="is-IS" sz="1600" dirty="0" smtClean="0"/>
              <a:t>Andres: Added ability to add/modify semesters</a:t>
            </a:r>
          </a:p>
          <a:p>
            <a:pPr lvl="1">
              <a:defRPr/>
            </a:pPr>
            <a:r>
              <a:rPr lang="is-IS" sz="1600" dirty="0" smtClean="0"/>
              <a:t>Leon: Improved filters, sorting, and searching, added support for previous projects</a:t>
            </a:r>
          </a:p>
          <a:p>
            <a:pPr lvl="1">
              <a:defRPr/>
            </a:pPr>
            <a:r>
              <a:rPr lang="is-IS" sz="1600" dirty="0" smtClean="0"/>
              <a:t>Adam: Activated support for Mobile Judge integration</a:t>
            </a:r>
          </a:p>
          <a:p>
            <a:pPr lvl="1">
              <a:defRPr/>
            </a:pPr>
            <a:r>
              <a:rPr lang="en-US" sz="1600" dirty="0" smtClean="0"/>
              <a:t>Dale: Added support for additional videos and documents on projects, improved UI and added information to project cards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4872" y="1828800"/>
            <a:ext cx="5632668" cy="4208463"/>
          </a:xfrm>
        </p:spPr>
      </p:pic>
    </p:spTree>
    <p:extLst>
      <p:ext uri="{BB962C8B-B14F-4D97-AF65-F5344CB8AC3E}">
        <p14:creationId xmlns:p14="http://schemas.microsoft.com/office/powerpoint/2010/main" val="383544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User Stories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Add an unlimited number of YouTube videos to a project.</a:t>
            </a:r>
          </a:p>
          <a:p>
            <a:pPr marL="457200" indent="-457200">
              <a:buFont typeface="+mj-lt"/>
              <a:buAutoNum type="arabicPeriod"/>
            </a:pPr>
            <a:r>
              <a:rPr lang="en-US" dirty="0" smtClean="0"/>
              <a:t>Mobile Judge Integration</a:t>
            </a:r>
          </a:p>
          <a:p>
            <a:pPr marL="457200" indent="-457200">
              <a:buFont typeface="+mj-lt"/>
              <a:buAutoNum type="arabicPeriod"/>
            </a:pPr>
            <a:r>
              <a:rPr lang="en-US" dirty="0" smtClean="0"/>
              <a:t>Create/Delete Semester</a:t>
            </a:r>
          </a:p>
          <a:p>
            <a:pPr marL="457200" indent="-457200">
              <a:buFont typeface="+mj-lt"/>
              <a:buAutoNum type="arabicPeriod"/>
            </a:pPr>
            <a:r>
              <a:rPr lang="en-US" dirty="0" smtClean="0"/>
              <a:t>Redesign Admin Panel </a:t>
            </a:r>
            <a:r>
              <a:rPr lang="mr-IN" dirty="0" smtClean="0"/>
              <a:t>–</a:t>
            </a:r>
            <a:r>
              <a:rPr lang="en-US" dirty="0" smtClean="0"/>
              <a:t> Projects/Users</a:t>
            </a:r>
          </a:p>
          <a:p>
            <a:pPr marL="457200" indent="-457200">
              <a:buFont typeface="+mj-lt"/>
              <a:buAutoNum type="arabicPeriod"/>
            </a:pPr>
            <a:r>
              <a:rPr lang="en-US" dirty="0"/>
              <a:t>Create Admin Panel Tabs</a:t>
            </a:r>
          </a:p>
          <a:p>
            <a:pPr marL="457200" indent="-457200">
              <a:buFont typeface="+mj-lt"/>
              <a:buAutoNum type="arabicPeriod"/>
            </a:pPr>
            <a:r>
              <a:rPr lang="en-US" dirty="0"/>
              <a:t>Manage Course information</a:t>
            </a:r>
          </a:p>
        </p:txBody>
      </p:sp>
    </p:spTree>
    <p:extLst>
      <p:ext uri="{BB962C8B-B14F-4D97-AF65-F5344CB8AC3E}">
        <p14:creationId xmlns:p14="http://schemas.microsoft.com/office/powerpoint/2010/main" val="13814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unlimited number of YouTube videos to a project</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Description</a:t>
            </a:r>
          </a:p>
          <a:p>
            <a:pPr lvl="1"/>
            <a:r>
              <a:rPr lang="en-US" dirty="0" smtClean="0"/>
              <a:t>As </a:t>
            </a:r>
            <a:r>
              <a:rPr lang="en-US" dirty="0"/>
              <a:t>a user, I want to be able to add as many YouTube videos to a project as possible, exceeding the three video maximum that currently exists</a:t>
            </a:r>
            <a:r>
              <a:rPr lang="en-US" dirty="0" smtClean="0"/>
              <a:t>.</a:t>
            </a:r>
          </a:p>
          <a:p>
            <a:r>
              <a:rPr lang="en-US" dirty="0" smtClean="0"/>
              <a:t>Acceptance Criteria</a:t>
            </a:r>
          </a:p>
          <a:p>
            <a:pPr lvl="1"/>
            <a:r>
              <a:rPr lang="en-US" dirty="0"/>
              <a:t>The videos should be displayed in as a gallery on the page</a:t>
            </a:r>
            <a:r>
              <a:rPr lang="en-US" dirty="0" smtClean="0"/>
              <a:t>.</a:t>
            </a:r>
          </a:p>
          <a:p>
            <a:pPr lvl="1"/>
            <a:r>
              <a:rPr lang="en-US" dirty="0" smtClean="0"/>
              <a:t>Fix </a:t>
            </a:r>
            <a:r>
              <a:rPr lang="en-US" dirty="0"/>
              <a:t>the YouTube playlist field, as it does not currently have any functionality </a:t>
            </a:r>
            <a:r>
              <a:rPr lang="en-US" dirty="0" smtClean="0"/>
              <a:t>implemented</a:t>
            </a:r>
          </a:p>
          <a:p>
            <a:pPr lvl="1"/>
            <a:r>
              <a:rPr lang="en-US" dirty="0" smtClean="0"/>
              <a:t>Add </a:t>
            </a:r>
            <a:r>
              <a:rPr lang="en-US" dirty="0"/>
              <a:t>the number of YouTube videos to the project’s card</a:t>
            </a:r>
          </a:p>
          <a:p>
            <a:endParaRPr lang="en-US" dirty="0"/>
          </a:p>
        </p:txBody>
      </p:sp>
    </p:spTree>
    <p:extLst>
      <p:ext uri="{BB962C8B-B14F-4D97-AF65-F5344CB8AC3E}">
        <p14:creationId xmlns:p14="http://schemas.microsoft.com/office/powerpoint/2010/main" val="953506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Judge Integration</a:t>
            </a:r>
          </a:p>
        </p:txBody>
      </p:sp>
      <p:sp>
        <p:nvSpPr>
          <p:cNvPr id="3" name="Content Placeholder 2"/>
          <p:cNvSpPr>
            <a:spLocks noGrp="1"/>
          </p:cNvSpPr>
          <p:nvPr>
            <p:ph idx="1"/>
          </p:nvPr>
        </p:nvSpPr>
        <p:spPr/>
        <p:txBody>
          <a:bodyPr/>
          <a:lstStyle/>
          <a:p>
            <a:r>
              <a:rPr lang="en-US" dirty="0" smtClean="0"/>
              <a:t>Description</a:t>
            </a:r>
          </a:p>
          <a:p>
            <a:pPr lvl="1"/>
            <a:r>
              <a:rPr lang="en-US" dirty="0"/>
              <a:t>The Mobile Judge application currently uses the API from the old senior project website project. Reconfigure VIP website API so that Mobile Judge can make requests and receive information from the VIP website API</a:t>
            </a:r>
            <a:r>
              <a:rPr lang="en-US" dirty="0" smtClean="0"/>
              <a:t>.</a:t>
            </a:r>
          </a:p>
          <a:p>
            <a:r>
              <a:rPr lang="en-US" dirty="0" smtClean="0"/>
              <a:t>Acceptance Criteria</a:t>
            </a:r>
          </a:p>
          <a:p>
            <a:pPr lvl="1"/>
            <a:r>
              <a:rPr lang="en-US" dirty="0"/>
              <a:t>The Mobile Judge application will can make its requests from the VIP Website API</a:t>
            </a:r>
            <a:r>
              <a:rPr lang="en-US" dirty="0" smtClean="0"/>
              <a:t>.</a:t>
            </a:r>
          </a:p>
          <a:p>
            <a:pPr lvl="1"/>
            <a:r>
              <a:rPr lang="en-US" dirty="0" smtClean="0"/>
              <a:t>The </a:t>
            </a:r>
            <a:r>
              <a:rPr lang="en-US" dirty="0"/>
              <a:t>Mobile Judge application will function as it did when making its requests to the SPWS API.</a:t>
            </a:r>
          </a:p>
        </p:txBody>
      </p:sp>
    </p:spTree>
    <p:extLst>
      <p:ext uri="{BB962C8B-B14F-4D97-AF65-F5344CB8AC3E}">
        <p14:creationId xmlns:p14="http://schemas.microsoft.com/office/powerpoint/2010/main" val="169244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Create/Delete Semester</a:t>
            </a:r>
          </a:p>
        </p:txBody>
      </p:sp>
      <p:sp>
        <p:nvSpPr>
          <p:cNvPr id="3" name="Content Placeholder 2"/>
          <p:cNvSpPr>
            <a:spLocks noGrp="1"/>
          </p:cNvSpPr>
          <p:nvPr>
            <p:ph idx="1"/>
          </p:nvPr>
        </p:nvSpPr>
        <p:spPr/>
        <p:txBody>
          <a:bodyPr/>
          <a:lstStyle/>
          <a:p>
            <a:r>
              <a:rPr lang="en-US" dirty="0" smtClean="0"/>
              <a:t>Description</a:t>
            </a:r>
          </a:p>
          <a:p>
            <a:pPr lvl="1"/>
            <a:r>
              <a:rPr lang="en-US" dirty="0" smtClean="0"/>
              <a:t>A</a:t>
            </a:r>
            <a:r>
              <a:rPr lang="en-US" dirty="0"/>
              <a:t>s an Pi/</a:t>
            </a:r>
            <a:r>
              <a:rPr lang="en-US" dirty="0" err="1"/>
              <a:t>CoPi</a:t>
            </a:r>
            <a:r>
              <a:rPr lang="en-US" dirty="0"/>
              <a:t> I would like to be able to add a new semester with relevant information in the Semester Maintenance Panel.</a:t>
            </a:r>
            <a:endParaRPr lang="en-US" dirty="0" smtClean="0"/>
          </a:p>
          <a:p>
            <a:r>
              <a:rPr lang="en-US" dirty="0" smtClean="0"/>
              <a:t>Acceptance Criteria</a:t>
            </a:r>
          </a:p>
          <a:p>
            <a:pPr lvl="1"/>
            <a:r>
              <a:rPr lang="en-US" dirty="0"/>
              <a:t>Ability to choose Start/End Date (</a:t>
            </a:r>
            <a:r>
              <a:rPr lang="en-US" dirty="0" smtClean="0"/>
              <a:t>MM/DD/YYYY)</a:t>
            </a:r>
          </a:p>
          <a:p>
            <a:pPr lvl="1"/>
            <a:r>
              <a:rPr lang="en-US" dirty="0" smtClean="0"/>
              <a:t>Admin </a:t>
            </a:r>
            <a:r>
              <a:rPr lang="en-US" dirty="0"/>
              <a:t>can set name to what they deem appropriate (input is a string</a:t>
            </a:r>
            <a:r>
              <a:rPr lang="en-US" dirty="0" smtClean="0"/>
              <a:t>)</a:t>
            </a:r>
          </a:p>
          <a:p>
            <a:pPr lvl="1"/>
            <a:r>
              <a:rPr lang="en-US" dirty="0" smtClean="0"/>
              <a:t>Admin </a:t>
            </a:r>
            <a:r>
              <a:rPr lang="en-US" dirty="0"/>
              <a:t>can set properties for new Semester(Current, Viewable, Applicable, </a:t>
            </a:r>
            <a:r>
              <a:rPr lang="en-US" dirty="0" err="1"/>
              <a:t>Proposable</a:t>
            </a:r>
            <a:r>
              <a:rPr lang="en-US" dirty="0"/>
              <a:t>)</a:t>
            </a:r>
          </a:p>
        </p:txBody>
      </p:sp>
    </p:spTree>
    <p:extLst>
      <p:ext uri="{BB962C8B-B14F-4D97-AF65-F5344CB8AC3E}">
        <p14:creationId xmlns:p14="http://schemas.microsoft.com/office/powerpoint/2010/main" val="1848063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Redesign Admin </a:t>
            </a:r>
            <a:r>
              <a:rPr lang="en-US" dirty="0" smtClean="0"/>
              <a:t>Panel - Projects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Description</a:t>
            </a:r>
          </a:p>
          <a:p>
            <a:pPr lvl="1"/>
            <a:r>
              <a:rPr lang="en-US" dirty="0" smtClean="0"/>
              <a:t>As </a:t>
            </a:r>
            <a:r>
              <a:rPr lang="en-US" dirty="0"/>
              <a:t>a PI/</a:t>
            </a:r>
            <a:r>
              <a:rPr lang="en-US" dirty="0" err="1"/>
              <a:t>CoPI</a:t>
            </a:r>
            <a:r>
              <a:rPr lang="en-US" dirty="0"/>
              <a:t>, I would like to be able to make changes to a project’s properties, so that I can easily modify/update the information of projects.</a:t>
            </a:r>
          </a:p>
          <a:p>
            <a:r>
              <a:rPr lang="en-US" dirty="0" smtClean="0"/>
              <a:t>Acceptance Criteria</a:t>
            </a:r>
          </a:p>
          <a:p>
            <a:pPr lvl="1"/>
            <a:r>
              <a:rPr lang="en-US" dirty="0"/>
              <a:t>After selecting the option to change the project’s properties and entering the new properties for the project, the project’s updated information will be displayed to the user</a:t>
            </a:r>
            <a:r>
              <a:rPr lang="en-US" dirty="0" smtClean="0"/>
              <a:t>.</a:t>
            </a:r>
          </a:p>
          <a:p>
            <a:pPr lvl="1"/>
            <a:r>
              <a:rPr lang="en-US" dirty="0" smtClean="0"/>
              <a:t>Need </a:t>
            </a:r>
            <a:r>
              <a:rPr lang="en-US" dirty="0"/>
              <a:t>to add ability to change the semester of projects so that PI/</a:t>
            </a:r>
            <a:r>
              <a:rPr lang="en-US" dirty="0" err="1"/>
              <a:t>CoPI</a:t>
            </a:r>
            <a:r>
              <a:rPr lang="en-US" dirty="0"/>
              <a:t> can move pending and proposed projects to a better time frame</a:t>
            </a:r>
            <a:r>
              <a:rPr lang="en-US" dirty="0" smtClean="0"/>
              <a:t>.</a:t>
            </a:r>
          </a:p>
          <a:p>
            <a:pPr lvl="1"/>
            <a:r>
              <a:rPr lang="en-US" dirty="0" smtClean="0"/>
              <a:t>Merge </a:t>
            </a:r>
            <a:r>
              <a:rPr lang="en-US" dirty="0"/>
              <a:t>the Admin Panel UI for searching and filtering with the ability to modify the project’s properties.</a:t>
            </a:r>
          </a:p>
        </p:txBody>
      </p:sp>
    </p:spTree>
    <p:extLst>
      <p:ext uri="{BB962C8B-B14F-4D97-AF65-F5344CB8AC3E}">
        <p14:creationId xmlns:p14="http://schemas.microsoft.com/office/powerpoint/2010/main" val="1405102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Redesign Admin </a:t>
            </a:r>
            <a:r>
              <a:rPr lang="en-US" dirty="0" smtClean="0"/>
              <a:t>Panel - Users</a:t>
            </a:r>
            <a:endParaRPr lang="en-US" dirty="0"/>
          </a:p>
        </p:txBody>
      </p:sp>
      <p:sp>
        <p:nvSpPr>
          <p:cNvPr id="3" name="Content Placeholder 2"/>
          <p:cNvSpPr>
            <a:spLocks noGrp="1"/>
          </p:cNvSpPr>
          <p:nvPr>
            <p:ph idx="1"/>
          </p:nvPr>
        </p:nvSpPr>
        <p:spPr/>
        <p:txBody>
          <a:bodyPr>
            <a:normAutofit fontScale="92500"/>
          </a:bodyPr>
          <a:lstStyle/>
          <a:p>
            <a:r>
              <a:rPr lang="en-US" dirty="0" smtClean="0"/>
              <a:t>Description</a:t>
            </a:r>
          </a:p>
          <a:p>
            <a:pPr lvl="1"/>
            <a:r>
              <a:rPr lang="en-US" dirty="0" smtClean="0"/>
              <a:t>A</a:t>
            </a:r>
            <a:r>
              <a:rPr lang="en-US" dirty="0"/>
              <a:t>s a PI/</a:t>
            </a:r>
            <a:r>
              <a:rPr lang="en-US" dirty="0" err="1"/>
              <a:t>CoPI</a:t>
            </a:r>
            <a:r>
              <a:rPr lang="en-US" dirty="0"/>
              <a:t>, I would like to be able to make changes to a user’s properties, so that I can easily modify/update the information of users.</a:t>
            </a:r>
            <a:endParaRPr lang="en-US" dirty="0" smtClean="0"/>
          </a:p>
          <a:p>
            <a:r>
              <a:rPr lang="en-US" dirty="0" smtClean="0"/>
              <a:t>Acceptance Criteria</a:t>
            </a:r>
          </a:p>
          <a:p>
            <a:pPr lvl="1"/>
            <a:r>
              <a:rPr lang="en-US" dirty="0" smtClean="0"/>
              <a:t>After </a:t>
            </a:r>
            <a:r>
              <a:rPr lang="en-US" dirty="0"/>
              <a:t>selecting the option to change the user’s  properties and entering the new properties for the project, the  user’s updated information will be displayed to the </a:t>
            </a:r>
            <a:r>
              <a:rPr lang="en-US" dirty="0" smtClean="0"/>
              <a:t>user.</a:t>
            </a:r>
          </a:p>
          <a:p>
            <a:pPr lvl="1"/>
            <a:r>
              <a:rPr lang="en-US" dirty="0" smtClean="0"/>
              <a:t>Need </a:t>
            </a:r>
            <a:r>
              <a:rPr lang="en-US" dirty="0"/>
              <a:t>to add ability to change the semester of user’s so that PI/</a:t>
            </a:r>
            <a:r>
              <a:rPr lang="en-US" dirty="0" err="1"/>
              <a:t>CoPI</a:t>
            </a:r>
            <a:r>
              <a:rPr lang="en-US" dirty="0"/>
              <a:t> can move users to future </a:t>
            </a:r>
            <a:r>
              <a:rPr lang="en-US" dirty="0" smtClean="0"/>
              <a:t>semesters.</a:t>
            </a:r>
          </a:p>
          <a:p>
            <a:pPr lvl="1"/>
            <a:r>
              <a:rPr lang="en-US" dirty="0" smtClean="0"/>
              <a:t>Merge </a:t>
            </a:r>
            <a:r>
              <a:rPr lang="en-US" dirty="0"/>
              <a:t>the Admin Panel UI for searching and filtering with the ability to modify the  user’s properties.</a:t>
            </a:r>
          </a:p>
          <a:p>
            <a:pPr lvl="1"/>
            <a:endParaRPr lang="en-US" dirty="0" smtClean="0"/>
          </a:p>
        </p:txBody>
      </p:sp>
    </p:spTree>
    <p:extLst>
      <p:ext uri="{BB962C8B-B14F-4D97-AF65-F5344CB8AC3E}">
        <p14:creationId xmlns:p14="http://schemas.microsoft.com/office/powerpoint/2010/main" val="1932886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gold">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gold</Template>
  <TotalTime>3474</TotalTime>
  <Words>1484</Words>
  <Application>Microsoft Macintosh PowerPoint</Application>
  <PresentationFormat>On-screen Show (4:3)</PresentationFormat>
  <Paragraphs>182</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ＭＳ Ｐゴシック</vt:lpstr>
      <vt:lpstr>Noto Sans Symbols</vt:lpstr>
      <vt:lpstr>Trebuchet MS</vt:lpstr>
      <vt:lpstr>Wingdings 2</vt:lpstr>
      <vt:lpstr>Arial</vt:lpstr>
      <vt:lpstr>gold</vt:lpstr>
      <vt:lpstr>VIP Website 7.0 Team Member(s): Steve Hirabayashi, Andres Moser, Leon Liang, Adam Levy, and Dale Keith Product Owner(s): Francisco Ortega, Masoud Sadjadi Professor: Masoud Sadjadi  School of Computing and Information Sciences Florida International University</vt:lpstr>
      <vt:lpstr>Problem definition</vt:lpstr>
      <vt:lpstr>Project Management</vt:lpstr>
      <vt:lpstr>Key User Stories </vt:lpstr>
      <vt:lpstr>Add an unlimited number of YouTube videos to a project.</vt:lpstr>
      <vt:lpstr>Mobile Judge Integration</vt:lpstr>
      <vt:lpstr>Create/Delete Semester</vt:lpstr>
      <vt:lpstr>Redesign Admin Panel - Projects</vt:lpstr>
      <vt:lpstr>Redesign Admin Panel - Users</vt:lpstr>
      <vt:lpstr>Create Admin Panel Tabs</vt:lpstr>
      <vt:lpstr>Manage Course information</vt:lpstr>
      <vt:lpstr>Use Case Diagram</vt:lpstr>
      <vt:lpstr>Sequence Diagram for Adding Users</vt:lpstr>
      <vt:lpstr>System Design: Architecture</vt:lpstr>
      <vt:lpstr>System Design: Deployment</vt:lpstr>
      <vt:lpstr>Minimal Class Diagram</vt:lpstr>
      <vt:lpstr>Sample Test Case - VIP-1313-U2 (Rainy Day)</vt:lpstr>
      <vt:lpstr>Sample Test Case - VIP-1313-U3 (Sunny Day)</vt:lpstr>
      <vt:lpstr>Summary</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Dale Keith</cp:lastModifiedBy>
  <cp:revision>121</cp:revision>
  <cp:lastPrinted>2008-09-19T17:51:48Z</cp:lastPrinted>
  <dcterms:created xsi:type="dcterms:W3CDTF">2013-04-25T14:14:17Z</dcterms:created>
  <dcterms:modified xsi:type="dcterms:W3CDTF">2017-12-15T17:14:30Z</dcterms:modified>
</cp:coreProperties>
</file>