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69" autoAdjust="0"/>
    <p:restoredTop sz="94673"/>
  </p:normalViewPr>
  <p:slideViewPr>
    <p:cSldViewPr snapToGrid="0" snapToObjects="1">
      <p:cViewPr>
        <p:scale>
          <a:sx n="33" d="100"/>
          <a:sy n="33" d="100"/>
        </p:scale>
        <p:origin x="1253" y="-4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567486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VIP Website 8.0</a:t>
            </a:r>
            <a:endParaRPr sz="6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David Venta, Florida International University</a:t>
            </a:r>
            <a:endParaRPr 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dirty="0">
                <a:solidFill>
                  <a:srgbClr val="3333CC"/>
                </a:solidFill>
              </a:rPr>
              <a:t>Professor</a:t>
            </a: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  <a:endParaRPr dirty="0"/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The import process of multiple course’s data is not automated and is time consuming.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No date restriction to join or drop projects.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Some pages are not mobile compatible.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100" dirty="0">
              <a:solidFill>
                <a:schemeClr val="tx1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100" dirty="0">
              <a:solidFill>
                <a:schemeClr val="tx1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1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Course import is done by manually browsing, downloading and uploading files.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Students are allowed to join or drop projects anytime during semester.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 Useful descriptions of projects hidden and cluttered login page.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571500" lvl="0" indent="-571500">
              <a:spcBef>
                <a:spcPts val="1800"/>
              </a:spcBef>
              <a:spcAft>
                <a:spcPts val="18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chemeClr val="tx1"/>
                </a:solidFill>
                <a:sym typeface="Arial"/>
              </a:rPr>
              <a:t>Admin ability to automatically populate </a:t>
            </a:r>
            <a:r>
              <a:rPr lang="en-US" sz="4100" dirty="0">
                <a:solidFill>
                  <a:schemeClr val="tx1"/>
                </a:solidFill>
              </a:rPr>
              <a:t>course’s files from server and /upload/import data to VIP website.</a:t>
            </a:r>
          </a:p>
          <a:p>
            <a:pPr marL="571500" marR="0" lvl="0" indent="-571500" algn="l" rtl="0">
              <a:spcBef>
                <a:spcPts val="1800"/>
              </a:spcBef>
              <a:spcAft>
                <a:spcPts val="18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Restrict users to join or drop from a project to a specific date range.</a:t>
            </a:r>
          </a:p>
          <a:p>
            <a:pPr marL="571500" marR="0" lvl="0" indent="-571500" algn="l" rtl="0">
              <a:spcBef>
                <a:spcPts val="1800"/>
              </a:spcBef>
              <a:spcAft>
                <a:spcPts val="18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Make frequently visited pages mobile friendly.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dirty="0">
              <a:solidFill>
                <a:schemeClr val="tx1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0" marR="0" lvl="0" indent="0" algn="ctr" rtl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ts val="4920"/>
              </a:lnSpc>
              <a:buClr>
                <a:srgbClr val="336699"/>
              </a:buClr>
            </a:pPr>
            <a:r>
              <a:rPr lang="en-US" sz="4100" b="1" dirty="0">
                <a:solidFill>
                  <a:srgbClr val="336699"/>
                </a:solidFill>
              </a:rPr>
              <a:t>	</a:t>
            </a:r>
            <a:r>
              <a:rPr lang="en-US" sz="3600" dirty="0">
                <a:solidFill>
                  <a:schemeClr val="tx1"/>
                </a:solidFill>
              </a:rPr>
              <a:t>The system employs the Model-View-Controller(MVC) architecture, as shown below: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lvl="0" algn="ctr">
              <a:lnSpc>
                <a:spcPts val="4920"/>
              </a:lnSpc>
              <a:buClr>
                <a:srgbClr val="336699"/>
              </a:buClr>
            </a:pPr>
            <a:r>
              <a:rPr lang="en-US" sz="4000" b="1" dirty="0">
                <a:solidFill>
                  <a:srgbClr val="336699"/>
                </a:solidFill>
              </a:rPr>
              <a:t>Implementation:</a:t>
            </a:r>
          </a:p>
          <a:p>
            <a:pPr marL="571500" lvl="0" indent="-571500">
              <a:lnSpc>
                <a:spcPct val="150000"/>
              </a:lnSpc>
              <a:buClrTx/>
              <a:buFont typeface="Arial" charset="0"/>
              <a:buChar char="•"/>
            </a:pPr>
            <a:endParaRPr lang="en-US" sz="3700" b="1" dirty="0">
              <a:solidFill>
                <a:srgbClr val="336699"/>
              </a:solidFill>
            </a:endParaRPr>
          </a:p>
          <a:p>
            <a:pPr marL="571500" lvl="0" indent="-571500">
              <a:lnSpc>
                <a:spcPct val="150000"/>
              </a:lnSpc>
              <a:buClrTx/>
              <a:buFont typeface="Arial" charset="0"/>
              <a:buChar char="•"/>
            </a:pPr>
            <a:endParaRPr lang="en-US" sz="3700" b="1" dirty="0">
              <a:solidFill>
                <a:srgbClr val="336699"/>
              </a:solidFill>
            </a:endParaRPr>
          </a:p>
          <a:p>
            <a:pPr marL="571500" lvl="0" indent="-5715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en-US" sz="3700" b="1" dirty="0">
                <a:solidFill>
                  <a:schemeClr val="tx1"/>
                </a:solidFill>
              </a:rPr>
              <a:t>M</a:t>
            </a:r>
            <a:r>
              <a:rPr lang="en-US" sz="3700" dirty="0">
                <a:solidFill>
                  <a:schemeClr val="tx1"/>
                </a:solidFill>
              </a:rPr>
              <a:t>ongoDB </a:t>
            </a:r>
            <a:r>
              <a:rPr lang="mr-IN" sz="3700" dirty="0">
                <a:solidFill>
                  <a:schemeClr val="tx1"/>
                </a:solidFill>
              </a:rPr>
              <a:t>–</a:t>
            </a:r>
            <a:r>
              <a:rPr lang="en-US" sz="3700" dirty="0">
                <a:solidFill>
                  <a:schemeClr val="tx1"/>
                </a:solidFill>
              </a:rPr>
              <a:t> NoSQL Database</a:t>
            </a:r>
          </a:p>
          <a:p>
            <a:pPr marL="571500" lvl="0" indent="-5715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en-US" sz="3700" b="1" dirty="0">
                <a:solidFill>
                  <a:schemeClr val="tx1"/>
                </a:solidFill>
              </a:rPr>
              <a:t>E</a:t>
            </a:r>
            <a:r>
              <a:rPr lang="en-US" sz="3700" dirty="0">
                <a:solidFill>
                  <a:schemeClr val="tx1"/>
                </a:solidFill>
              </a:rPr>
              <a:t>xpress </a:t>
            </a:r>
            <a:r>
              <a:rPr lang="mr-IN" sz="3700" dirty="0">
                <a:solidFill>
                  <a:schemeClr val="tx1"/>
                </a:solidFill>
              </a:rPr>
              <a:t>–</a:t>
            </a:r>
            <a:r>
              <a:rPr lang="en-US" sz="3700" dirty="0">
                <a:solidFill>
                  <a:schemeClr val="tx1"/>
                </a:solidFill>
              </a:rPr>
              <a:t> App Framework</a:t>
            </a:r>
          </a:p>
          <a:p>
            <a:pPr marL="571500" lvl="0" indent="-5715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en-US" sz="3700" b="1" dirty="0">
                <a:solidFill>
                  <a:schemeClr val="tx1"/>
                </a:solidFill>
              </a:rPr>
              <a:t>A</a:t>
            </a:r>
            <a:r>
              <a:rPr lang="en-US" sz="3700" dirty="0">
                <a:solidFill>
                  <a:schemeClr val="tx1"/>
                </a:solidFill>
              </a:rPr>
              <a:t>ngularJS </a:t>
            </a:r>
            <a:r>
              <a:rPr lang="mr-IN" sz="3700" dirty="0">
                <a:solidFill>
                  <a:schemeClr val="tx1"/>
                </a:solidFill>
              </a:rPr>
              <a:t>–</a:t>
            </a:r>
            <a:r>
              <a:rPr lang="en-US" sz="3700" dirty="0">
                <a:solidFill>
                  <a:schemeClr val="tx1"/>
                </a:solidFill>
              </a:rPr>
              <a:t> Front-end framework</a:t>
            </a:r>
          </a:p>
          <a:p>
            <a:pPr marL="571500" lvl="0" indent="-5715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en-US" sz="3700" b="1" dirty="0">
                <a:solidFill>
                  <a:schemeClr val="tx1"/>
                </a:solidFill>
              </a:rPr>
              <a:t>N</a:t>
            </a:r>
            <a:r>
              <a:rPr lang="en-US" sz="3700" dirty="0">
                <a:solidFill>
                  <a:schemeClr val="tx1"/>
                </a:solidFill>
              </a:rPr>
              <a:t>odeJS </a:t>
            </a:r>
            <a:r>
              <a:rPr lang="mr-IN" sz="3700" dirty="0">
                <a:solidFill>
                  <a:schemeClr val="tx1"/>
                </a:solidFill>
              </a:rPr>
              <a:t>–</a:t>
            </a:r>
            <a:r>
              <a:rPr lang="en-US" sz="3700" dirty="0">
                <a:solidFill>
                  <a:schemeClr val="tx1"/>
                </a:solidFill>
              </a:rPr>
              <a:t> JavaScript Runtime</a:t>
            </a:r>
          </a:p>
          <a:p>
            <a:pPr marL="571500" lvl="0" indent="-571500">
              <a:lnSpc>
                <a:spcPct val="150000"/>
              </a:lnSpc>
              <a:buClrTx/>
              <a:buFont typeface="Arial" charset="0"/>
              <a:buChar char="•"/>
            </a:pPr>
            <a:endParaRPr lang="en-US" sz="3700" dirty="0">
              <a:solidFill>
                <a:schemeClr val="tx1"/>
              </a:solidFill>
            </a:endParaRPr>
          </a:p>
          <a:p>
            <a:pPr lvl="0" algn="ctr">
              <a:lnSpc>
                <a:spcPct val="150000"/>
              </a:lnSpc>
              <a:buClrTx/>
            </a:pPr>
            <a:r>
              <a:rPr lang="en-US" sz="3700" dirty="0">
                <a:solidFill>
                  <a:schemeClr val="tx1"/>
                </a:solidFill>
              </a:rPr>
              <a:t>The MEAN stack was used for the development of this website.</a:t>
            </a:r>
          </a:p>
          <a:p>
            <a:pPr lvl="0">
              <a:lnSpc>
                <a:spcPct val="150000"/>
              </a:lnSpc>
              <a:buClrTx/>
            </a:pPr>
            <a:endParaRPr lang="en-US" sz="3700" dirty="0">
              <a:solidFill>
                <a:srgbClr val="336699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735859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571500" lvl="0" indent="-571500">
              <a:spcBef>
                <a:spcPts val="1800"/>
              </a:spcBef>
              <a:spcAft>
                <a:spcPts val="18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/>
              <a:t>Local testing done manually using unit testing.</a:t>
            </a:r>
          </a:p>
          <a:p>
            <a:pPr marL="571500" lvl="0" indent="-571500">
              <a:spcBef>
                <a:spcPts val="1800"/>
              </a:spcBef>
              <a:spcAft>
                <a:spcPts val="18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/>
              <a:t>Local testing of areas/features done manually using integration tests.</a:t>
            </a:r>
            <a:endParaRPr 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dirty="0"/>
          </a:p>
          <a:p>
            <a:pPr marL="571500" marR="0" lvl="0" indent="-571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Improved time efficiency and effort to import user’s data from the server.</a:t>
            </a:r>
          </a:p>
          <a:p>
            <a:pPr marL="571500" lvl="0" indent="-571500">
              <a:spcBef>
                <a:spcPts val="1200"/>
              </a:spcBef>
              <a:spcAft>
                <a:spcPts val="12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Users are restricted to a time frame established by the Admin to join/drop projects.</a:t>
            </a:r>
          </a:p>
          <a:p>
            <a:pPr marL="571500" lvl="0" indent="-571500">
              <a:spcBef>
                <a:spcPts val="1200"/>
              </a:spcBef>
              <a:spcAft>
                <a:spcPts val="12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tx1"/>
                </a:solidFill>
              </a:rPr>
              <a:t>Most frequently visited pages are now mobile friendly.</a:t>
            </a:r>
          </a:p>
          <a:p>
            <a:pPr marR="0" lvl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699"/>
              </a:buClr>
            </a:pP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dirty="0"/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AutoNum type="arabicPeriod"/>
            </a:pPr>
            <a:r>
              <a:rPr lang="en-US" sz="4100" dirty="0" err="1">
                <a:solidFill>
                  <a:schemeClr val="tx1"/>
                </a:solidFill>
              </a:rPr>
              <a:t>PantherSoft</a:t>
            </a:r>
            <a:r>
              <a:rPr lang="en-US" sz="4100" dirty="0">
                <a:solidFill>
                  <a:schemeClr val="tx1"/>
                </a:solidFill>
              </a:rPr>
              <a:t> f</a:t>
            </a:r>
            <a:r>
              <a:rPr lang="en-US" sz="410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ile’s data is populated from the server into VIP website automatically. </a:t>
            </a:r>
          </a:p>
          <a:p>
            <a:pPr marL="742950" lvl="0" indent="-742950">
              <a:buClr>
                <a:srgbClr val="336699"/>
              </a:buClr>
              <a:buFont typeface="Arial"/>
              <a:buAutoNum type="arabicPeriod"/>
            </a:pPr>
            <a:r>
              <a:rPr lang="en-US" sz="4100" dirty="0">
                <a:solidFill>
                  <a:schemeClr val="tx1"/>
                </a:solidFill>
              </a:rPr>
              <a:t>Implement setting parameters that restrict students </a:t>
            </a:r>
            <a:r>
              <a:rPr lang="en-US" sz="4100" b="0" i="0" u="none" strike="noStrike" cap="none" dirty="0">
                <a:solidFill>
                  <a:schemeClr val="tx1"/>
                </a:solidFill>
                <a:sym typeface="Arial"/>
              </a:rPr>
              <a:t>to an specific date range for selecting </a:t>
            </a:r>
            <a:r>
              <a:rPr lang="en-US" sz="4100" dirty="0">
                <a:solidFill>
                  <a:schemeClr val="tx1"/>
                </a:solidFill>
              </a:rPr>
              <a:t>projects.</a:t>
            </a:r>
          </a:p>
          <a:p>
            <a:pPr marL="742950" lvl="0" indent="-742950">
              <a:buClr>
                <a:srgbClr val="336699"/>
              </a:buClr>
              <a:buFont typeface="Arial"/>
              <a:buAutoNum type="arabicPeriod"/>
            </a:pPr>
            <a:r>
              <a:rPr lang="en-US" sz="4100" dirty="0">
                <a:solidFill>
                  <a:schemeClr val="tx1"/>
                </a:solidFill>
              </a:rPr>
              <a:t>Make frequently visited pages mobile compatible.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AutoNum type="arabicPeriod"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Dr. Francisco Ortega and Dr. Masoud </a:t>
            </a:r>
            <a:r>
              <a:rPr lang="en-US" sz="3000" dirty="0" err="1">
                <a:solidFill>
                  <a:schemeClr val="dk1"/>
                </a:solidFill>
              </a:rPr>
              <a:t>Sadjadi</a:t>
            </a:r>
            <a:r>
              <a:rPr lang="en-US" sz="3000" dirty="0">
                <a:solidFill>
                  <a:schemeClr val="dk1"/>
                </a:solidFill>
              </a:rPr>
              <a:t>. I am thankful to the help that I received from my group member Sergio H. Padron.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7A53FC-FC68-4B69-AC6A-5066677B8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54" y="1485203"/>
            <a:ext cx="7049106" cy="2211193"/>
          </a:xfrm>
          <a:prstGeom prst="rect">
            <a:avLst/>
          </a:prstGeom>
        </p:spPr>
      </p:pic>
      <p:sp>
        <p:nvSpPr>
          <p:cNvPr id="23" name="Shape 89">
            <a:extLst>
              <a:ext uri="{FF2B5EF4-FFF2-40B4-BE49-F238E27FC236}">
                <a16:creationId xmlns:a16="http://schemas.microsoft.com/office/drawing/2014/main" id="{D1423B94-5BEE-4030-8DDE-8734D2C7D7DD}"/>
              </a:ext>
            </a:extLst>
          </p:cNvPr>
          <p:cNvSpPr txBox="1"/>
          <p:nvPr/>
        </p:nvSpPr>
        <p:spPr>
          <a:xfrm>
            <a:off x="9401325" y="225990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Senior, 2018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Spring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9DCD4B-A93B-40ED-A964-C755D5A1C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759" y="905840"/>
            <a:ext cx="4270272" cy="11587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6D5AA7-094C-4A0D-B70F-23F3AFED8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585" y="2972116"/>
            <a:ext cx="4556836" cy="12129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9AE183-9169-4EE8-85CD-2B92DC851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375" y="2609777"/>
            <a:ext cx="3166796" cy="19376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1AA850-4239-40AA-8E76-E8D0223B3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963" y="940487"/>
            <a:ext cx="4306296" cy="13057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CD9804-C566-423E-880F-BC415A431A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6" b="23541"/>
          <a:stretch/>
        </p:blipFill>
        <p:spPr>
          <a:xfrm>
            <a:off x="25098830" y="24184919"/>
            <a:ext cx="4502340" cy="975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B26FA-44E9-431C-BBBD-2248F8A795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5783" y="25954892"/>
            <a:ext cx="7264417" cy="5581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86B3B-D917-41CB-AC2E-B45D32DB9D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7088" y="13731285"/>
            <a:ext cx="10943737" cy="6865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5CC4FC-08B2-4A57-AE94-DF510F47B1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35200" y="15820521"/>
            <a:ext cx="15544800" cy="3632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693D0B-C389-448C-84E6-DEE5C504940B}"/>
              </a:ext>
            </a:extLst>
          </p:cNvPr>
          <p:cNvSpPr txBox="1"/>
          <p:nvPr/>
        </p:nvSpPr>
        <p:spPr>
          <a:xfrm>
            <a:off x="2778462" y="20758608"/>
            <a:ext cx="1126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Fig.1: Upload Course feature with files populated from server.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A33F81-F817-42FE-9650-ADDE60B11229}"/>
              </a:ext>
            </a:extLst>
          </p:cNvPr>
          <p:cNvSpPr txBox="1"/>
          <p:nvPr/>
        </p:nvSpPr>
        <p:spPr>
          <a:xfrm>
            <a:off x="14935201" y="19620573"/>
            <a:ext cx="1554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Fig.2: Start and end date to set a restriction to join or drop projects.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B820C-2E06-42E1-B34D-EB4907CB26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19148" y="34290531"/>
            <a:ext cx="9337555" cy="549759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349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venta</dc:creator>
  <cp:lastModifiedBy>David Venta</cp:lastModifiedBy>
  <cp:revision>33</cp:revision>
  <dcterms:modified xsi:type="dcterms:W3CDTF">2018-04-16T02:05:25Z</dcterms:modified>
</cp:coreProperties>
</file>