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7 seconds.( I will select 2 best slides (i will give them extra points and students will present for CIS committee)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Shape 211"/>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9" name="Shape 21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5 seconds</a:t>
            </a:r>
            <a:endParaRPr/>
          </a:p>
          <a:p>
            <a:pPr indent="0" lvl="0" marL="0" marR="0" rtl="0" algn="l">
              <a:spcBef>
                <a:spcPts val="0"/>
              </a:spcBef>
              <a:spcAft>
                <a:spcPts val="0"/>
              </a:spcAft>
              <a:buNone/>
            </a:pPr>
            <a:r>
              <a:rPr lang="en-US"/>
              <a:t>Show the Use Case Diagram for the whole project.</a:t>
            </a:r>
            <a:br>
              <a:rPr lang="en-US"/>
            </a:br>
            <a:r>
              <a:rPr lang="en-US"/>
              <a:t>Highlight your use cases.</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7" name="Shape 22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20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System decomposition; identify the architecture patterns used </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System deployment – h/w and s/w requirements </a:t>
            </a:r>
            <a:endParaRPr/>
          </a:p>
          <a:p>
            <a:pPr indent="0" lvl="0" marL="0" marR="0" rtl="0" algn="l">
              <a:spcBef>
                <a:spcPts val="360"/>
              </a:spcBef>
              <a:spcAft>
                <a:spcPts val="0"/>
              </a:spcAft>
              <a:buNone/>
            </a:pPr>
            <a:br>
              <a:rPr lang="en-US"/>
            </a:br>
            <a:br>
              <a:rPr lang="en-US"/>
            </a:b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6" name="Shape 23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Shape 24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Identify the design patterns used (one or more slides).</a:t>
            </a:r>
            <a:endParaRPr/>
          </a:p>
          <a:p>
            <a:pPr indent="0" lvl="0" marL="0" rtl="0">
              <a:spcBef>
                <a:spcPts val="360"/>
              </a:spcBef>
              <a:spcAft>
                <a:spcPts val="0"/>
              </a:spcAft>
              <a:buNone/>
            </a:pPr>
            <a:r>
              <a:t/>
            </a:r>
            <a:endParaRPr/>
          </a:p>
          <a:p>
            <a:pPr indent="0" lvl="0" marL="0" marR="0" rtl="0" algn="l">
              <a:spcBef>
                <a:spcPts val="360"/>
              </a:spcBef>
              <a:spcAft>
                <a:spcPts val="0"/>
              </a:spcAft>
              <a:buNone/>
            </a:pPr>
            <a:r>
              <a:t/>
            </a:r>
            <a:endParaRPr/>
          </a:p>
        </p:txBody>
      </p:sp>
      <p:sp>
        <p:nvSpPr>
          <p:cNvPr id="246" name="Shape 24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Shape 25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3" name="Shape 25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Shape 25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0" name="Shape 26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Shape 26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Include your contact information</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Ask if anyone has any questions for you.</a:t>
            </a:r>
            <a:endParaRPr/>
          </a:p>
          <a:p>
            <a:pPr indent="0" lvl="0" marL="0" marR="0" rtl="0" algn="l">
              <a:spcBef>
                <a:spcPts val="360"/>
              </a:spcBef>
              <a:spcAft>
                <a:spcPts val="0"/>
              </a:spcAft>
              <a:buNone/>
            </a:pPr>
            <a:r>
              <a:rPr b="0" i="0" lang="en-US" sz="1200" u="none" cap="none" strike="noStrike">
                <a:solidFill>
                  <a:schemeClr val="dk1"/>
                </a:solidFill>
                <a:latin typeface="Calibri"/>
                <a:ea typeface="Calibri"/>
                <a:cs typeface="Calibri"/>
                <a:sym typeface="Calibri"/>
              </a:rPr>
              <a:t>Thank your audience</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7" name="Shape 26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Shape 155"/>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10 seconds.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endParaRPr/>
          </a:p>
          <a:p>
            <a:pPr indent="0" lvl="0" marL="0" marR="0" rtl="0" algn="l">
              <a:lnSpc>
                <a:spcPct val="100000"/>
              </a:lnSpc>
              <a:spcBef>
                <a:spcPts val="0"/>
              </a:spcBef>
              <a:spcAft>
                <a:spcPts val="0"/>
              </a:spcAft>
              <a:buNone/>
            </a:pPr>
            <a:r>
              <a:t/>
            </a:r>
            <a:endParaRPr/>
          </a:p>
        </p:txBody>
      </p:sp>
      <p:sp>
        <p:nvSpPr>
          <p:cNvPr id="156" name="Shape 156"/>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Shape 16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20 seconds.</a:t>
            </a:r>
            <a:endParaRPr/>
          </a:p>
          <a:p>
            <a:pPr indent="0" lvl="0" marL="0" rtl="0">
              <a:spcBef>
                <a:spcPts val="0"/>
              </a:spcBef>
              <a:spcAft>
                <a:spcPts val="0"/>
              </a:spcAft>
              <a:buClr>
                <a:schemeClr val="dk1"/>
              </a:buClr>
              <a:buFont typeface="Arial"/>
              <a:buNone/>
            </a:pPr>
            <a:r>
              <a:rPr lang="en-US"/>
              <a:t>Introduce the problem that the your project (in new version) tackles with GIF or screenshot. </a:t>
            </a:r>
            <a:endParaRPr/>
          </a:p>
          <a:p>
            <a:pPr indent="0" lvl="0" marL="0" rtl="0">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3" name="Shape 16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None/>
            </a:pPr>
            <a:r>
              <a:rPr lang="en-US"/>
              <a:t>5 seconds.</a:t>
            </a:r>
            <a:endParaRPr/>
          </a:p>
          <a:p>
            <a:pPr indent="0" lvl="0" marL="0" rtl="0">
              <a:spcBef>
                <a:spcPts val="0"/>
              </a:spcBef>
              <a:spcAft>
                <a:spcPts val="0"/>
              </a:spcAft>
              <a:buClr>
                <a:schemeClr val="dk1"/>
              </a:buClr>
              <a:buFont typeface="Arial"/>
              <a:buNone/>
            </a:pPr>
            <a:r>
              <a:rPr lang="en-US"/>
              <a:t>List the user stories that you worked on them.(put in order of importance). Stay focused on the parts that you have been working. </a:t>
            </a:r>
            <a:endParaRPr/>
          </a:p>
          <a:p>
            <a:pPr indent="0" lvl="0" marL="0" marR="0" rtl="0" algn="l">
              <a:spcBef>
                <a:spcPts val="0"/>
              </a:spcBef>
              <a:spcAft>
                <a:spcPts val="0"/>
              </a:spcAft>
              <a:buNone/>
            </a:pPr>
            <a:r>
              <a:t/>
            </a:r>
            <a:endParaRPr/>
          </a:p>
          <a:p>
            <a:pPr indent="0" lvl="0" marL="0" marR="0" rtl="0" algn="l">
              <a:spcBef>
                <a:spcPts val="360"/>
              </a:spcBef>
              <a:spcAft>
                <a:spcPts val="0"/>
              </a:spcAft>
              <a:buNone/>
            </a:pPr>
            <a:r>
              <a:t/>
            </a: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0" name="Shape 170"/>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60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The most important user story you worked on it. You have to describe this one very well and be proud of that.</a:t>
            </a:r>
            <a:endParaRPr/>
          </a:p>
          <a:p>
            <a:pPr indent="-317500" lvl="0" marL="457200" marR="0" rtl="0" algn="l">
              <a:spcBef>
                <a:spcPts val="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endParaRPr/>
          </a:p>
          <a:p>
            <a:pPr indent="-317500" lvl="0" marL="457200" marR="0" rtl="0" algn="l">
              <a:spcBef>
                <a:spcPts val="0"/>
              </a:spcBef>
              <a:spcAft>
                <a:spcPts val="0"/>
              </a:spcAft>
              <a:buSzPts val="1400"/>
              <a:buChar char="-"/>
            </a:pPr>
            <a:r>
              <a:rPr lang="en-US"/>
              <a:t>Go into the details of the most important/significant tasks using bullet lists or visual graphs or state chart diagram</a:t>
            </a:r>
            <a:endParaRPr/>
          </a:p>
          <a:p>
            <a:pPr indent="-317500" lvl="0" marL="457200" marR="0" rtl="0" algn="l">
              <a:spcBef>
                <a:spcPts val="0"/>
              </a:spcBef>
              <a:spcAft>
                <a:spcPts val="0"/>
              </a:spcAft>
              <a:buSzPts val="1400"/>
              <a:buChar char="-"/>
            </a:pPr>
            <a:r>
              <a:rPr lang="en-US"/>
              <a:t>Sequence Diagram for this user story is mandatory  (in another separate page if required)</a:t>
            </a:r>
            <a:endParaRPr/>
          </a:p>
          <a:p>
            <a:pPr indent="-317500" lvl="0" marL="457200" marR="0" rtl="0" algn="l">
              <a:spcBef>
                <a:spcPts val="0"/>
              </a:spcBef>
              <a:spcAft>
                <a:spcPts val="0"/>
              </a:spcAft>
              <a:buSzPts val="1400"/>
              <a:buChar char="-"/>
            </a:pPr>
            <a:r>
              <a:rPr lang="en-US"/>
              <a:t>Demo using </a:t>
            </a:r>
            <a:r>
              <a:rPr b="1" lang="en-US"/>
              <a:t>screenshots or GIF</a:t>
            </a:r>
            <a:r>
              <a:rPr lang="en-US"/>
              <a:t> (in another separate page if required)</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Shape 19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Shape 19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360"/>
              </a:spcBef>
              <a:spcAft>
                <a:spcPts val="0"/>
              </a:spcAft>
              <a:buNone/>
            </a:pPr>
            <a:r>
              <a:rPr lang="en-US"/>
              <a:t>20 seconds</a:t>
            </a:r>
            <a:endParaRPr/>
          </a:p>
          <a:p>
            <a:pPr indent="0" lvl="0" marL="0" marR="0" rtl="0" algn="l">
              <a:spcBef>
                <a:spcPts val="360"/>
              </a:spcBef>
              <a:spcAft>
                <a:spcPts val="0"/>
              </a:spcAft>
              <a:buNone/>
            </a:pPr>
            <a:r>
              <a:rPr lang="en-US"/>
              <a:t>The tile of user story</a:t>
            </a:r>
            <a:endParaRPr/>
          </a:p>
          <a:p>
            <a:pPr indent="-317500" lvl="0" marL="457200" marR="0" rtl="0" algn="l">
              <a:spcBef>
                <a:spcPts val="360"/>
              </a:spcBef>
              <a:spcAft>
                <a:spcPts val="0"/>
              </a:spcAft>
              <a:buSzPts val="1400"/>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endParaRPr/>
          </a:p>
          <a:p>
            <a:pPr indent="-317500" lvl="0" marL="457200" marR="0" rtl="0" algn="l">
              <a:spcBef>
                <a:spcPts val="0"/>
              </a:spcBef>
              <a:spcAft>
                <a:spcPts val="0"/>
              </a:spcAft>
              <a:buSzPts val="1400"/>
              <a:buChar char="-"/>
            </a:pPr>
            <a:r>
              <a:rPr lang="en-US"/>
              <a:t>Sequence Diagram for this user story is optional</a:t>
            </a:r>
            <a:br>
              <a:rPr lang="en-US"/>
            </a:br>
            <a:endParaRPr/>
          </a:p>
          <a:p>
            <a:pPr indent="0" lvl="0" marL="0" marR="0" rtl="0" algn="l">
              <a:spcBef>
                <a:spcPts val="36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5" name="Shape 20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9" name="Shape 19"/>
          <p:cNvSpPr txBox="1"/>
          <p:nvPr>
            <p:ph type="ctrTitle"/>
          </p:nvPr>
        </p:nvSpPr>
        <p:spPr>
          <a:xfrm>
            <a:off x="1600200" y="2492375"/>
            <a:ext cx="6762749" cy="1470025"/>
          </a:xfrm>
          <a:prstGeom prst="rect">
            <a:avLst/>
          </a:prstGeom>
          <a:noFill/>
          <a:ln>
            <a:noFill/>
          </a:ln>
        </p:spPr>
        <p:txBody>
          <a:bodyPr anchorCtr="0" anchor="b" bIns="91425" lIns="91425" spcFirstLastPara="1" rIns="91425" wrap="square" tIns="91425"/>
          <a:lstStyle>
            <a:lvl1pPr indent="0" lvl="0" marL="0" marR="0" rtl="0" algn="r">
              <a:spcBef>
                <a:spcPts val="0"/>
              </a:spcBef>
              <a:spcAft>
                <a:spcPts val="0"/>
              </a:spcAft>
              <a:buSzPts val="1400"/>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1" y="3966882"/>
            <a:ext cx="6762749" cy="1752600"/>
          </a:xfrm>
          <a:prstGeom prst="rect">
            <a:avLst/>
          </a:prstGeom>
          <a:noFill/>
          <a:ln>
            <a:noFill/>
          </a:ln>
        </p:spPr>
        <p:txBody>
          <a:bodyPr anchorCtr="0" anchor="t" bIns="91425" lIns="91425" spcFirstLastPara="1" rIns="91425" wrap="square" tIns="91425"/>
          <a:lstStyle>
            <a:lvl1pPr indent="0" lvl="0" marL="0" marR="0" rtl="0" algn="r">
              <a:spcBef>
                <a:spcPts val="600"/>
              </a:spcBef>
              <a:spcAft>
                <a:spcPts val="0"/>
              </a:spcAft>
              <a:buClr>
                <a:schemeClr val="lt1"/>
              </a:buClr>
              <a:buSzPts val="2200"/>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SzPts val="2000"/>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SzPts val="1800"/>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
        <p:nvSpPr>
          <p:cNvPr id="22" name="Shape 22"/>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95" name="Shape 9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00" name="Shape 100"/>
          <p:cNvSpPr txBox="1"/>
          <p:nvPr>
            <p:ph type="title"/>
          </p:nvPr>
        </p:nvSpPr>
        <p:spPr>
          <a:xfrm>
            <a:off x="779464" y="590550"/>
            <a:ext cx="3657600" cy="1162050"/>
          </a:xfrm>
          <a:prstGeom prst="rect">
            <a:avLst/>
          </a:prstGeom>
          <a:noFill/>
          <a:ln>
            <a:noFill/>
          </a:ln>
        </p:spPr>
        <p:txBody>
          <a:bodyPr anchorCtr="0" anchor="b" bIns="91425" lIns="91425" spcFirstLastPara="1" rIns="91425" wrap="square" tIns="91425"/>
          <a:lstStyle>
            <a:lvl1pPr indent="0" lvl="0" marL="0" marR="0" rtl="0" algn="ctr">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8"/>
            <a:ext cx="3657600" cy="5308787"/>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spcFirstLastPara="1" rIns="91425" wrap="square" tIns="91425"/>
          <a:lstStyle>
            <a:lvl1pPr indent="-228600" lvl="0" marL="457200" marR="0" rtl="0" algn="ctr">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3" y="187325"/>
            <a:ext cx="8535987" cy="6483350"/>
          </a:xfrm>
          <a:prstGeom prst="rect">
            <a:avLst/>
          </a:prstGeom>
          <a:noFill/>
          <a:ln>
            <a:noFill/>
          </a:ln>
        </p:spPr>
      </p:pic>
      <p:sp>
        <p:nvSpPr>
          <p:cNvPr id="108" name="Shape 108"/>
          <p:cNvSpPr txBox="1"/>
          <p:nvPr>
            <p:ph type="title"/>
          </p:nvPr>
        </p:nvSpPr>
        <p:spPr>
          <a:xfrm>
            <a:off x="3886200" y="533400"/>
            <a:ext cx="447675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4" y="1828800"/>
            <a:ext cx="4474539"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3" y="179292"/>
            <a:ext cx="3281087" cy="6483096"/>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8"/>
            <a:ext cx="2676525"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Alt.">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16" name="Shape 116"/>
          <p:cNvSpPr txBox="1"/>
          <p:nvPr>
            <p:ph type="title"/>
          </p:nvPr>
        </p:nvSpPr>
        <p:spPr>
          <a:xfrm>
            <a:off x="4710953" y="533400"/>
            <a:ext cx="3657600" cy="12525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10000"/>
          </a:xfrm>
          <a:prstGeom prst="rect">
            <a:avLst/>
          </a:prstGeom>
          <a:noFill/>
          <a:ln>
            <a:noFill/>
          </a:ln>
        </p:spPr>
        <p:txBody>
          <a:bodyPr anchorCtr="0" anchor="t" bIns="91425" lIns="91425" spcFirstLastPara="1" rIns="91425" wrap="square" tIns="91425"/>
          <a:lstStyle>
            <a:lvl1pPr indent="-228600" lvl="0" marL="457200" marR="0" rtl="0" algn="l">
              <a:spcBef>
                <a:spcPts val="20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500" cy="6483350"/>
          </a:xfrm>
          <a:prstGeom prst="rect">
            <a:avLst/>
          </a:prstGeom>
          <a:noFill/>
          <a:ln>
            <a:noFill/>
          </a:ln>
        </p:spPr>
      </p:pic>
      <p:sp>
        <p:nvSpPr>
          <p:cNvPr id="124" name="Shape 124"/>
          <p:cNvSpPr txBox="1"/>
          <p:nvPr>
            <p:ph type="title"/>
          </p:nvPr>
        </p:nvSpPr>
        <p:spPr>
          <a:xfrm>
            <a:off x="808038" y="3778624"/>
            <a:ext cx="7560515" cy="110265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4"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sm" w="sm" type="none"/>
            <a:tailEnd len="sm" w="sm" type="none"/>
          </a:ln>
        </p:spPr>
        <p:txBody>
          <a:bodyPr anchorCtr="0" anchor="t" bIns="91425" lIns="91425" spcFirstLastPara="1" rIns="91425" wrap="square" tIns="91425"/>
          <a:lstStyle>
            <a:lvl1pPr indent="0" lvl="0" marL="0" marR="0" rtl="0" algn="l">
              <a:spcBef>
                <a:spcPts val="2000"/>
              </a:spcBef>
              <a:spcAft>
                <a:spcPts val="0"/>
              </a:spcAft>
              <a:buClr>
                <a:srgbClr val="001D4D"/>
              </a:buClr>
              <a:buSzPts val="1400"/>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SzPts val="1400"/>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SzPts val="1400"/>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SzPts val="1400"/>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4" y="4827493"/>
            <a:ext cx="7559977" cy="1220881"/>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1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0" i="0" sz="12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0" i="0" sz="10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0" i="0" sz="900" u="none" cap="none" strike="noStrike">
                <a:solidFill>
                  <a:srgbClr val="001D4D"/>
                </a:solidFill>
                <a:latin typeface="Trebuchet MS"/>
                <a:ea typeface="Trebuchet MS"/>
                <a:cs typeface="Trebuchet MS"/>
                <a:sym typeface="Trebuchet MS"/>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8"/>
            <a:ext cx="1865313"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3" y="6288088"/>
            <a:ext cx="5218112"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2" name="Shape 13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3" cy="7583487"/>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139" name="Shape 139"/>
          <p:cNvSpPr txBox="1"/>
          <p:nvPr>
            <p:ph type="title"/>
          </p:nvPr>
        </p:nvSpPr>
        <p:spPr>
          <a:xfrm rot="5400000">
            <a:off x="5373267" y="2734843"/>
            <a:ext cx="5268912" cy="135815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26" name="Shape 26"/>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500" cy="6483350"/>
          </a:xfrm>
          <a:prstGeom prst="rect">
            <a:avLst/>
          </a:prstGeom>
          <a:noFill/>
          <a:ln>
            <a:noFill/>
          </a:ln>
        </p:spPr>
      </p:pic>
      <p:sp>
        <p:nvSpPr>
          <p:cNvPr id="33" name="Shape 33"/>
          <p:cNvSpPr txBox="1"/>
          <p:nvPr>
            <p:ph type="title"/>
          </p:nvPr>
        </p:nvSpPr>
        <p:spPr>
          <a:xfrm>
            <a:off x="779463" y="2591360"/>
            <a:ext cx="7583487" cy="13620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3" y="3950354"/>
            <a:ext cx="7583487" cy="1500187"/>
          </a:xfrm>
          <a:prstGeom prst="rect">
            <a:avLst/>
          </a:prstGeom>
          <a:noFill/>
          <a:ln>
            <a:noFill/>
          </a:ln>
        </p:spPr>
        <p:txBody>
          <a:bodyPr anchorCtr="0" anchor="t" bIns="91425" lIns="91425" spcFirstLastPara="1" rIns="91425" wrap="square" tIns="91425"/>
          <a:lstStyle>
            <a:lvl1pPr indent="-228600" lvl="0" marL="457200" marR="0" rtl="0" algn="l">
              <a:spcBef>
                <a:spcPts val="600"/>
              </a:spcBef>
              <a:spcAft>
                <a:spcPts val="0"/>
              </a:spcAft>
              <a:buClr>
                <a:srgbClr val="001D4D"/>
              </a:buClr>
              <a:buSzPts val="2200"/>
              <a:buFont typeface="Noto Sans Symbols"/>
              <a:buNone/>
              <a:defRPr b="0" i="0" sz="20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888888"/>
              </a:buClr>
              <a:buSzPts val="2000"/>
              <a:buFont typeface="Noto Sans Symbols"/>
              <a:buNone/>
              <a:defRPr b="0" i="0" sz="1800" u="none" cap="none" strike="noStrike">
                <a:solidFill>
                  <a:srgbClr val="888888"/>
                </a:solidFill>
                <a:latin typeface="Trebuchet MS"/>
                <a:ea typeface="Trebuchet MS"/>
                <a:cs typeface="Trebuchet MS"/>
                <a:sym typeface="Trebuchet MS"/>
              </a:defRPr>
            </a:lvl2pPr>
            <a:lvl3pPr indent="-228600" lvl="2" marL="1371600" marR="0" rtl="0" algn="l">
              <a:spcBef>
                <a:spcPts val="600"/>
              </a:spcBef>
              <a:spcAft>
                <a:spcPts val="0"/>
              </a:spcAft>
              <a:buClr>
                <a:srgbClr val="888888"/>
              </a:buClr>
              <a:buSzPts val="1800"/>
              <a:buFont typeface="Noto Sans Symbols"/>
              <a:buNone/>
              <a:defRPr b="0" i="0" sz="1600" u="none" cap="none" strike="noStrike">
                <a:solidFill>
                  <a:srgbClr val="888888"/>
                </a:solidFill>
                <a:latin typeface="Trebuchet MS"/>
                <a:ea typeface="Trebuchet MS"/>
                <a:cs typeface="Trebuchet MS"/>
                <a:sym typeface="Trebuchet MS"/>
              </a:defRPr>
            </a:lvl3pPr>
            <a:lvl4pPr indent="-228600" lvl="3" marL="18288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4pPr>
            <a:lvl5pPr indent="-228600" lvl="4" marL="2286000" marR="0" rtl="0" algn="l">
              <a:spcBef>
                <a:spcPts val="600"/>
              </a:spcBef>
              <a:spcAft>
                <a:spcPts val="0"/>
              </a:spcAft>
              <a:buClr>
                <a:srgbClr val="888888"/>
              </a:buClr>
              <a:buSzPts val="1800"/>
              <a:buFont typeface="Noto Sans Symbols"/>
              <a:buNone/>
              <a:defRPr b="0" i="0" sz="1400" u="none" cap="none" strike="noStrike">
                <a:solidFill>
                  <a:srgbClr val="888888"/>
                </a:solidFill>
                <a:latin typeface="Trebuchet MS"/>
                <a:ea typeface="Trebuchet MS"/>
                <a:cs typeface="Trebuchet MS"/>
                <a:sym typeface="Trebuchet MS"/>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40" name="Shape 4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cxnSp>
        <p:nvCxnSpPr>
          <p:cNvPr id="48" name="Shape 48"/>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49" name="Shape 49"/>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cxnSp>
        <p:nvCxnSpPr>
          <p:cNvPr id="50" name="Shape 50"/>
          <p:cNvCxnSpPr/>
          <p:nvPr/>
        </p:nvCxnSpPr>
        <p:spPr>
          <a:xfrm>
            <a:off x="874713" y="2286000"/>
            <a:ext cx="3562350" cy="1588"/>
          </a:xfrm>
          <a:prstGeom prst="straightConnector1">
            <a:avLst/>
          </a:prstGeom>
          <a:noFill/>
          <a:ln cap="flat" cmpd="sng" w="19050">
            <a:solidFill>
              <a:schemeClr val="lt1"/>
            </a:solidFill>
            <a:prstDash val="solid"/>
            <a:round/>
            <a:headEnd len="sm" w="sm" type="none"/>
            <a:tailEnd len="sm" w="sm" type="none"/>
          </a:ln>
        </p:spPr>
      </p:cxnSp>
      <p:cxnSp>
        <p:nvCxnSpPr>
          <p:cNvPr id="51" name="Shape 51"/>
          <p:cNvCxnSpPr/>
          <p:nvPr/>
        </p:nvCxnSpPr>
        <p:spPr>
          <a:xfrm>
            <a:off x="4816475" y="2286000"/>
            <a:ext cx="3565525" cy="1588"/>
          </a:xfrm>
          <a:prstGeom prst="straightConnector1">
            <a:avLst/>
          </a:prstGeom>
          <a:noFill/>
          <a:ln cap="flat" cmpd="sng" w="19050">
            <a:solidFill>
              <a:schemeClr val="lt1"/>
            </a:solidFill>
            <a:prstDash val="solid"/>
            <a:round/>
            <a:headEnd len="sm" w="sm" type="none"/>
            <a:tailEnd len="sm" w="sm" type="none"/>
          </a:ln>
        </p:spPr>
      </p:cxnSp>
      <p:sp>
        <p:nvSpPr>
          <p:cNvPr id="52" name="Shape 52"/>
          <p:cNvSpPr txBox="1"/>
          <p:nvPr>
            <p:ph type="title"/>
          </p:nvPr>
        </p:nvSpPr>
        <p:spPr>
          <a:xfrm>
            <a:off x="779463" y="381000"/>
            <a:ext cx="7583487" cy="104438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3"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3"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5"/>
            <a:ext cx="3657600" cy="789828"/>
          </a:xfrm>
          <a:prstGeom prst="rect">
            <a:avLst/>
          </a:prstGeom>
          <a:noFill/>
          <a:ln>
            <a:noFill/>
          </a:ln>
        </p:spPr>
        <p:txBody>
          <a:bodyPr anchorCtr="0" anchor="b" bIns="91425" lIns="91425" spcFirstLastPara="1" rIns="91425" wrap="square" tIns="91425"/>
          <a:lstStyle>
            <a:lvl1pPr indent="-228600" lvl="0" marL="457200" marR="0" rtl="0" algn="ctr">
              <a:lnSpc>
                <a:spcPct val="107142"/>
              </a:lnSpc>
              <a:spcBef>
                <a:spcPts val="0"/>
              </a:spcBef>
              <a:spcAft>
                <a:spcPts val="0"/>
              </a:spcAft>
              <a:buClr>
                <a:srgbClr val="001D4D"/>
              </a:buClr>
              <a:buSzPts val="2200"/>
              <a:buFont typeface="Noto Sans Symbols"/>
              <a:buNone/>
              <a:defRPr b="0" i="0" sz="2800" u="none" cap="none" strike="noStrike">
                <a:solidFill>
                  <a:srgbClr val="001D4D"/>
                </a:solidFill>
                <a:latin typeface="Trebuchet MS"/>
                <a:ea typeface="Trebuchet MS"/>
                <a:cs typeface="Trebuchet MS"/>
                <a:sym typeface="Trebuchet MS"/>
              </a:defRPr>
            </a:lvl1pPr>
            <a:lvl2pPr indent="-228600" lvl="1" marL="914400" marR="0" rtl="0" algn="l">
              <a:spcBef>
                <a:spcPts val="600"/>
              </a:spcBef>
              <a:spcAft>
                <a:spcPts val="0"/>
              </a:spcAft>
              <a:buClr>
                <a:srgbClr val="001D4D"/>
              </a:buClr>
              <a:buSzPts val="2000"/>
              <a:buFont typeface="Noto Sans Symbols"/>
              <a:buNone/>
              <a:defRPr b="1" i="0" sz="2000" u="none" cap="none" strike="noStrike">
                <a:solidFill>
                  <a:srgbClr val="001D4D"/>
                </a:solidFill>
                <a:latin typeface="Trebuchet MS"/>
                <a:ea typeface="Trebuchet MS"/>
                <a:cs typeface="Trebuchet MS"/>
                <a:sym typeface="Trebuchet MS"/>
              </a:defRPr>
            </a:lvl2pPr>
            <a:lvl3pPr indent="-228600" lvl="2" marL="1371600" marR="0" rtl="0" algn="l">
              <a:spcBef>
                <a:spcPts val="600"/>
              </a:spcBef>
              <a:spcAft>
                <a:spcPts val="0"/>
              </a:spcAft>
              <a:buClr>
                <a:srgbClr val="001D4D"/>
              </a:buClr>
              <a:buSzPts val="1800"/>
              <a:buFont typeface="Noto Sans Symbols"/>
              <a:buNone/>
              <a:defRPr b="1" i="0" sz="1800" u="none" cap="none" strike="noStrike">
                <a:solidFill>
                  <a:srgbClr val="001D4D"/>
                </a:solidFill>
                <a:latin typeface="Trebuchet MS"/>
                <a:ea typeface="Trebuchet MS"/>
                <a:cs typeface="Trebuchet MS"/>
                <a:sym typeface="Trebuchet MS"/>
              </a:defRPr>
            </a:lvl3pPr>
            <a:lvl4pPr indent="-228600" lvl="3" marL="18288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4pPr>
            <a:lvl5pPr indent="-228600" lvl="4" marL="2286000" marR="0" rtl="0" algn="l">
              <a:spcBef>
                <a:spcPts val="600"/>
              </a:spcBef>
              <a:spcAft>
                <a:spcPts val="0"/>
              </a:spcAft>
              <a:buClr>
                <a:srgbClr val="001D4D"/>
              </a:buClr>
              <a:buSzPts val="1800"/>
              <a:buFont typeface="Noto Sans Symbols"/>
              <a:buNone/>
              <a:defRPr b="1" i="0" sz="1600" u="none" cap="none" strike="noStrike">
                <a:solidFill>
                  <a:srgbClr val="001D4D"/>
                </a:solidFill>
                <a:latin typeface="Trebuchet MS"/>
                <a:ea typeface="Trebuchet MS"/>
                <a:cs typeface="Trebuchet MS"/>
                <a:sym typeface="Trebuchet MS"/>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62" name="Shape 62"/>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1"/>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0" name="Shape 70"/>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79" name="Shape 7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1"/>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spcFirstLastPara="1" rIns="91425" wrap="square" tIns="91425"/>
          <a:lstStyle>
            <a:lvl1pPr indent="-355600" lvl="0" marL="457200" marR="0" rtl="0" algn="l">
              <a:spcBef>
                <a:spcPts val="20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1pPr>
            <a:lvl2pPr indent="-342900" lvl="1" marL="9144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7" cy="6481763"/>
          </a:xfrm>
          <a:prstGeom prst="rect">
            <a:avLst/>
          </a:prstGeom>
          <a:noFill/>
          <a:ln>
            <a:noFill/>
          </a:ln>
        </p:spPr>
      </p:pic>
      <p:sp>
        <p:nvSpPr>
          <p:cNvPr id="89" name="Shape 89"/>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8"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3" y="381000"/>
            <a:ext cx="7583487" cy="1044575"/>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SzPts val="1400"/>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3" y="1828800"/>
            <a:ext cx="7583487" cy="4208463"/>
          </a:xfrm>
          <a:prstGeom prst="rect">
            <a:avLst/>
          </a:prstGeom>
          <a:noFill/>
          <a:ln>
            <a:noFill/>
          </a:ln>
        </p:spPr>
        <p:txBody>
          <a:bodyPr anchorCtr="0" anchor="t" bIns="91425" lIns="91425" spcFirstLastPara="1" rIns="91425" wrap="square" tIns="91425"/>
          <a:lstStyle>
            <a:lvl1pPr indent="-368300" lvl="0" marL="457200" marR="0" rtl="0" algn="l">
              <a:spcBef>
                <a:spcPts val="2000"/>
              </a:spcBef>
              <a:spcAft>
                <a:spcPts val="0"/>
              </a:spcAft>
              <a:buClr>
                <a:srgbClr val="001D4D"/>
              </a:buClr>
              <a:buSzPts val="2200"/>
              <a:buFont typeface="Noto Sans Symbols"/>
              <a:buChar char="●"/>
              <a:defRPr b="0" i="0" sz="2200" u="none" cap="none" strike="noStrike">
                <a:solidFill>
                  <a:srgbClr val="001D4D"/>
                </a:solidFill>
                <a:latin typeface="Trebuchet MS"/>
                <a:ea typeface="Trebuchet MS"/>
                <a:cs typeface="Trebuchet MS"/>
                <a:sym typeface="Trebuchet MS"/>
              </a:defRPr>
            </a:lvl1pPr>
            <a:lvl2pPr indent="-355600" lvl="1" marL="914400" marR="0" rtl="0" algn="l">
              <a:spcBef>
                <a:spcPts val="600"/>
              </a:spcBef>
              <a:spcAft>
                <a:spcPts val="0"/>
              </a:spcAft>
              <a:buClr>
                <a:srgbClr val="001D4D"/>
              </a:buClr>
              <a:buSzPts val="2000"/>
              <a:buFont typeface="Noto Sans Symbols"/>
              <a:buChar char="●"/>
              <a:defRPr b="0" i="0" sz="2000" u="none" cap="none" strike="noStrike">
                <a:solidFill>
                  <a:srgbClr val="001D4D"/>
                </a:solidFill>
                <a:latin typeface="Trebuchet MS"/>
                <a:ea typeface="Trebuchet MS"/>
                <a:cs typeface="Trebuchet MS"/>
                <a:sym typeface="Trebuchet MS"/>
              </a:defRPr>
            </a:lvl2pPr>
            <a:lvl3pPr indent="-342900" lvl="2" marL="13716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3pPr>
            <a:lvl4pPr indent="-342900" lvl="3" marL="18288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4pPr>
            <a:lvl5pPr indent="-342900" lvl="4" marL="2286000" marR="0" rtl="0" algn="l">
              <a:spcBef>
                <a:spcPts val="600"/>
              </a:spcBef>
              <a:spcAft>
                <a:spcPts val="0"/>
              </a:spcAft>
              <a:buClr>
                <a:srgbClr val="001D4D"/>
              </a:buClr>
              <a:buSzPts val="1800"/>
              <a:buFont typeface="Noto Sans Symbols"/>
              <a:buChar char="●"/>
              <a:defRPr b="0" i="0" sz="1800" u="none" cap="none" strike="noStrike">
                <a:solidFill>
                  <a:srgbClr val="001D4D"/>
                </a:solidFill>
                <a:latin typeface="Trebuchet MS"/>
                <a:ea typeface="Trebuchet MS"/>
                <a:cs typeface="Trebuchet MS"/>
                <a:sym typeface="Trebuchet M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8"/>
            <a:ext cx="1887538"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8"/>
            <a:ext cx="5238750" cy="365125"/>
          </a:xfrm>
          <a:prstGeom prst="rect">
            <a:avLst/>
          </a:prstGeom>
          <a:noFill/>
          <a:ln>
            <a:noFill/>
          </a:ln>
        </p:spPr>
        <p:txBody>
          <a:bodyPr anchorCtr="0" anchor="ctr"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1pPr>
            <a:lvl2pPr indent="0" lvl="1"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2pPr>
            <a:lvl3pPr indent="0" lvl="2"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3pPr>
            <a:lvl4pPr indent="0" lvl="3"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4pPr>
            <a:lvl5pPr indent="0" lvl="4"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5pPr>
            <a:lvl6pPr indent="0" lvl="5"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6pPr>
            <a:lvl7pPr indent="0" lvl="6"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7pPr>
            <a:lvl8pPr indent="0" lvl="7"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8pPr>
            <a:lvl9pPr indent="0" lvl="8" marL="0" marR="0" rtl="0" algn="r">
              <a:spcBef>
                <a:spcPts val="0"/>
              </a:spcBef>
              <a:spcAft>
                <a:spcPts val="0"/>
              </a:spcAft>
              <a:buNone/>
              <a:defRPr b="0" i="0" sz="1200" u="none" cap="none" strike="noStrike">
                <a:solidFill>
                  <a:schemeClr val="dk2"/>
                </a:solidFill>
                <a:latin typeface="Trebuchet MS"/>
                <a:ea typeface="Trebuchet MS"/>
                <a:cs typeface="Trebuchet MS"/>
                <a:sym typeface="Trebuchet MS"/>
              </a:defRPr>
            </a:lvl9pPr>
          </a:lstStyle>
          <a:p>
            <a:pPr indent="0" lvl="0" marL="0">
              <a:spcBef>
                <a:spcPts val="0"/>
              </a:spcBef>
              <a:spcAft>
                <a:spcPts val="0"/>
              </a:spcAft>
              <a:buNone/>
            </a:pPr>
            <a:fld id="{00000000-1234-1234-1234-123412341234}" type="slidenum">
              <a:rPr lang="en-US"/>
              <a:t>‹#›</a:t>
            </a:fld>
            <a:endParaRPr/>
          </a:p>
        </p:txBody>
      </p:sp>
      <p:pic>
        <p:nvPicPr>
          <p:cNvPr descr="FIULogo_H_CMYK_fx.png" id="16" name="Shape 16"/>
          <p:cNvPicPr preferRelativeResize="0"/>
          <p:nvPr/>
        </p:nvPicPr>
        <p:blipFill rotWithShape="1">
          <a:blip r:embed="rId1">
            <a:alphaModFix/>
          </a:blip>
          <a:srcRect b="0" l="0" r="0" t="0"/>
          <a:stretch/>
        </p:blipFill>
        <p:spPr>
          <a:xfrm>
            <a:off x="6103938" y="5959475"/>
            <a:ext cx="2430462" cy="6937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2.png"/><Relationship Id="rId9" Type="http://schemas.openxmlformats.org/officeDocument/2006/relationships/image" Target="../media/image27.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8"/>
            <a:ext cx="8686800" cy="39009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3600"/>
              <a:t>VIP Website 8.0/Mobile Judge 10</a:t>
            </a:r>
            <a:endParaRPr b="0" i="0" sz="36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t/>
            </a:r>
            <a:endParaRPr sz="2900"/>
          </a:p>
          <a:p>
            <a:pPr indent="0" lvl="0" marL="0" marR="0" rtl="0" algn="ctr">
              <a:spcBef>
                <a:spcPts val="0"/>
              </a:spcBef>
              <a:spcAft>
                <a:spcPts val="0"/>
              </a:spcAft>
              <a:buNone/>
            </a:pPr>
            <a:r>
              <a:rPr b="0" i="0" lang="en-US" sz="2500" u="none" cap="none" strike="noStrike">
                <a:solidFill>
                  <a:srgbClr val="001D4D"/>
                </a:solidFill>
                <a:latin typeface="Trebuchet MS"/>
                <a:ea typeface="Trebuchet MS"/>
                <a:cs typeface="Trebuchet MS"/>
                <a:sym typeface="Trebuchet MS"/>
              </a:rPr>
              <a:t>Team Members: </a:t>
            </a:r>
            <a:r>
              <a:rPr lang="en-US" sz="2500"/>
              <a:t>David Venta and </a:t>
            </a:r>
            <a:endParaRPr sz="2500"/>
          </a:p>
          <a:p>
            <a:pPr indent="457200" lvl="0" marL="457200" marR="0" rtl="0" algn="ctr">
              <a:spcBef>
                <a:spcPts val="0"/>
              </a:spcBef>
              <a:spcAft>
                <a:spcPts val="0"/>
              </a:spcAft>
              <a:buNone/>
            </a:pPr>
            <a:r>
              <a:rPr lang="en-US" sz="2500"/>
              <a:t>Sergio Hernandez Padron</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Francisco Ortega and </a:t>
            </a:r>
            <a:r>
              <a:rPr lang="en-US" sz="2500"/>
              <a:t>Masoud Sadjadi</a:t>
            </a:r>
            <a:endParaRPr b="0" i="0" sz="2500" u="none" cap="none" strike="noStrike">
              <a:solidFill>
                <a:srgbClr val="001D4D"/>
              </a:solidFill>
              <a:latin typeface="Trebuchet MS"/>
              <a:ea typeface="Trebuchet MS"/>
              <a:cs typeface="Trebuchet MS"/>
              <a:sym typeface="Trebuchet MS"/>
            </a:endParaRPr>
          </a:p>
          <a:p>
            <a:pPr indent="0" lvl="0" marL="0" marR="0" rtl="0" algn="ctr">
              <a:spcBef>
                <a:spcPts val="0"/>
              </a:spcBef>
              <a:spcAft>
                <a:spcPts val="0"/>
              </a:spcAft>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endParaRPr b="0" i="0" sz="4400" u="none" cap="none" strike="noStrike">
              <a:solidFill>
                <a:srgbClr val="001D4D"/>
              </a:solidFill>
              <a:latin typeface="Trebuchet MS"/>
              <a:ea typeface="Trebuchet MS"/>
              <a:cs typeface="Trebuchet MS"/>
              <a:sym typeface="Trebuchet MS"/>
            </a:endParaRPr>
          </a:p>
        </p:txBody>
      </p:sp>
      <p:sp>
        <p:nvSpPr>
          <p:cNvPr id="150" name="Shape 150"/>
          <p:cNvSpPr txBox="1"/>
          <p:nvPr>
            <p:ph idx="1" type="subTitle"/>
          </p:nvPr>
        </p:nvSpPr>
        <p:spPr>
          <a:xfrm>
            <a:off x="228600" y="5643562"/>
            <a:ext cx="86868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Noto Sans Symbols"/>
              <a:buNone/>
            </a:pPr>
            <a:r>
              <a:rPr lang="en-US">
                <a:solidFill>
                  <a:srgbClr val="666666"/>
                </a:solidFill>
              </a:rPr>
              <a:t> </a:t>
            </a:r>
            <a:endParaRPr b="0" i="0" sz="1800" u="none" cap="none" strike="noStrike">
              <a:solidFill>
                <a:srgbClr val="666666"/>
              </a:solidFill>
              <a:latin typeface="Trebuchet MS"/>
              <a:ea typeface="Trebuchet MS"/>
              <a:cs typeface="Trebuchet MS"/>
              <a:sym typeface="Trebuchet MS"/>
            </a:endParaRPr>
          </a:p>
        </p:txBody>
      </p:sp>
      <p:sp>
        <p:nvSpPr>
          <p:cNvPr id="151" name="Shape 151"/>
          <p:cNvSpPr txBox="1"/>
          <p:nvPr/>
        </p:nvSpPr>
        <p:spPr>
          <a:xfrm>
            <a:off x="135925" y="556025"/>
            <a:ext cx="8686800" cy="7227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3600">
                <a:solidFill>
                  <a:srgbClr val="001D4D"/>
                </a:solidFill>
                <a:latin typeface="Trebuchet MS"/>
                <a:ea typeface="Trebuchet MS"/>
                <a:cs typeface="Trebuchet MS"/>
                <a:sym typeface="Trebuchet MS"/>
              </a:rPr>
              <a:t>VIP/Senior Project </a:t>
            </a:r>
            <a:r>
              <a:rPr b="0" i="0" lang="en-US" sz="3600" u="none" cap="none" strike="noStrike">
                <a:solidFill>
                  <a:srgbClr val="001D4D"/>
                </a:solidFill>
                <a:latin typeface="Trebuchet MS"/>
                <a:ea typeface="Trebuchet MS"/>
                <a:cs typeface="Trebuchet MS"/>
                <a:sym typeface="Trebuchet MS"/>
              </a:rPr>
              <a:t>Final Presentation</a:t>
            </a:r>
            <a:endParaRPr b="0" i="0" sz="3600" u="none" cap="none" strike="noStrike">
              <a:solidFill>
                <a:srgbClr val="001D4D"/>
              </a:solidFill>
              <a:latin typeface="Trebuchet MS"/>
              <a:ea typeface="Trebuchet MS"/>
              <a:cs typeface="Trebuchet MS"/>
              <a:sym typeface="Trebuchet MS"/>
            </a:endParaRPr>
          </a:p>
          <a:p>
            <a:pPr indent="0" lvl="0" marL="0" rtl="0" algn="ctr">
              <a:spcBef>
                <a:spcPts val="0"/>
              </a:spcBef>
              <a:spcAft>
                <a:spcPts val="0"/>
              </a:spcAft>
              <a:buClr>
                <a:schemeClr val="dk1"/>
              </a:buClr>
              <a:buFont typeface="Arial"/>
              <a:buNone/>
            </a:pPr>
            <a:r>
              <a:rPr lang="en-US" sz="2600">
                <a:solidFill>
                  <a:srgbClr val="001D4D"/>
                </a:solidFill>
                <a:latin typeface="Trebuchet MS"/>
                <a:ea typeface="Trebuchet MS"/>
                <a:cs typeface="Trebuchet MS"/>
                <a:sym typeface="Trebuchet MS"/>
              </a:rPr>
              <a:t>Spring 2018</a:t>
            </a:r>
            <a:endParaRPr sz="2600">
              <a:solidFill>
                <a:srgbClr val="001D4D"/>
              </a:solidFill>
              <a:latin typeface="Trebuchet MS"/>
              <a:ea typeface="Trebuchet MS"/>
              <a:cs typeface="Trebuchet MS"/>
              <a:sym typeface="Trebuchet MS"/>
            </a:endParaRPr>
          </a:p>
        </p:txBody>
      </p:sp>
      <p:pic>
        <p:nvPicPr>
          <p:cNvPr id="152" name="Shape 152"/>
          <p:cNvPicPr preferRelativeResize="0"/>
          <p:nvPr/>
        </p:nvPicPr>
        <p:blipFill rotWithShape="1">
          <a:blip r:embed="rId3">
            <a:alphaModFix/>
          </a:blip>
          <a:srcRect b="0" l="0" r="0" t="0"/>
          <a:stretch/>
        </p:blipFill>
        <p:spPr>
          <a:xfrm>
            <a:off x="402375" y="5968000"/>
            <a:ext cx="2303897" cy="72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t/>
            </a:r>
            <a:endParaRPr sz="2200"/>
          </a:p>
          <a:p>
            <a:pPr indent="0" lvl="0" marL="0" rtl="0">
              <a:spcBef>
                <a:spcPts val="2000"/>
              </a:spcBef>
              <a:spcAft>
                <a:spcPts val="0"/>
              </a:spcAft>
              <a:buSzPts val="1100"/>
              <a:buNone/>
            </a:pPr>
            <a:r>
              <a:rPr lang="en-US" sz="3000"/>
              <a:t>Restructure the flow of login/registration of judges into the system</a:t>
            </a:r>
            <a:endParaRPr sz="3000"/>
          </a:p>
        </p:txBody>
      </p:sp>
      <p:sp>
        <p:nvSpPr>
          <p:cNvPr id="215" name="Shape 215"/>
          <p:cNvSpPr txBox="1"/>
          <p:nvPr>
            <p:ph idx="1" type="body"/>
          </p:nvPr>
        </p:nvSpPr>
        <p:spPr>
          <a:xfrm>
            <a:off x="457800" y="1425600"/>
            <a:ext cx="8524500" cy="45357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800"/>
              </a:spcBef>
              <a:spcAft>
                <a:spcPts val="0"/>
              </a:spcAft>
              <a:buNone/>
            </a:pPr>
            <a:r>
              <a:rPr b="1" lang="en-US" sz="1200">
                <a:solidFill>
                  <a:srgbClr val="111111"/>
                </a:solidFill>
                <a:latin typeface="Arial"/>
                <a:ea typeface="Arial"/>
                <a:cs typeface="Arial"/>
                <a:sym typeface="Arial"/>
              </a:rPr>
              <a:t>Acceptance Criteria:</a:t>
            </a:r>
            <a:endParaRPr sz="1200">
              <a:solidFill>
                <a:schemeClr val="dk1"/>
              </a:solidFill>
              <a:latin typeface="Arial"/>
              <a:ea typeface="Arial"/>
              <a:cs typeface="Arial"/>
              <a:sym typeface="Arial"/>
            </a:endParaRPr>
          </a:p>
          <a:p>
            <a:pPr indent="-304800" lvl="0" marL="558800" rtl="0">
              <a:lnSpc>
                <a:spcPct val="133636"/>
              </a:lnSpc>
              <a:spcBef>
                <a:spcPts val="40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Case 2 - Second token</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2.1-For judges that are not imported but they have been in the system or judges that forget the email they used initialy</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2.2-Judge shows up at event he/she access the app and is asked for email and token2  (request token from helpdesk)</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2.3-An email is sent to verify him/her and once they click on the link if it is within the event time frame send him to update profile if desires, assign him students and send him/her to judges home page to start grading (st:RG). </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2.4-If they click on the link again and they are st:RG, AT, ST, GR  then system will just send them back to the home page with its student to continue grading, if is not any of the previous st then send to update profile assign students and then home page.</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Case 3 - Third token</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3.1-For judges that walk-in and are invited at the event</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3.2-Judge shows up at event he/she access the app and is asked for email and token3  (request token from helpdesk)</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3.3-No email is sent to verify him/her. If it is within the event time frame send him to update profile if desires, assign him students and send him/her to judges home page to start grading (st:RG). </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startAt="7"/>
            </a:pPr>
            <a:r>
              <a:rPr lang="en-US" sz="1200">
                <a:solidFill>
                  <a:schemeClr val="dk1"/>
                </a:solidFill>
                <a:latin typeface="Arial"/>
                <a:ea typeface="Arial"/>
                <a:cs typeface="Arial"/>
                <a:sym typeface="Arial"/>
              </a:rPr>
              <a:t>Register screen: remove password and social links, change button name to save, and remove top message</a:t>
            </a:r>
            <a:endParaRPr sz="1200">
              <a:solidFill>
                <a:schemeClr val="dk1"/>
              </a:solidFill>
              <a:latin typeface="Arial"/>
              <a:ea typeface="Arial"/>
              <a:cs typeface="Arial"/>
              <a:sym typeface="Arial"/>
            </a:endParaRPr>
          </a:p>
          <a:p>
            <a:pPr indent="0" lvl="0" marL="0" marR="0" rtl="0" algn="l">
              <a:spcBef>
                <a:spcPts val="2000"/>
              </a:spcBef>
              <a:spcAft>
                <a:spcPts val="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567675" y="381000"/>
            <a:ext cx="8368800" cy="882600"/>
          </a:xfrm>
          <a:prstGeom prst="rect">
            <a:avLst/>
          </a:prstGeom>
          <a:noFill/>
          <a:ln>
            <a:noFill/>
          </a:ln>
        </p:spPr>
        <p:txBody>
          <a:bodyPr anchorCtr="0" anchor="b" bIns="45700" lIns="91425" spcFirstLastPara="1" rIns="91425" wrap="square" tIns="45700">
            <a:noAutofit/>
          </a:bodyPr>
          <a:lstStyle/>
          <a:p>
            <a:pPr indent="0" lvl="0" marL="0" marR="0" rtl="0">
              <a:spcBef>
                <a:spcPts val="0"/>
              </a:spcBef>
              <a:spcAft>
                <a:spcPts val="0"/>
              </a:spcAft>
              <a:buNone/>
            </a:pPr>
            <a:r>
              <a:rPr lang="en-US" sz="2400"/>
              <a:t>Diagrams: Restructure the flow of login/registration of judges into the system</a:t>
            </a:r>
            <a:endParaRPr sz="2400"/>
          </a:p>
        </p:txBody>
      </p:sp>
      <p:pic>
        <p:nvPicPr>
          <p:cNvPr id="222" name="Shape 222"/>
          <p:cNvPicPr preferRelativeResize="0"/>
          <p:nvPr/>
        </p:nvPicPr>
        <p:blipFill>
          <a:blip r:embed="rId3">
            <a:alphaModFix/>
          </a:blip>
          <a:stretch>
            <a:fillRect/>
          </a:stretch>
        </p:blipFill>
        <p:spPr>
          <a:xfrm>
            <a:off x="909425" y="1330775"/>
            <a:ext cx="4883500" cy="4518200"/>
          </a:xfrm>
          <a:prstGeom prst="rect">
            <a:avLst/>
          </a:prstGeom>
          <a:noFill/>
          <a:ln>
            <a:noFill/>
          </a:ln>
        </p:spPr>
      </p:pic>
      <p:pic>
        <p:nvPicPr>
          <p:cNvPr id="223" name="Shape 223"/>
          <p:cNvPicPr preferRelativeResize="0"/>
          <p:nvPr/>
        </p:nvPicPr>
        <p:blipFill>
          <a:blip r:embed="rId4">
            <a:alphaModFix/>
          </a:blip>
          <a:stretch>
            <a:fillRect/>
          </a:stretch>
        </p:blipFill>
        <p:spPr>
          <a:xfrm>
            <a:off x="6769825" y="1376550"/>
            <a:ext cx="1266318" cy="451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Requirements: </a:t>
            </a:r>
            <a:r>
              <a:rPr lang="en-US"/>
              <a:t>Diagrams</a:t>
            </a:r>
            <a:endParaRPr b="0" i="0" sz="3800" u="none" cap="none" strike="noStrike">
              <a:solidFill>
                <a:srgbClr val="001D4D"/>
              </a:solidFill>
              <a:latin typeface="Trebuchet MS"/>
              <a:ea typeface="Trebuchet MS"/>
              <a:cs typeface="Trebuchet MS"/>
              <a:sym typeface="Trebuchet MS"/>
            </a:endParaRPr>
          </a:p>
        </p:txBody>
      </p:sp>
      <p:sp>
        <p:nvSpPr>
          <p:cNvPr id="230" name="Shape 230"/>
          <p:cNvSpPr txBox="1"/>
          <p:nvPr/>
        </p:nvSpPr>
        <p:spPr>
          <a:xfrm>
            <a:off x="1379750" y="1261100"/>
            <a:ext cx="5478300" cy="624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3000">
                <a:solidFill>
                  <a:srgbClr val="001D4D"/>
                </a:solidFill>
                <a:latin typeface="Times New Roman"/>
                <a:ea typeface="Times New Roman"/>
                <a:cs typeface="Times New Roman"/>
                <a:sym typeface="Times New Roman"/>
              </a:rPr>
              <a:t> </a:t>
            </a:r>
            <a:r>
              <a:rPr lang="en-US" sz="2400">
                <a:solidFill>
                  <a:srgbClr val="001D4D"/>
                </a:solidFill>
                <a:latin typeface="Times New Roman"/>
                <a:ea typeface="Times New Roman"/>
                <a:cs typeface="Times New Roman"/>
                <a:sym typeface="Times New Roman"/>
              </a:rPr>
              <a:t>Upload course/student data automation.</a:t>
            </a:r>
            <a:endParaRPr sz="2400">
              <a:solidFill>
                <a:srgbClr val="001D4D"/>
              </a:solidFill>
              <a:latin typeface="Times New Roman"/>
              <a:ea typeface="Times New Roman"/>
              <a:cs typeface="Times New Roman"/>
              <a:sym typeface="Times New Roman"/>
            </a:endParaRPr>
          </a:p>
        </p:txBody>
      </p:sp>
      <p:pic>
        <p:nvPicPr>
          <p:cNvPr id="231" name="Shape 231"/>
          <p:cNvPicPr preferRelativeResize="0"/>
          <p:nvPr/>
        </p:nvPicPr>
        <p:blipFill>
          <a:blip r:embed="rId3">
            <a:alphaModFix/>
          </a:blip>
          <a:stretch>
            <a:fillRect/>
          </a:stretch>
        </p:blipFill>
        <p:spPr>
          <a:xfrm>
            <a:off x="316900" y="2252925"/>
            <a:ext cx="4688899" cy="2770375"/>
          </a:xfrm>
          <a:prstGeom prst="rect">
            <a:avLst/>
          </a:prstGeom>
          <a:noFill/>
          <a:ln>
            <a:noFill/>
          </a:ln>
        </p:spPr>
      </p:pic>
      <p:pic>
        <p:nvPicPr>
          <p:cNvPr id="232" name="Shape 232"/>
          <p:cNvPicPr preferRelativeResize="0"/>
          <p:nvPr/>
        </p:nvPicPr>
        <p:blipFill>
          <a:blip r:embed="rId4">
            <a:alphaModFix/>
          </a:blip>
          <a:stretch>
            <a:fillRect/>
          </a:stretch>
        </p:blipFill>
        <p:spPr>
          <a:xfrm>
            <a:off x="5132600" y="2037800"/>
            <a:ext cx="3558450" cy="3301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System Design: Architecture</a:t>
            </a:r>
            <a:endParaRPr b="0" i="0" sz="3800" u="none" cap="none" strike="noStrike">
              <a:solidFill>
                <a:srgbClr val="001D4D"/>
              </a:solidFill>
              <a:latin typeface="Trebuchet MS"/>
              <a:ea typeface="Trebuchet MS"/>
              <a:cs typeface="Trebuchet MS"/>
              <a:sym typeface="Trebuchet MS"/>
            </a:endParaRPr>
          </a:p>
        </p:txBody>
      </p:sp>
      <p:pic>
        <p:nvPicPr>
          <p:cNvPr id="239" name="Shape 239"/>
          <p:cNvPicPr preferRelativeResize="0"/>
          <p:nvPr/>
        </p:nvPicPr>
        <p:blipFill>
          <a:blip r:embed="rId3">
            <a:alphaModFix/>
          </a:blip>
          <a:stretch>
            <a:fillRect/>
          </a:stretch>
        </p:blipFill>
        <p:spPr>
          <a:xfrm>
            <a:off x="1113800" y="2191475"/>
            <a:ext cx="3238500" cy="3686175"/>
          </a:xfrm>
          <a:prstGeom prst="rect">
            <a:avLst/>
          </a:prstGeom>
          <a:noFill/>
          <a:ln>
            <a:noFill/>
          </a:ln>
        </p:spPr>
      </p:pic>
      <p:pic>
        <p:nvPicPr>
          <p:cNvPr id="240" name="Shape 240"/>
          <p:cNvPicPr preferRelativeResize="0"/>
          <p:nvPr/>
        </p:nvPicPr>
        <p:blipFill>
          <a:blip r:embed="rId4">
            <a:alphaModFix/>
          </a:blip>
          <a:stretch>
            <a:fillRect/>
          </a:stretch>
        </p:blipFill>
        <p:spPr>
          <a:xfrm>
            <a:off x="4916750" y="2191475"/>
            <a:ext cx="3581400" cy="3686175"/>
          </a:xfrm>
          <a:prstGeom prst="rect">
            <a:avLst/>
          </a:prstGeom>
          <a:noFill/>
          <a:ln>
            <a:noFill/>
          </a:ln>
        </p:spPr>
      </p:pic>
      <p:sp>
        <p:nvSpPr>
          <p:cNvPr id="241" name="Shape 241"/>
          <p:cNvSpPr txBox="1"/>
          <p:nvPr/>
        </p:nvSpPr>
        <p:spPr>
          <a:xfrm>
            <a:off x="1113875" y="1373425"/>
            <a:ext cx="3238500" cy="98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solidFill>
                  <a:srgbClr val="001D4D"/>
                </a:solidFill>
                <a:latin typeface="Trebuchet MS"/>
                <a:ea typeface="Trebuchet MS"/>
                <a:cs typeface="Trebuchet MS"/>
                <a:sym typeface="Trebuchet MS"/>
              </a:rPr>
              <a:t>3-tiered architecture</a:t>
            </a:r>
            <a:endParaRPr sz="2400">
              <a:solidFill>
                <a:srgbClr val="001D4D"/>
              </a:solidFill>
              <a:latin typeface="Trebuchet MS"/>
              <a:ea typeface="Trebuchet MS"/>
              <a:cs typeface="Trebuchet MS"/>
              <a:sym typeface="Trebuchet MS"/>
            </a:endParaRPr>
          </a:p>
        </p:txBody>
      </p:sp>
      <p:sp>
        <p:nvSpPr>
          <p:cNvPr id="242" name="Shape 242"/>
          <p:cNvSpPr txBox="1"/>
          <p:nvPr/>
        </p:nvSpPr>
        <p:spPr>
          <a:xfrm>
            <a:off x="4916750" y="1588675"/>
            <a:ext cx="3581400" cy="55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US" sz="2400">
                <a:solidFill>
                  <a:srgbClr val="001D4D"/>
                </a:solidFill>
                <a:latin typeface="Trebuchet MS"/>
                <a:ea typeface="Trebuchet MS"/>
                <a:cs typeface="Trebuchet MS"/>
                <a:sym typeface="Trebuchet MS"/>
              </a:rPr>
              <a:t>M</a:t>
            </a:r>
            <a:r>
              <a:rPr lang="en-US" sz="2400">
                <a:solidFill>
                  <a:srgbClr val="001D4D"/>
                </a:solidFill>
                <a:latin typeface="Trebuchet MS"/>
                <a:ea typeface="Trebuchet MS"/>
                <a:cs typeface="Trebuchet MS"/>
                <a:sym typeface="Trebuchet MS"/>
              </a:rPr>
              <a:t>odel-View-Controller</a:t>
            </a:r>
            <a:endParaRPr sz="2400">
              <a:solidFill>
                <a:srgbClr val="001D4D"/>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Minimal Class Diagram</a:t>
            </a:r>
            <a:endParaRPr b="0" i="0" sz="3800" u="none" cap="none" strike="noStrike">
              <a:solidFill>
                <a:srgbClr val="001D4D"/>
              </a:solidFill>
              <a:latin typeface="Trebuchet MS"/>
              <a:ea typeface="Trebuchet MS"/>
              <a:cs typeface="Trebuchet MS"/>
              <a:sym typeface="Trebuchet MS"/>
            </a:endParaRPr>
          </a:p>
        </p:txBody>
      </p:sp>
      <p:pic>
        <p:nvPicPr>
          <p:cNvPr id="249" name="Shape 249"/>
          <p:cNvPicPr preferRelativeResize="0"/>
          <p:nvPr/>
        </p:nvPicPr>
        <p:blipFill>
          <a:blip r:embed="rId3">
            <a:alphaModFix/>
          </a:blip>
          <a:stretch>
            <a:fillRect/>
          </a:stretch>
        </p:blipFill>
        <p:spPr>
          <a:xfrm>
            <a:off x="1718125" y="1425600"/>
            <a:ext cx="4543425" cy="443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56" name="Shape 256"/>
          <p:cNvSpPr txBox="1"/>
          <p:nvPr>
            <p:ph idx="1" type="body"/>
          </p:nvPr>
        </p:nvSpPr>
        <p:spPr>
          <a:xfrm>
            <a:off x="779475" y="1510775"/>
            <a:ext cx="7583400" cy="45264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1500"/>
              </a:spcBef>
              <a:spcAft>
                <a:spcPts val="0"/>
              </a:spcAft>
              <a:buClr>
                <a:schemeClr val="dk1"/>
              </a:buClr>
              <a:buSzPts val="1100"/>
              <a:buFont typeface="Arial"/>
              <a:buNone/>
            </a:pPr>
            <a:r>
              <a:rPr b="1" lang="en-US" sz="1500"/>
              <a:t>Test case ID: 724-01</a:t>
            </a:r>
            <a:endParaRPr b="1" sz="1500"/>
          </a:p>
          <a:p>
            <a:pPr indent="0" lvl="0" marL="0" rtl="0">
              <a:lnSpc>
                <a:spcPct val="100000"/>
              </a:lnSpc>
              <a:spcBef>
                <a:spcPts val="1500"/>
              </a:spcBef>
              <a:spcAft>
                <a:spcPts val="0"/>
              </a:spcAft>
              <a:buClr>
                <a:schemeClr val="dk1"/>
              </a:buClr>
              <a:buSzPts val="1100"/>
              <a:buFont typeface="Arial"/>
              <a:buNone/>
            </a:pPr>
            <a:r>
              <a:rPr b="1" lang="en-US" sz="1500"/>
              <a:t>Summary of Test:</a:t>
            </a:r>
            <a:r>
              <a:rPr lang="en-US" sz="1500"/>
              <a:t> A potential judge tries to login and a message refers him to the helpdesk to request an specific type of token depending on his/her email. If it is a type 1 or 2, a confirmation email is sent. Once the email is confirmed registration starts, and then students are assigned. Type 3 does not need email confirmation.</a:t>
            </a:r>
            <a:endParaRPr sz="1500"/>
          </a:p>
          <a:p>
            <a:pPr indent="0" lvl="0" marL="0" rtl="0">
              <a:lnSpc>
                <a:spcPct val="100000"/>
              </a:lnSpc>
              <a:spcBef>
                <a:spcPts val="1500"/>
              </a:spcBef>
              <a:spcAft>
                <a:spcPts val="0"/>
              </a:spcAft>
              <a:buClr>
                <a:schemeClr val="dk1"/>
              </a:buClr>
              <a:buSzPts val="1100"/>
              <a:buFont typeface="Arial"/>
              <a:buNone/>
            </a:pPr>
            <a:r>
              <a:rPr b="1" lang="en-US" sz="1500"/>
              <a:t>Pre-condition: </a:t>
            </a:r>
            <a:r>
              <a:rPr lang="en-US" sz="1500"/>
              <a:t>A Judge has status pending and in the login screen.</a:t>
            </a:r>
            <a:endParaRPr sz="1500"/>
          </a:p>
          <a:p>
            <a:pPr indent="0" lvl="0" marL="0" rtl="0">
              <a:lnSpc>
                <a:spcPct val="100000"/>
              </a:lnSpc>
              <a:spcBef>
                <a:spcPts val="1500"/>
              </a:spcBef>
              <a:spcAft>
                <a:spcPts val="0"/>
              </a:spcAft>
              <a:buNone/>
            </a:pPr>
            <a:r>
              <a:rPr b="1" lang="en-US" sz="1500"/>
              <a:t>Expected Results:</a:t>
            </a:r>
            <a:r>
              <a:rPr lang="en-US" sz="1500"/>
              <a:t> An email is sent and after confirming, the registration process starts, students are assigned to judge and judge is redirected to the grading screen.</a:t>
            </a:r>
            <a:endParaRPr sz="1500"/>
          </a:p>
          <a:p>
            <a:pPr indent="0" lvl="0" marL="0" rtl="0">
              <a:lnSpc>
                <a:spcPct val="100000"/>
              </a:lnSpc>
              <a:spcBef>
                <a:spcPts val="1500"/>
              </a:spcBef>
              <a:spcAft>
                <a:spcPts val="0"/>
              </a:spcAft>
              <a:buClr>
                <a:schemeClr val="dk1"/>
              </a:buClr>
              <a:buSzPts val="1100"/>
              <a:buFont typeface="Arial"/>
              <a:buNone/>
            </a:pPr>
            <a:r>
              <a:rPr b="1" lang="en-US" sz="1500"/>
              <a:t>Status of test (Fail/Pass):</a:t>
            </a:r>
            <a:r>
              <a:rPr lang="en-US" sz="1500"/>
              <a:t> Pass</a:t>
            </a:r>
            <a:endParaRPr sz="1500"/>
          </a:p>
          <a:p>
            <a:pPr indent="0" lvl="0" marL="0" marR="0" rtl="0" algn="l">
              <a:spcBef>
                <a:spcPts val="2000"/>
              </a:spcBef>
              <a:spcAft>
                <a:spcPts val="0"/>
              </a:spcAft>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Test Suites and Test Cases</a:t>
            </a:r>
            <a:endParaRPr b="0" i="0" sz="3800" u="none" cap="none" strike="noStrike">
              <a:solidFill>
                <a:srgbClr val="001D4D"/>
              </a:solidFill>
              <a:latin typeface="Trebuchet MS"/>
              <a:ea typeface="Trebuchet MS"/>
              <a:cs typeface="Trebuchet MS"/>
              <a:sym typeface="Trebuchet MS"/>
            </a:endParaRPr>
          </a:p>
        </p:txBody>
      </p:sp>
      <p:sp>
        <p:nvSpPr>
          <p:cNvPr id="263" name="Shape 263"/>
          <p:cNvSpPr txBox="1"/>
          <p:nvPr>
            <p:ph idx="1" type="body"/>
          </p:nvPr>
        </p:nvSpPr>
        <p:spPr>
          <a:xfrm>
            <a:off x="779475" y="1510775"/>
            <a:ext cx="7583400" cy="4526400"/>
          </a:xfrm>
          <a:prstGeom prst="rect">
            <a:avLst/>
          </a:prstGeom>
          <a:noFill/>
          <a:ln>
            <a:noFill/>
          </a:ln>
        </p:spPr>
        <p:txBody>
          <a:bodyPr anchorCtr="0" anchor="t" bIns="45700" lIns="91425" spcFirstLastPara="1" rIns="91425" wrap="square" tIns="45700">
            <a:noAutofit/>
          </a:bodyPr>
          <a:lstStyle/>
          <a:p>
            <a:pPr indent="0" lvl="0" marL="0" rtl="0">
              <a:lnSpc>
                <a:spcPct val="100000"/>
              </a:lnSpc>
              <a:spcBef>
                <a:spcPts val="1500"/>
              </a:spcBef>
              <a:spcAft>
                <a:spcPts val="0"/>
              </a:spcAft>
              <a:buClr>
                <a:schemeClr val="dk1"/>
              </a:buClr>
              <a:buSzPts val="1100"/>
              <a:buFont typeface="Arial"/>
              <a:buNone/>
            </a:pPr>
            <a:r>
              <a:rPr b="1" lang="en-US" sz="1500"/>
              <a:t>Test case ID: </a:t>
            </a:r>
            <a:r>
              <a:rPr b="1" lang="en-US" sz="1500"/>
              <a:t>VIP-1423-U1</a:t>
            </a:r>
            <a:endParaRPr b="1" sz="1500"/>
          </a:p>
          <a:p>
            <a:pPr indent="0" lvl="0" marL="0" rtl="0">
              <a:lnSpc>
                <a:spcPct val="100000"/>
              </a:lnSpc>
              <a:spcBef>
                <a:spcPts val="1500"/>
              </a:spcBef>
              <a:spcAft>
                <a:spcPts val="0"/>
              </a:spcAft>
              <a:buClr>
                <a:schemeClr val="dk1"/>
              </a:buClr>
              <a:buSzPts val="1100"/>
              <a:buFont typeface="Arial"/>
              <a:buNone/>
            </a:pPr>
            <a:r>
              <a:rPr b="1" lang="en-US" sz="1500"/>
              <a:t>Summary of Test:</a:t>
            </a:r>
            <a:r>
              <a:rPr lang="en-US" sz="1500"/>
              <a:t> Admin tries to up </a:t>
            </a:r>
            <a:r>
              <a:rPr lang="en-US" sz="1500"/>
              <a:t>download</a:t>
            </a:r>
            <a:r>
              <a:rPr lang="en-US" sz="1500"/>
              <a:t> files to be synced to VIP website. He/she clicks on “download from server” button. Then, all files are populated from the server to the “Upload Course Data” feature. Finally, admin syncs the data and </a:t>
            </a:r>
            <a:r>
              <a:rPr lang="en-US" sz="1500"/>
              <a:t>receives</a:t>
            </a:r>
            <a:r>
              <a:rPr lang="en-US" sz="1500"/>
              <a:t> all the statistics of the data being imported to the system.</a:t>
            </a:r>
            <a:endParaRPr sz="1500"/>
          </a:p>
          <a:p>
            <a:pPr indent="0" lvl="0" marL="0" rtl="0">
              <a:lnSpc>
                <a:spcPct val="100000"/>
              </a:lnSpc>
              <a:spcBef>
                <a:spcPts val="1500"/>
              </a:spcBef>
              <a:spcAft>
                <a:spcPts val="0"/>
              </a:spcAft>
              <a:buClr>
                <a:schemeClr val="dk1"/>
              </a:buClr>
              <a:buSzPts val="1100"/>
              <a:buFont typeface="Arial"/>
              <a:buNone/>
            </a:pPr>
            <a:r>
              <a:rPr b="1" lang="en-US" sz="1500"/>
              <a:t>Pre-condition: </a:t>
            </a:r>
            <a:endParaRPr b="1" sz="1500"/>
          </a:p>
          <a:p>
            <a:pPr indent="-323850" lvl="0" marL="457200" rtl="0">
              <a:lnSpc>
                <a:spcPct val="100000"/>
              </a:lnSpc>
              <a:spcBef>
                <a:spcPts val="1500"/>
              </a:spcBef>
              <a:spcAft>
                <a:spcPts val="0"/>
              </a:spcAft>
              <a:buSzPts val="1500"/>
              <a:buChar char="●"/>
            </a:pPr>
            <a:r>
              <a:rPr lang="en-US" sz="1500"/>
              <a:t>Admin has to be logged in to the system</a:t>
            </a:r>
            <a:endParaRPr sz="1500"/>
          </a:p>
          <a:p>
            <a:pPr indent="-323850" lvl="0" marL="457200" rtl="0">
              <a:lnSpc>
                <a:spcPct val="100000"/>
              </a:lnSpc>
              <a:spcBef>
                <a:spcPts val="0"/>
              </a:spcBef>
              <a:spcAft>
                <a:spcPts val="0"/>
              </a:spcAft>
              <a:buSzPts val="1500"/>
              <a:buChar char="●"/>
            </a:pPr>
            <a:r>
              <a:rPr lang="en-US" sz="1500"/>
              <a:t>Admin needs to be at the course maintenance tab</a:t>
            </a:r>
            <a:endParaRPr sz="1500"/>
          </a:p>
          <a:p>
            <a:pPr indent="-323850" lvl="0" marL="457200" rtl="0">
              <a:lnSpc>
                <a:spcPct val="100000"/>
              </a:lnSpc>
              <a:spcBef>
                <a:spcPts val="0"/>
              </a:spcBef>
              <a:spcAft>
                <a:spcPts val="0"/>
              </a:spcAft>
              <a:buSzPts val="1500"/>
              <a:buChar char="●"/>
            </a:pPr>
            <a:r>
              <a:rPr lang="en-US" sz="1500"/>
              <a:t>Admi must click on “Upload Course Data” button</a:t>
            </a:r>
            <a:endParaRPr sz="1500"/>
          </a:p>
          <a:p>
            <a:pPr indent="0" lvl="0" marL="0" rtl="0">
              <a:lnSpc>
                <a:spcPct val="100000"/>
              </a:lnSpc>
              <a:spcBef>
                <a:spcPts val="1500"/>
              </a:spcBef>
              <a:spcAft>
                <a:spcPts val="0"/>
              </a:spcAft>
              <a:buNone/>
            </a:pPr>
            <a:r>
              <a:rPr b="1" lang="en-US" sz="1500"/>
              <a:t>Expected Results:</a:t>
            </a:r>
            <a:r>
              <a:rPr lang="en-US" sz="1500"/>
              <a:t> All files are populated from server and upload screen shows all the statistics</a:t>
            </a:r>
            <a:endParaRPr sz="1500"/>
          </a:p>
          <a:p>
            <a:pPr indent="0" lvl="0" marL="0" rtl="0">
              <a:lnSpc>
                <a:spcPct val="100000"/>
              </a:lnSpc>
              <a:spcBef>
                <a:spcPts val="1500"/>
              </a:spcBef>
              <a:spcAft>
                <a:spcPts val="0"/>
              </a:spcAft>
              <a:buClr>
                <a:schemeClr val="dk1"/>
              </a:buClr>
              <a:buSzPts val="1100"/>
              <a:buFont typeface="Arial"/>
              <a:buNone/>
            </a:pPr>
            <a:r>
              <a:rPr b="1" lang="en-US" sz="1500"/>
              <a:t>Status of test (Fail/Pass):</a:t>
            </a:r>
            <a:r>
              <a:rPr lang="en-US" sz="1500"/>
              <a:t> Pass</a:t>
            </a:r>
            <a:endParaRPr sz="1500"/>
          </a:p>
          <a:p>
            <a:pPr indent="0" lvl="0" marL="0" marR="0" rtl="0" algn="l">
              <a:spcBef>
                <a:spcPts val="2000"/>
              </a:spcBef>
              <a:spcAft>
                <a:spcPts val="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779463" y="381000"/>
            <a:ext cx="7583487" cy="104457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Summary</a:t>
            </a:r>
            <a:endParaRPr b="0" i="0" sz="3800" u="none" cap="none" strike="noStrike">
              <a:solidFill>
                <a:srgbClr val="001D4D"/>
              </a:solidFill>
              <a:latin typeface="Trebuchet MS"/>
              <a:ea typeface="Trebuchet MS"/>
              <a:cs typeface="Trebuchet MS"/>
              <a:sym typeface="Trebuchet MS"/>
            </a:endParaRPr>
          </a:p>
        </p:txBody>
      </p:sp>
      <p:sp>
        <p:nvSpPr>
          <p:cNvPr id="270" name="Shape 270"/>
          <p:cNvSpPr txBox="1"/>
          <p:nvPr>
            <p:ph idx="1" type="body"/>
          </p:nvPr>
        </p:nvSpPr>
        <p:spPr>
          <a:xfrm>
            <a:off x="201425" y="1425575"/>
            <a:ext cx="8634300" cy="2694600"/>
          </a:xfrm>
          <a:prstGeom prst="rect">
            <a:avLst/>
          </a:prstGeom>
          <a:noFill/>
          <a:ln>
            <a:noFill/>
          </a:ln>
        </p:spPr>
        <p:txBody>
          <a:bodyPr anchorCtr="0" anchor="t" bIns="45700" lIns="91425" spcFirstLastPara="1" rIns="91425" wrap="square" tIns="45700">
            <a:noAutofit/>
          </a:bodyPr>
          <a:lstStyle/>
          <a:p>
            <a:pPr indent="-317500" lvl="0" marL="457200" rtl="0">
              <a:lnSpc>
                <a:spcPct val="100000"/>
              </a:lnSpc>
              <a:spcBef>
                <a:spcPts val="600"/>
              </a:spcBef>
              <a:spcAft>
                <a:spcPts val="0"/>
              </a:spcAft>
              <a:buClr>
                <a:srgbClr val="001D4D"/>
              </a:buClr>
              <a:buSzPts val="1400"/>
              <a:buFont typeface="Arial"/>
              <a:buChar char="●"/>
            </a:pPr>
            <a:r>
              <a:rPr lang="en-US" sz="1400">
                <a:solidFill>
                  <a:srgbClr val="001D4D"/>
                </a:solidFill>
                <a:latin typeface="Arial"/>
                <a:ea typeface="Arial"/>
                <a:cs typeface="Arial"/>
                <a:sym typeface="Arial"/>
              </a:rPr>
              <a:t>Improved time efficiency and effort to import user’s data from the server.</a:t>
            </a:r>
            <a:endParaRPr sz="1400">
              <a:solidFill>
                <a:srgbClr val="001D4D"/>
              </a:solidFill>
              <a:latin typeface="Arial"/>
              <a:ea typeface="Arial"/>
              <a:cs typeface="Arial"/>
              <a:sym typeface="Arial"/>
            </a:endParaRPr>
          </a:p>
          <a:p>
            <a:pPr indent="-317500" lvl="0" marL="457200" rtl="0">
              <a:lnSpc>
                <a:spcPct val="100000"/>
              </a:lnSpc>
              <a:spcBef>
                <a:spcPts val="0"/>
              </a:spcBef>
              <a:spcAft>
                <a:spcPts val="0"/>
              </a:spcAft>
              <a:buClr>
                <a:srgbClr val="001D4D"/>
              </a:buClr>
              <a:buSzPts val="1400"/>
              <a:buFont typeface="Arial"/>
              <a:buChar char="●"/>
            </a:pPr>
            <a:r>
              <a:rPr lang="en-US" sz="1400">
                <a:solidFill>
                  <a:srgbClr val="001D4D"/>
                </a:solidFill>
                <a:latin typeface="Arial"/>
                <a:ea typeface="Arial"/>
                <a:cs typeface="Arial"/>
                <a:sym typeface="Arial"/>
              </a:rPr>
              <a:t>Users are restricted to a time frame established by the Admin to join/drop projects.</a:t>
            </a:r>
            <a:endParaRPr sz="1400">
              <a:solidFill>
                <a:srgbClr val="001D4D"/>
              </a:solidFill>
              <a:latin typeface="Arial"/>
              <a:ea typeface="Arial"/>
              <a:cs typeface="Arial"/>
              <a:sym typeface="Arial"/>
            </a:endParaRPr>
          </a:p>
          <a:p>
            <a:pPr indent="-317500" lvl="0" marL="457200" rtl="0">
              <a:lnSpc>
                <a:spcPct val="100000"/>
              </a:lnSpc>
              <a:spcBef>
                <a:spcPts val="0"/>
              </a:spcBef>
              <a:spcAft>
                <a:spcPts val="0"/>
              </a:spcAft>
              <a:buClr>
                <a:srgbClr val="001D4D"/>
              </a:buClr>
              <a:buSzPts val="1400"/>
              <a:buFont typeface="Arial"/>
              <a:buChar char="●"/>
            </a:pPr>
            <a:r>
              <a:rPr lang="en-US" sz="1400">
                <a:solidFill>
                  <a:srgbClr val="001D4D"/>
                </a:solidFill>
                <a:latin typeface="Arial"/>
                <a:ea typeface="Arial"/>
                <a:cs typeface="Arial"/>
                <a:sym typeface="Arial"/>
              </a:rPr>
              <a:t>Most frequently visited pages are now mobile friendly.</a:t>
            </a:r>
            <a:endParaRPr sz="1400">
              <a:solidFill>
                <a:srgbClr val="001D4D"/>
              </a:solidFill>
              <a:latin typeface="Arial"/>
              <a:ea typeface="Arial"/>
              <a:cs typeface="Arial"/>
              <a:sym typeface="Arial"/>
            </a:endParaRPr>
          </a:p>
          <a:p>
            <a:pPr indent="-317500" lvl="0" marL="457200" rtl="0">
              <a:lnSpc>
                <a:spcPct val="100000"/>
              </a:lnSpc>
              <a:spcBef>
                <a:spcPts val="0"/>
              </a:spcBef>
              <a:spcAft>
                <a:spcPts val="0"/>
              </a:spcAft>
              <a:buClr>
                <a:srgbClr val="001D4D"/>
              </a:buClr>
              <a:buSzPts val="1400"/>
              <a:buFont typeface="Arial"/>
              <a:buChar char="●"/>
            </a:pPr>
            <a:r>
              <a:rPr lang="en-US" sz="1400">
                <a:solidFill>
                  <a:srgbClr val="001D4D"/>
                </a:solidFill>
                <a:latin typeface="Arial"/>
                <a:ea typeface="Arial"/>
                <a:cs typeface="Arial"/>
                <a:sym typeface="Arial"/>
              </a:rPr>
              <a:t>Improved functionality and smoothness of Mobile Judge usage by  adding a more flexible registration process.</a:t>
            </a:r>
            <a:endParaRPr sz="1400">
              <a:solidFill>
                <a:srgbClr val="001D4D"/>
              </a:solidFill>
              <a:latin typeface="Arial"/>
              <a:ea typeface="Arial"/>
              <a:cs typeface="Arial"/>
              <a:sym typeface="Arial"/>
            </a:endParaRPr>
          </a:p>
          <a:p>
            <a:pPr indent="-317500" lvl="0" marL="457200" rtl="0">
              <a:lnSpc>
                <a:spcPct val="100000"/>
              </a:lnSpc>
              <a:spcBef>
                <a:spcPts val="0"/>
              </a:spcBef>
              <a:spcAft>
                <a:spcPts val="0"/>
              </a:spcAft>
              <a:buClr>
                <a:srgbClr val="001D4D"/>
              </a:buClr>
              <a:buSzPts val="1400"/>
              <a:buFont typeface="Arial"/>
              <a:buChar char="●"/>
            </a:pPr>
            <a:r>
              <a:rPr lang="en-US" sz="1400">
                <a:solidFill>
                  <a:srgbClr val="001D4D"/>
                </a:solidFill>
                <a:latin typeface="Arial"/>
                <a:ea typeface="Arial"/>
                <a:cs typeface="Arial"/>
                <a:sym typeface="Arial"/>
              </a:rPr>
              <a:t>Improved functionality of Mobile Judge by adding course distinction to judge’s questions about student’s presentation.</a:t>
            </a:r>
            <a:endParaRPr sz="1400">
              <a:solidFill>
                <a:srgbClr val="001D4D"/>
              </a:solidFill>
              <a:latin typeface="Arial"/>
              <a:ea typeface="Arial"/>
              <a:cs typeface="Arial"/>
              <a:sym typeface="Arial"/>
            </a:endParaRPr>
          </a:p>
          <a:p>
            <a:pPr indent="-317500" lvl="0" marL="457200" rtl="0">
              <a:lnSpc>
                <a:spcPct val="100000"/>
              </a:lnSpc>
              <a:spcBef>
                <a:spcPts val="0"/>
              </a:spcBef>
              <a:spcAft>
                <a:spcPts val="0"/>
              </a:spcAft>
              <a:buClr>
                <a:srgbClr val="001D4D"/>
              </a:buClr>
              <a:buSzPts val="1400"/>
              <a:buFont typeface="Arial"/>
              <a:buChar char="●"/>
            </a:pPr>
            <a:r>
              <a:rPr lang="en-US" sz="1400">
                <a:solidFill>
                  <a:srgbClr val="001D4D"/>
                </a:solidFill>
                <a:latin typeface="Arial"/>
                <a:ea typeface="Arial"/>
                <a:cs typeface="Arial"/>
                <a:sym typeface="Arial"/>
              </a:rPr>
              <a:t>Increased data consistency of VIP Website by creating important data checking tool and dashboard.</a:t>
            </a:r>
            <a:endParaRPr sz="1400">
              <a:solidFill>
                <a:srgbClr val="001D4D"/>
              </a:solidFill>
              <a:latin typeface="Arial"/>
              <a:ea typeface="Arial"/>
              <a:cs typeface="Arial"/>
              <a:sym typeface="Arial"/>
            </a:endParaRPr>
          </a:p>
          <a:p>
            <a:pPr indent="0" lvl="0" marL="0" marR="0" rtl="0" algn="l">
              <a:spcBef>
                <a:spcPts val="600"/>
              </a:spcBef>
              <a:spcAft>
                <a:spcPts val="0"/>
              </a:spcAft>
              <a:buNone/>
            </a:pPr>
            <a:r>
              <a:t/>
            </a:r>
            <a:endParaRPr sz="1000"/>
          </a:p>
          <a:p>
            <a:pPr indent="0" lvl="0" marL="0" marR="0" rtl="0" algn="ctr">
              <a:spcBef>
                <a:spcPts val="0"/>
              </a:spcBef>
              <a:spcAft>
                <a:spcPts val="0"/>
              </a:spcAft>
              <a:buNone/>
            </a:pPr>
            <a:r>
              <a:rPr b="0" i="0" lang="en-US" sz="1800" u="none" cap="none" strike="noStrike">
                <a:solidFill>
                  <a:srgbClr val="001D4D"/>
                </a:solidFill>
                <a:latin typeface="Trebuchet MS"/>
                <a:ea typeface="Trebuchet MS"/>
                <a:cs typeface="Trebuchet MS"/>
                <a:sym typeface="Trebuchet MS"/>
              </a:rPr>
              <a:t>Questions?</a:t>
            </a:r>
            <a:endParaRPr sz="1800"/>
          </a:p>
          <a:p>
            <a:pPr indent="0" lvl="0" marL="0" marR="0" rtl="0" algn="ctr">
              <a:spcBef>
                <a:spcPts val="0"/>
              </a:spcBef>
              <a:spcAft>
                <a:spcPts val="0"/>
              </a:spcAft>
              <a:buNone/>
            </a:pPr>
            <a:r>
              <a:rPr b="0" i="0" lang="en-US" sz="1800" u="none" cap="none" strike="noStrike">
                <a:solidFill>
                  <a:srgbClr val="001D4D"/>
                </a:solidFill>
                <a:latin typeface="Trebuchet MS"/>
                <a:ea typeface="Trebuchet MS"/>
                <a:cs typeface="Trebuchet MS"/>
                <a:sym typeface="Trebuchet MS"/>
              </a:rPr>
              <a:t>Thank You!</a:t>
            </a:r>
            <a:endParaRPr sz="1000"/>
          </a:p>
        </p:txBody>
      </p:sp>
      <p:sp>
        <p:nvSpPr>
          <p:cNvPr id="271" name="Shape 271"/>
          <p:cNvSpPr txBox="1"/>
          <p:nvPr/>
        </p:nvSpPr>
        <p:spPr>
          <a:xfrm>
            <a:off x="384575" y="4010400"/>
            <a:ext cx="4715400" cy="1007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a:solidFill>
                  <a:srgbClr val="001D4D"/>
                </a:solidFill>
                <a:latin typeface="Trebuchet MS"/>
                <a:ea typeface="Trebuchet MS"/>
                <a:cs typeface="Trebuchet MS"/>
                <a:sym typeface="Trebuchet MS"/>
              </a:rPr>
              <a:t>Contact information:</a:t>
            </a:r>
            <a:endParaRPr>
              <a:solidFill>
                <a:srgbClr val="001D4D"/>
              </a:solidFill>
              <a:latin typeface="Trebuchet MS"/>
              <a:ea typeface="Trebuchet MS"/>
              <a:cs typeface="Trebuchet MS"/>
              <a:sym typeface="Trebuchet MS"/>
            </a:endParaRPr>
          </a:p>
          <a:p>
            <a:pPr indent="-260350" lvl="1" marL="577850" rtl="0">
              <a:spcBef>
                <a:spcPts val="0"/>
              </a:spcBef>
              <a:spcAft>
                <a:spcPts val="0"/>
              </a:spcAft>
              <a:buClr>
                <a:srgbClr val="001D4D"/>
              </a:buClr>
              <a:buSzPts val="1400"/>
              <a:buFont typeface="Noto Sans Symbols"/>
              <a:buChar char="●"/>
            </a:pPr>
            <a:r>
              <a:rPr lang="en-US">
                <a:solidFill>
                  <a:srgbClr val="001D4D"/>
                </a:solidFill>
                <a:latin typeface="Trebuchet MS"/>
                <a:ea typeface="Trebuchet MS"/>
                <a:cs typeface="Trebuchet MS"/>
                <a:sym typeface="Trebuchet MS"/>
              </a:rPr>
              <a:t>David Venta - dvent014@fiu.edu</a:t>
            </a:r>
            <a:endParaRPr>
              <a:solidFill>
                <a:srgbClr val="001D4D"/>
              </a:solidFill>
              <a:latin typeface="Trebuchet MS"/>
              <a:ea typeface="Trebuchet MS"/>
              <a:cs typeface="Trebuchet MS"/>
              <a:sym typeface="Trebuchet MS"/>
            </a:endParaRPr>
          </a:p>
          <a:p>
            <a:pPr indent="-260350" lvl="1" marL="577850" rtl="0">
              <a:spcBef>
                <a:spcPts val="0"/>
              </a:spcBef>
              <a:spcAft>
                <a:spcPts val="0"/>
              </a:spcAft>
              <a:buClr>
                <a:srgbClr val="001D4D"/>
              </a:buClr>
              <a:buSzPts val="1400"/>
              <a:buFont typeface="Noto Sans Symbols"/>
              <a:buChar char="●"/>
            </a:pPr>
            <a:r>
              <a:rPr lang="en-US">
                <a:solidFill>
                  <a:srgbClr val="001D4D"/>
                </a:solidFill>
                <a:latin typeface="Trebuchet MS"/>
                <a:ea typeface="Trebuchet MS"/>
                <a:cs typeface="Trebuchet MS"/>
                <a:sym typeface="Trebuchet MS"/>
              </a:rPr>
              <a:t>Sergio Hernandez Padron - shern187@fiu.edu</a:t>
            </a:r>
            <a:endParaRPr/>
          </a:p>
        </p:txBody>
      </p:sp>
      <p:pic>
        <p:nvPicPr>
          <p:cNvPr id="272" name="Shape 272"/>
          <p:cNvPicPr preferRelativeResize="0"/>
          <p:nvPr/>
        </p:nvPicPr>
        <p:blipFill>
          <a:blip r:embed="rId3">
            <a:alphaModFix/>
          </a:blip>
          <a:stretch>
            <a:fillRect/>
          </a:stretch>
        </p:blipFill>
        <p:spPr>
          <a:xfrm>
            <a:off x="6363799" y="3886487"/>
            <a:ext cx="1369300" cy="459536"/>
          </a:xfrm>
          <a:prstGeom prst="rect">
            <a:avLst/>
          </a:prstGeom>
          <a:noFill/>
          <a:ln>
            <a:noFill/>
          </a:ln>
        </p:spPr>
      </p:pic>
      <p:pic>
        <p:nvPicPr>
          <p:cNvPr id="273" name="Shape 273"/>
          <p:cNvPicPr preferRelativeResize="0"/>
          <p:nvPr/>
        </p:nvPicPr>
        <p:blipFill>
          <a:blip r:embed="rId4">
            <a:alphaModFix/>
          </a:blip>
          <a:stretch>
            <a:fillRect/>
          </a:stretch>
        </p:blipFill>
        <p:spPr>
          <a:xfrm>
            <a:off x="1070150" y="4944050"/>
            <a:ext cx="1510276" cy="544686"/>
          </a:xfrm>
          <a:prstGeom prst="rect">
            <a:avLst/>
          </a:prstGeom>
          <a:noFill/>
          <a:ln>
            <a:noFill/>
          </a:ln>
        </p:spPr>
      </p:pic>
      <p:pic>
        <p:nvPicPr>
          <p:cNvPr id="274" name="Shape 274"/>
          <p:cNvPicPr preferRelativeResize="0"/>
          <p:nvPr/>
        </p:nvPicPr>
        <p:blipFill>
          <a:blip r:embed="rId5">
            <a:alphaModFix/>
          </a:blip>
          <a:stretch>
            <a:fillRect/>
          </a:stretch>
        </p:blipFill>
        <p:spPr>
          <a:xfrm>
            <a:off x="3008125" y="4944049"/>
            <a:ext cx="1918404" cy="815125"/>
          </a:xfrm>
          <a:prstGeom prst="rect">
            <a:avLst/>
          </a:prstGeom>
          <a:noFill/>
          <a:ln>
            <a:noFill/>
          </a:ln>
          <a:effectLst>
            <a:outerShdw blurRad="57150" rotWithShape="0" algn="bl" dir="5400000" dist="19050">
              <a:srgbClr val="000000">
                <a:alpha val="50000"/>
              </a:srgbClr>
            </a:outerShdw>
          </a:effectLst>
        </p:spPr>
      </p:pic>
      <p:pic>
        <p:nvPicPr>
          <p:cNvPr id="275" name="Shape 275"/>
          <p:cNvPicPr preferRelativeResize="0"/>
          <p:nvPr/>
        </p:nvPicPr>
        <p:blipFill>
          <a:blip r:embed="rId6">
            <a:alphaModFix/>
          </a:blip>
          <a:stretch>
            <a:fillRect/>
          </a:stretch>
        </p:blipFill>
        <p:spPr>
          <a:xfrm>
            <a:off x="1070150" y="5671125"/>
            <a:ext cx="1567525" cy="815125"/>
          </a:xfrm>
          <a:prstGeom prst="rect">
            <a:avLst/>
          </a:prstGeom>
          <a:noFill/>
          <a:ln>
            <a:noFill/>
          </a:ln>
        </p:spPr>
      </p:pic>
      <p:pic>
        <p:nvPicPr>
          <p:cNvPr id="276" name="Shape 276"/>
          <p:cNvPicPr preferRelativeResize="0"/>
          <p:nvPr/>
        </p:nvPicPr>
        <p:blipFill>
          <a:blip r:embed="rId7">
            <a:alphaModFix/>
          </a:blip>
          <a:stretch>
            <a:fillRect/>
          </a:stretch>
        </p:blipFill>
        <p:spPr>
          <a:xfrm>
            <a:off x="3154850" y="5887549"/>
            <a:ext cx="1510275" cy="578810"/>
          </a:xfrm>
          <a:prstGeom prst="rect">
            <a:avLst/>
          </a:prstGeom>
          <a:noFill/>
          <a:ln>
            <a:noFill/>
          </a:ln>
        </p:spPr>
      </p:pic>
      <p:pic>
        <p:nvPicPr>
          <p:cNvPr id="277" name="Shape 277"/>
          <p:cNvPicPr preferRelativeResize="0"/>
          <p:nvPr/>
        </p:nvPicPr>
        <p:blipFill rotWithShape="1">
          <a:blip r:embed="rId8">
            <a:alphaModFix/>
          </a:blip>
          <a:srcRect b="0" l="0" r="0" t="0"/>
          <a:stretch/>
        </p:blipFill>
        <p:spPr>
          <a:xfrm>
            <a:off x="5367122" y="4449451"/>
            <a:ext cx="1575107" cy="364482"/>
          </a:xfrm>
          <a:prstGeom prst="rect">
            <a:avLst/>
          </a:prstGeom>
          <a:noFill/>
          <a:ln>
            <a:noFill/>
          </a:ln>
        </p:spPr>
      </p:pic>
      <p:pic>
        <p:nvPicPr>
          <p:cNvPr id="278" name="Shape 278"/>
          <p:cNvPicPr preferRelativeResize="0"/>
          <p:nvPr/>
        </p:nvPicPr>
        <p:blipFill rotWithShape="1">
          <a:blip r:embed="rId9">
            <a:alphaModFix/>
          </a:blip>
          <a:srcRect b="0" l="0" r="0" t="0"/>
          <a:stretch/>
        </p:blipFill>
        <p:spPr>
          <a:xfrm>
            <a:off x="5296975" y="5099406"/>
            <a:ext cx="1680805" cy="381545"/>
          </a:xfrm>
          <a:prstGeom prst="rect">
            <a:avLst/>
          </a:prstGeom>
          <a:noFill/>
          <a:ln>
            <a:noFill/>
          </a:ln>
        </p:spPr>
      </p:pic>
      <p:pic>
        <p:nvPicPr>
          <p:cNvPr id="279" name="Shape 279"/>
          <p:cNvPicPr preferRelativeResize="0"/>
          <p:nvPr/>
        </p:nvPicPr>
        <p:blipFill rotWithShape="1">
          <a:blip r:embed="rId10">
            <a:alphaModFix/>
          </a:blip>
          <a:srcRect b="0" l="0" r="0" t="0"/>
          <a:stretch/>
        </p:blipFill>
        <p:spPr>
          <a:xfrm>
            <a:off x="7225266" y="4985431"/>
            <a:ext cx="1168085" cy="609495"/>
          </a:xfrm>
          <a:prstGeom prst="rect">
            <a:avLst/>
          </a:prstGeom>
          <a:noFill/>
          <a:ln>
            <a:noFill/>
          </a:ln>
        </p:spPr>
      </p:pic>
      <p:pic>
        <p:nvPicPr>
          <p:cNvPr id="280" name="Shape 280"/>
          <p:cNvPicPr preferRelativeResize="0"/>
          <p:nvPr/>
        </p:nvPicPr>
        <p:blipFill rotWithShape="1">
          <a:blip r:embed="rId11">
            <a:alphaModFix/>
          </a:blip>
          <a:srcRect b="0" l="0" r="0" t="0"/>
          <a:stretch/>
        </p:blipFill>
        <p:spPr>
          <a:xfrm>
            <a:off x="7041056" y="4460350"/>
            <a:ext cx="1588395" cy="4107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715375" y="1425600"/>
            <a:ext cx="7583400" cy="49197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00000"/>
              </a:lnSpc>
              <a:spcBef>
                <a:spcPts val="0"/>
              </a:spcBef>
              <a:spcAft>
                <a:spcPts val="0"/>
              </a:spcAft>
              <a:buSzPts val="1500"/>
              <a:buChar char="●"/>
            </a:pPr>
            <a:r>
              <a:rPr lang="en-US" sz="1500"/>
              <a:t>Whole Project:</a:t>
            </a:r>
            <a:endParaRPr sz="1500"/>
          </a:p>
          <a:p>
            <a:pPr indent="-323850" lvl="1" marL="914400" marR="0" rtl="0" algn="l">
              <a:lnSpc>
                <a:spcPct val="100000"/>
              </a:lnSpc>
              <a:spcBef>
                <a:spcPts val="0"/>
              </a:spcBef>
              <a:spcAft>
                <a:spcPts val="0"/>
              </a:spcAft>
              <a:buSzPts val="1500"/>
              <a:buChar char="●"/>
            </a:pPr>
            <a:r>
              <a:rPr lang="en-US" sz="1500"/>
              <a:t>Automated data 	transfer</a:t>
            </a:r>
            <a:endParaRPr sz="1500"/>
          </a:p>
          <a:p>
            <a:pPr indent="-323850" lvl="1" marL="914400" marR="0" rtl="0" algn="l">
              <a:lnSpc>
                <a:spcPct val="100000"/>
              </a:lnSpc>
              <a:spcBef>
                <a:spcPts val="0"/>
              </a:spcBef>
              <a:spcAft>
                <a:spcPts val="0"/>
              </a:spcAft>
              <a:buSzPts val="1500"/>
              <a:buChar char="●"/>
            </a:pPr>
            <a:r>
              <a:rPr lang="en-US" sz="1500"/>
              <a:t>Improved UI and access to information</a:t>
            </a:r>
            <a:endParaRPr sz="1500"/>
          </a:p>
          <a:p>
            <a:pPr indent="-323850" lvl="1" marL="914400" marR="0" rtl="0" algn="l">
              <a:lnSpc>
                <a:spcPct val="100000"/>
              </a:lnSpc>
              <a:spcBef>
                <a:spcPts val="0"/>
              </a:spcBef>
              <a:spcAft>
                <a:spcPts val="0"/>
              </a:spcAft>
              <a:buSzPts val="1500"/>
              <a:buChar char="●"/>
            </a:pPr>
            <a:r>
              <a:rPr lang="en-US" sz="1500"/>
              <a:t>Improved Mobile Judge registration process</a:t>
            </a:r>
            <a:endParaRPr sz="1500"/>
          </a:p>
          <a:p>
            <a:pPr indent="-323850" lvl="1" marL="914400" marR="0" rtl="0" algn="l">
              <a:lnSpc>
                <a:spcPct val="100000"/>
              </a:lnSpc>
              <a:spcBef>
                <a:spcPts val="0"/>
              </a:spcBef>
              <a:spcAft>
                <a:spcPts val="0"/>
              </a:spcAft>
              <a:buSzPts val="1500"/>
              <a:buChar char="●"/>
            </a:pPr>
            <a:r>
              <a:rPr lang="en-US" sz="1500"/>
              <a:t>Added course </a:t>
            </a:r>
            <a:r>
              <a:rPr lang="en-US" sz="1500"/>
              <a:t>functionality</a:t>
            </a:r>
            <a:endParaRPr sz="1500"/>
          </a:p>
          <a:p>
            <a:pPr indent="457200" lvl="0" marL="0" marR="0" rtl="0" algn="l">
              <a:lnSpc>
                <a:spcPct val="100000"/>
              </a:lnSpc>
              <a:spcBef>
                <a:spcPts val="0"/>
              </a:spcBef>
              <a:spcAft>
                <a:spcPts val="0"/>
              </a:spcAft>
              <a:buNone/>
            </a:pPr>
            <a:r>
              <a:t/>
            </a:r>
            <a:endParaRPr sz="1500"/>
          </a:p>
          <a:p>
            <a:pPr indent="-323850" lvl="0" marL="457200" marR="0" rtl="0" algn="l">
              <a:lnSpc>
                <a:spcPct val="100000"/>
              </a:lnSpc>
              <a:spcBef>
                <a:spcPts val="0"/>
              </a:spcBef>
              <a:spcAft>
                <a:spcPts val="0"/>
              </a:spcAft>
              <a:buSzPts val="1500"/>
              <a:buChar char="●"/>
            </a:pPr>
            <a:r>
              <a:rPr lang="en-US" sz="1500"/>
              <a:t>My Part</a:t>
            </a:r>
            <a:endParaRPr sz="1500"/>
          </a:p>
          <a:p>
            <a:pPr indent="457200" lvl="0" marL="0" marR="0" rtl="0" algn="l">
              <a:lnSpc>
                <a:spcPct val="100000"/>
              </a:lnSpc>
              <a:spcBef>
                <a:spcPts val="0"/>
              </a:spcBef>
              <a:spcAft>
                <a:spcPts val="0"/>
              </a:spcAft>
              <a:buNone/>
            </a:pPr>
            <a:r>
              <a:rPr lang="en-US" sz="1500"/>
              <a:t>David:</a:t>
            </a:r>
            <a:endParaRPr sz="1500"/>
          </a:p>
          <a:p>
            <a:pPr indent="-323850" lvl="0" marL="914400" rtl="0">
              <a:lnSpc>
                <a:spcPct val="100000"/>
              </a:lnSpc>
              <a:spcBef>
                <a:spcPts val="0"/>
              </a:spcBef>
              <a:spcAft>
                <a:spcPts val="0"/>
              </a:spcAft>
              <a:buSzPts val="1500"/>
              <a:buChar char="●"/>
            </a:pPr>
            <a:r>
              <a:rPr lang="en-US" sz="1500"/>
              <a:t>PantherSoft file’s data is populated from the server into VIP website automatically. </a:t>
            </a:r>
            <a:endParaRPr sz="1500"/>
          </a:p>
          <a:p>
            <a:pPr indent="-323850" lvl="0" marL="914400" rtl="0">
              <a:lnSpc>
                <a:spcPct val="100000"/>
              </a:lnSpc>
              <a:spcBef>
                <a:spcPts val="0"/>
              </a:spcBef>
              <a:spcAft>
                <a:spcPts val="0"/>
              </a:spcAft>
              <a:buSzPts val="1500"/>
              <a:buChar char="●"/>
            </a:pPr>
            <a:r>
              <a:rPr lang="en-US" sz="1500"/>
              <a:t>Implement setting parameters that restrict students to an specific date range for selecting projects.</a:t>
            </a:r>
            <a:endParaRPr sz="1500"/>
          </a:p>
          <a:p>
            <a:pPr indent="-323850" lvl="0" marL="914400" rtl="0">
              <a:lnSpc>
                <a:spcPct val="100000"/>
              </a:lnSpc>
              <a:spcBef>
                <a:spcPts val="0"/>
              </a:spcBef>
              <a:spcAft>
                <a:spcPts val="0"/>
              </a:spcAft>
              <a:buSzPts val="1500"/>
              <a:buChar char="●"/>
            </a:pPr>
            <a:r>
              <a:rPr lang="en-US" sz="1500"/>
              <a:t>Make frequently visited pages mobile compatible.</a:t>
            </a:r>
            <a:endParaRPr sz="1500"/>
          </a:p>
          <a:p>
            <a:pPr indent="0" lvl="0" marL="457200" rtl="0">
              <a:lnSpc>
                <a:spcPct val="100000"/>
              </a:lnSpc>
              <a:spcBef>
                <a:spcPts val="0"/>
              </a:spcBef>
              <a:spcAft>
                <a:spcPts val="0"/>
              </a:spcAft>
              <a:buNone/>
            </a:pPr>
            <a:r>
              <a:rPr lang="en-US" sz="1500"/>
              <a:t>Sergio:</a:t>
            </a:r>
            <a:endParaRPr sz="1500"/>
          </a:p>
          <a:p>
            <a:pPr indent="-323850" lvl="0" marL="914400" rtl="0">
              <a:lnSpc>
                <a:spcPct val="100000"/>
              </a:lnSpc>
              <a:spcBef>
                <a:spcPts val="0"/>
              </a:spcBef>
              <a:spcAft>
                <a:spcPts val="0"/>
              </a:spcAft>
              <a:buSzPts val="1500"/>
              <a:buChar char="●"/>
            </a:pPr>
            <a:r>
              <a:rPr lang="en-US" sz="1500"/>
              <a:t>Implemented new login/registration flow for judges using a three token system.</a:t>
            </a:r>
            <a:endParaRPr sz="1500"/>
          </a:p>
          <a:p>
            <a:pPr indent="-323850" lvl="0" marL="914400" rtl="0">
              <a:lnSpc>
                <a:spcPct val="100000"/>
              </a:lnSpc>
              <a:spcBef>
                <a:spcPts val="600"/>
              </a:spcBef>
              <a:spcAft>
                <a:spcPts val="0"/>
              </a:spcAft>
              <a:buSzPts val="1500"/>
              <a:buChar char="●"/>
            </a:pPr>
            <a:r>
              <a:rPr lang="en-US" sz="1500"/>
              <a:t>Implemented course selection algorithm for the assignment of questions to judges depending on student course.</a:t>
            </a:r>
            <a:endParaRPr sz="1500"/>
          </a:p>
          <a:p>
            <a:pPr indent="-323850" lvl="0" marL="914400" rtl="0">
              <a:lnSpc>
                <a:spcPct val="100000"/>
              </a:lnSpc>
              <a:spcBef>
                <a:spcPts val="600"/>
              </a:spcBef>
              <a:spcAft>
                <a:spcPts val="0"/>
              </a:spcAft>
              <a:buSzPts val="1500"/>
              <a:buChar char="●"/>
            </a:pPr>
            <a:r>
              <a:rPr lang="en-US" sz="1500"/>
              <a:t>Implemented a data summary  and consistency check tool that analyses and displays this data in a dashboard.</a:t>
            </a:r>
            <a:endParaRPr sz="1500"/>
          </a:p>
          <a:p>
            <a:pPr indent="0" lvl="0" marL="0" rtl="0">
              <a:lnSpc>
                <a:spcPct val="115000"/>
              </a:lnSpc>
              <a:spcBef>
                <a:spcPts val="600"/>
              </a:spcBef>
              <a:spcAft>
                <a:spcPts val="0"/>
              </a:spcAft>
              <a:buNone/>
            </a:pPr>
            <a:r>
              <a:t/>
            </a:r>
            <a:endParaRPr sz="1400"/>
          </a:p>
          <a:p>
            <a:pPr indent="0" lvl="0" marL="0" marR="0" rtl="0" algn="l">
              <a:lnSpc>
                <a:spcPct val="100000"/>
              </a:lnSpc>
              <a:spcBef>
                <a:spcPts val="2000"/>
              </a:spcBef>
              <a:spcAft>
                <a:spcPts val="0"/>
              </a:spcAft>
              <a:buNone/>
            </a:pPr>
            <a:r>
              <a:t/>
            </a:r>
            <a:endParaRPr sz="1400"/>
          </a:p>
        </p:txBody>
      </p:sp>
      <p:sp>
        <p:nvSpPr>
          <p:cNvPr id="159" name="Shape 159"/>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endParaRPr b="0" i="0" sz="3800" u="none" cap="none" strike="noStrike">
              <a:solidFill>
                <a:srgbClr val="001D4D"/>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a:t>
            </a:r>
            <a:r>
              <a:rPr lang="en-US"/>
              <a:t>Management</a:t>
            </a:r>
            <a:endParaRPr b="0" i="0" sz="3800" u="none" cap="none" strike="noStrike">
              <a:solidFill>
                <a:srgbClr val="001D4D"/>
              </a:solidFill>
              <a:latin typeface="Trebuchet MS"/>
              <a:ea typeface="Trebuchet MS"/>
              <a:cs typeface="Trebuchet MS"/>
              <a:sym typeface="Trebuchet MS"/>
            </a:endParaRPr>
          </a:p>
        </p:txBody>
      </p:sp>
      <p:pic>
        <p:nvPicPr>
          <p:cNvPr id="166" name="Shape 166"/>
          <p:cNvPicPr preferRelativeResize="0"/>
          <p:nvPr/>
        </p:nvPicPr>
        <p:blipFill>
          <a:blip r:embed="rId3">
            <a:alphaModFix/>
          </a:blip>
          <a:stretch>
            <a:fillRect/>
          </a:stretch>
        </p:blipFill>
        <p:spPr>
          <a:xfrm>
            <a:off x="1158750" y="1493075"/>
            <a:ext cx="7116400" cy="4357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a:t>Key </a:t>
            </a:r>
            <a:r>
              <a:rPr b="0" i="0" lang="en-US" sz="3800" u="none" cap="none" strike="noStrike">
                <a:solidFill>
                  <a:srgbClr val="001D4D"/>
                </a:solidFill>
                <a:latin typeface="Trebuchet MS"/>
                <a:ea typeface="Trebuchet MS"/>
                <a:cs typeface="Trebuchet MS"/>
                <a:sym typeface="Trebuchet MS"/>
              </a:rPr>
              <a:t>User Stories </a:t>
            </a:r>
            <a:endParaRPr b="0" i="0" sz="3800" u="none" cap="none" strike="noStrike">
              <a:solidFill>
                <a:srgbClr val="001D4D"/>
              </a:solidFill>
              <a:latin typeface="Trebuchet MS"/>
              <a:ea typeface="Trebuchet MS"/>
              <a:cs typeface="Trebuchet MS"/>
              <a:sym typeface="Trebuchet MS"/>
            </a:endParaRPr>
          </a:p>
        </p:txBody>
      </p:sp>
      <p:sp>
        <p:nvSpPr>
          <p:cNvPr id="173" name="Shape 173"/>
          <p:cNvSpPr txBox="1"/>
          <p:nvPr>
            <p:ph idx="1" type="body"/>
          </p:nvPr>
        </p:nvSpPr>
        <p:spPr>
          <a:xfrm>
            <a:off x="779475" y="1581575"/>
            <a:ext cx="7745100" cy="4208400"/>
          </a:xfrm>
          <a:prstGeom prst="rect">
            <a:avLst/>
          </a:prstGeom>
          <a:noFill/>
          <a:ln>
            <a:noFill/>
          </a:ln>
        </p:spPr>
        <p:txBody>
          <a:bodyPr anchorCtr="0" anchor="t" bIns="45700" lIns="91425" spcFirstLastPara="1" rIns="91425" wrap="square" tIns="45700">
            <a:noAutofit/>
          </a:bodyPr>
          <a:lstStyle/>
          <a:p>
            <a:pPr indent="-368300" lvl="0" marL="457200" marR="0" rtl="0" algn="l">
              <a:spcBef>
                <a:spcPts val="2000"/>
              </a:spcBef>
              <a:spcAft>
                <a:spcPts val="0"/>
              </a:spcAft>
              <a:buSzPts val="2200"/>
              <a:buAutoNum type="arabicPeriod"/>
            </a:pPr>
            <a:r>
              <a:rPr lang="en-US"/>
              <a:t>Upload course/student data automation.</a:t>
            </a:r>
            <a:endParaRPr/>
          </a:p>
          <a:p>
            <a:pPr indent="0" lvl="0" marL="0" marR="0" rtl="0" algn="l">
              <a:spcBef>
                <a:spcPts val="2000"/>
              </a:spcBef>
              <a:spcAft>
                <a:spcPts val="0"/>
              </a:spcAft>
              <a:buNone/>
            </a:pPr>
            <a:r>
              <a:rPr lang="en-US"/>
              <a:t>2.	Implement date restriction to join and drop projects.</a:t>
            </a:r>
            <a:endParaRPr/>
          </a:p>
          <a:p>
            <a:pPr indent="0" lvl="0" marL="0" marR="0" rtl="0" algn="l">
              <a:spcBef>
                <a:spcPts val="2000"/>
              </a:spcBef>
              <a:spcAft>
                <a:spcPts val="0"/>
              </a:spcAft>
              <a:buNone/>
            </a:pPr>
            <a:r>
              <a:rPr lang="en-US"/>
              <a:t>3.	Make frequently visited pages mobile compatible.</a:t>
            </a:r>
            <a:endParaRPr/>
          </a:p>
          <a:p>
            <a:pPr indent="0" lvl="0" marL="0" marR="0" rtl="0" algn="l">
              <a:spcBef>
                <a:spcPts val="2000"/>
              </a:spcBef>
              <a:spcAft>
                <a:spcPts val="0"/>
              </a:spcAft>
              <a:buNone/>
            </a:pPr>
            <a:r>
              <a:rPr lang="en-US"/>
              <a:t>4. 	Data consistency check tool/summary.</a:t>
            </a:r>
            <a:endParaRPr/>
          </a:p>
          <a:p>
            <a:pPr indent="0" lvl="0" marL="0" marR="0" rtl="0" algn="l">
              <a:spcBef>
                <a:spcPts val="2000"/>
              </a:spcBef>
              <a:spcAft>
                <a:spcPts val="0"/>
              </a:spcAft>
              <a:buNone/>
            </a:pPr>
            <a:r>
              <a:rPr lang="en-US"/>
              <a:t>5.	Re-structure the flow of login/registration of judges into the system</a:t>
            </a:r>
            <a:endParaRPr/>
          </a:p>
          <a:p>
            <a:pPr indent="0" lvl="0" marL="0" marR="0" rtl="0" algn="l">
              <a:spcBef>
                <a:spcPts val="2000"/>
              </a:spcBef>
              <a:spcAft>
                <a:spcPts val="0"/>
              </a:spcAft>
              <a:buNone/>
            </a:pPr>
            <a:r>
              <a:rPr lang="en-US"/>
              <a:t>6.	Implement course based questions</a:t>
            </a:r>
            <a:endParaRPr/>
          </a:p>
          <a:p>
            <a:pPr indent="0" lvl="0" marL="0" marR="0" rtl="0" algn="l">
              <a:spcBef>
                <a:spcPts val="2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80300" y="520175"/>
            <a:ext cx="7583400" cy="606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Upload course/student data automation.</a:t>
            </a:r>
            <a:endParaRPr i="0" sz="3000" u="none" cap="none" strike="noStrike">
              <a:solidFill>
                <a:srgbClr val="001D4D"/>
              </a:solidFill>
              <a:latin typeface="Times New Roman"/>
              <a:ea typeface="Times New Roman"/>
              <a:cs typeface="Times New Roman"/>
              <a:sym typeface="Times New Roman"/>
            </a:endParaRPr>
          </a:p>
        </p:txBody>
      </p:sp>
      <p:sp>
        <p:nvSpPr>
          <p:cNvPr id="180" name="Shape 180"/>
          <p:cNvSpPr txBox="1"/>
          <p:nvPr>
            <p:ph idx="1" type="body"/>
          </p:nvPr>
        </p:nvSpPr>
        <p:spPr>
          <a:xfrm>
            <a:off x="779475" y="1353875"/>
            <a:ext cx="7583400" cy="4795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400">
                <a:latin typeface="Times New Roman"/>
                <a:ea typeface="Times New Roman"/>
                <a:cs typeface="Times New Roman"/>
                <a:sym typeface="Times New Roman"/>
              </a:rPr>
              <a:t>Description:</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As an admin, I would like to have all the data from courses and students populated automatically from the server, so that I am able to sync the students into the courses without having to do it manually.</a:t>
            </a:r>
            <a:endParaRPr sz="1400">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1100"/>
              <a:buFont typeface="Arial"/>
              <a:buNone/>
            </a:pPr>
            <a:r>
              <a:rPr b="1" lang="en-US" sz="1400">
                <a:latin typeface="Times New Roman"/>
                <a:ea typeface="Times New Roman"/>
                <a:cs typeface="Times New Roman"/>
                <a:sym typeface="Times New Roman"/>
              </a:rPr>
              <a:t>Acceptance Criteria:</a:t>
            </a:r>
            <a:endParaRPr b="1"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Read “panthersoft” files from root directory and populate onto “upload course” feature screen.</a:t>
            </a:r>
            <a:endParaRPr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Populate course list with the files of the format reg-ABC-1234.txt or reg-ABC-1234-INC.txt (incomplete students from previous semesters).</a:t>
            </a:r>
            <a:endParaRPr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User will be imported to the system with the first letter capitalized.</a:t>
            </a:r>
            <a:endParaRPr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Users with space in their last name shall be imported to the VIP website.</a:t>
            </a:r>
            <a:endParaRPr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Users with a last name with less than 4 characters shall be imported to the VIP website.</a:t>
            </a:r>
            <a:endParaRPr sz="1400">
              <a:latin typeface="Times New Roman"/>
              <a:ea typeface="Times New Roman"/>
              <a:cs typeface="Times New Roman"/>
              <a:sym typeface="Times New Roman"/>
            </a:endParaRPr>
          </a:p>
          <a:p>
            <a:pPr indent="-317500" lvl="0" marL="457200" marR="0" rtl="0" algn="l">
              <a:lnSpc>
                <a:spcPct val="150000"/>
              </a:lnSpc>
              <a:spcBef>
                <a:spcPts val="0"/>
              </a:spcBef>
              <a:spcAft>
                <a:spcPts val="0"/>
              </a:spcAft>
              <a:buSzPts val="1400"/>
              <a:buFont typeface="Times New Roman"/>
              <a:buChar char="●"/>
            </a:pPr>
            <a:r>
              <a:rPr lang="en-US" sz="1400">
                <a:latin typeface="Times New Roman"/>
                <a:ea typeface="Times New Roman"/>
                <a:cs typeface="Times New Roman"/>
                <a:sym typeface="Times New Roman"/>
              </a:rPr>
              <a:t>Warning messages shall be displayed for files with wrong data format. Details about file name and row number shall be displayed to user for reference. </a:t>
            </a:r>
            <a:endParaRPr sz="1400">
              <a:latin typeface="Times New Roman"/>
              <a:ea typeface="Times New Roman"/>
              <a:cs typeface="Times New Roman"/>
              <a:sym typeface="Times New Roman"/>
            </a:endParaRPr>
          </a:p>
          <a:p>
            <a:pPr indent="0" lvl="0" marL="0" marR="0" rtl="0" algn="l">
              <a:spcBef>
                <a:spcPts val="2000"/>
              </a:spcBef>
              <a:spcAft>
                <a:spcPts val="0"/>
              </a:spcAft>
              <a:buClr>
                <a:schemeClr val="dk1"/>
              </a:buClr>
              <a:buSzPts val="1100"/>
              <a:buFont typeface="Arial"/>
              <a:buNone/>
            </a:pPr>
            <a:r>
              <a:t/>
            </a:r>
            <a:endParaRPr/>
          </a:p>
          <a:p>
            <a:pPr indent="0" lvl="0" marL="0" marR="0" rtl="0" algn="l">
              <a:spcBef>
                <a:spcPts val="2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SzPts val="1100"/>
              <a:buNone/>
            </a:pPr>
            <a:r>
              <a:rPr lang="en-US" sz="3000">
                <a:latin typeface="Times New Roman"/>
                <a:ea typeface="Times New Roman"/>
                <a:cs typeface="Times New Roman"/>
                <a:sym typeface="Times New Roman"/>
              </a:rPr>
              <a:t>Implement date restriction to join and drop projects.</a:t>
            </a:r>
            <a:endParaRPr sz="3000">
              <a:latin typeface="Times New Roman"/>
              <a:ea typeface="Times New Roman"/>
              <a:cs typeface="Times New Roman"/>
              <a:sym typeface="Times New Roman"/>
            </a:endParaRPr>
          </a:p>
        </p:txBody>
      </p:sp>
      <p:sp>
        <p:nvSpPr>
          <p:cNvPr id="187" name="Shape 187"/>
          <p:cNvSpPr txBox="1"/>
          <p:nvPr>
            <p:ph idx="1" type="body"/>
          </p:nvPr>
        </p:nvSpPr>
        <p:spPr>
          <a:xfrm>
            <a:off x="779475" y="1581650"/>
            <a:ext cx="7583400" cy="44556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Clr>
                <a:schemeClr val="dk1"/>
              </a:buClr>
              <a:buSzPts val="1100"/>
              <a:buFont typeface="Arial"/>
              <a:buNone/>
            </a:pPr>
            <a:r>
              <a:rPr b="1" lang="en-US" sz="1800">
                <a:latin typeface="Times New Roman"/>
                <a:ea typeface="Times New Roman"/>
                <a:cs typeface="Times New Roman"/>
                <a:sym typeface="Times New Roman"/>
              </a:rPr>
              <a:t>Description</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marR="0" rtl="0" algn="l">
              <a:spcBef>
                <a:spcPts val="2000"/>
              </a:spcBef>
              <a:spcAft>
                <a:spcPts val="0"/>
              </a:spcAft>
              <a:buSzPts val="1800"/>
              <a:buFont typeface="Times New Roman"/>
              <a:buChar char="●"/>
            </a:pPr>
            <a:r>
              <a:rPr lang="en-US" sz="1800">
                <a:latin typeface="Times New Roman"/>
                <a:ea typeface="Times New Roman"/>
                <a:cs typeface="Times New Roman"/>
                <a:sym typeface="Times New Roman"/>
              </a:rPr>
              <a:t>As an Admin, I would like to restrict the joining and dropping of students in projects based on a range of dates </a:t>
            </a:r>
            <a:endParaRPr sz="1800">
              <a:latin typeface="Times New Roman"/>
              <a:ea typeface="Times New Roman"/>
              <a:cs typeface="Times New Roman"/>
              <a:sym typeface="Times New Roman"/>
            </a:endParaRPr>
          </a:p>
          <a:p>
            <a:pPr indent="0" lvl="0" marL="0" marR="0" rtl="0" algn="l">
              <a:spcBef>
                <a:spcPts val="2000"/>
              </a:spcBef>
              <a:spcAft>
                <a:spcPts val="0"/>
              </a:spcAft>
              <a:buClr>
                <a:schemeClr val="dk1"/>
              </a:buClr>
              <a:buSzPts val="1100"/>
              <a:buFont typeface="Arial"/>
              <a:buNone/>
            </a:pPr>
            <a:r>
              <a:rPr b="1" lang="en-US" sz="1800">
                <a:latin typeface="Times New Roman"/>
                <a:ea typeface="Times New Roman"/>
                <a:cs typeface="Times New Roman"/>
                <a:sym typeface="Times New Roman"/>
              </a:rPr>
              <a:t>Acceptance Criteria:</a:t>
            </a:r>
            <a:endParaRPr b="1" sz="1800">
              <a:latin typeface="Times New Roman"/>
              <a:ea typeface="Times New Roman"/>
              <a:cs typeface="Times New Roman"/>
              <a:sym typeface="Times New Roman"/>
            </a:endParaRPr>
          </a:p>
          <a:p>
            <a:pPr indent="-342900" lvl="0" marL="457200" marR="0" rtl="0" algn="l">
              <a:lnSpc>
                <a:spcPct val="200000"/>
              </a:lnSpc>
              <a:spcBef>
                <a:spcPts val="2000"/>
              </a:spcBef>
              <a:spcAft>
                <a:spcPts val="0"/>
              </a:spcAft>
              <a:buSzPts val="1800"/>
              <a:buFont typeface="Times New Roman"/>
              <a:buChar char="●"/>
            </a:pPr>
            <a:r>
              <a:rPr lang="en-US" sz="1800">
                <a:latin typeface="Times New Roman"/>
                <a:ea typeface="Times New Roman"/>
                <a:cs typeface="Times New Roman"/>
                <a:sym typeface="Times New Roman"/>
              </a:rPr>
              <a:t>Provide an input form for setting start and end date</a:t>
            </a:r>
            <a:endParaRPr sz="1800">
              <a:latin typeface="Times New Roman"/>
              <a:ea typeface="Times New Roman"/>
              <a:cs typeface="Times New Roman"/>
              <a:sym typeface="Times New Roman"/>
            </a:endParaRPr>
          </a:p>
          <a:p>
            <a:pPr indent="-342900" lvl="0" marL="457200" marR="0" rtl="0" algn="l">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Restrict joining a project outside deadline range.</a:t>
            </a:r>
            <a:endParaRPr sz="1800">
              <a:latin typeface="Times New Roman"/>
              <a:ea typeface="Times New Roman"/>
              <a:cs typeface="Times New Roman"/>
              <a:sym typeface="Times New Roman"/>
            </a:endParaRPr>
          </a:p>
          <a:p>
            <a:pPr indent="-342900" lvl="0" marL="457200" marR="0" rtl="0" algn="l">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Restrict dropping a project outside deadline range.</a:t>
            </a:r>
            <a:endParaRPr sz="1800">
              <a:latin typeface="Times New Roman"/>
              <a:ea typeface="Times New Roman"/>
              <a:cs typeface="Times New Roman"/>
              <a:sym typeface="Times New Roman"/>
            </a:endParaRPr>
          </a:p>
          <a:p>
            <a:pPr indent="0" lvl="0" marL="0" marR="0" rtl="0" algn="l">
              <a:spcBef>
                <a:spcPts val="2000"/>
              </a:spcBef>
              <a:spcAft>
                <a:spcPts val="0"/>
              </a:spcAft>
              <a:buClr>
                <a:schemeClr val="dk1"/>
              </a:buClr>
              <a:buSzPts val="1100"/>
              <a:buFont typeface="Arial"/>
              <a:buNone/>
            </a:pPr>
            <a:r>
              <a:t/>
            </a:r>
            <a:endParaRPr/>
          </a:p>
          <a:p>
            <a:pPr indent="0" lvl="0" marL="0" marR="0" rtl="0" algn="l">
              <a:spcBef>
                <a:spcPts val="2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000">
                <a:latin typeface="Times New Roman"/>
                <a:ea typeface="Times New Roman"/>
                <a:cs typeface="Times New Roman"/>
                <a:sym typeface="Times New Roman"/>
              </a:rPr>
              <a:t>Make frequently visited pages mobile compatible.</a:t>
            </a:r>
            <a:endParaRPr i="0" sz="3000" u="none" cap="none" strike="noStrike">
              <a:solidFill>
                <a:srgbClr val="001D4D"/>
              </a:solidFill>
              <a:latin typeface="Times New Roman"/>
              <a:ea typeface="Times New Roman"/>
              <a:cs typeface="Times New Roman"/>
              <a:sym typeface="Times New Roman"/>
            </a:endParaRPr>
          </a:p>
        </p:txBody>
      </p:sp>
      <p:sp>
        <p:nvSpPr>
          <p:cNvPr id="194" name="Shape 194"/>
          <p:cNvSpPr txBox="1"/>
          <p:nvPr>
            <p:ph idx="1" type="body"/>
          </p:nvPr>
        </p:nvSpPr>
        <p:spPr>
          <a:xfrm>
            <a:off x="779475" y="1480425"/>
            <a:ext cx="7786800" cy="4556700"/>
          </a:xfrm>
          <a:prstGeom prst="rect">
            <a:avLst/>
          </a:prstGeom>
          <a:noFill/>
          <a:ln>
            <a:noFill/>
          </a:ln>
        </p:spPr>
        <p:txBody>
          <a:bodyPr anchorCtr="0" anchor="t" bIns="45700" lIns="91425" spcFirstLastPara="1" rIns="91425" wrap="square" tIns="45700">
            <a:noAutofit/>
          </a:bodyPr>
          <a:lstStyle/>
          <a:p>
            <a:pPr indent="0" lvl="0" marL="0" marR="0" rtl="0" algn="l">
              <a:spcBef>
                <a:spcPts val="2000"/>
              </a:spcBef>
              <a:spcAft>
                <a:spcPts val="0"/>
              </a:spcAft>
              <a:buClr>
                <a:schemeClr val="dk1"/>
              </a:buClr>
              <a:buSzPts val="1100"/>
              <a:buFont typeface="Arial"/>
              <a:buNone/>
            </a:pPr>
            <a:r>
              <a:rPr b="1" lang="en-US" sz="1500">
                <a:latin typeface="Times New Roman"/>
                <a:ea typeface="Times New Roman"/>
                <a:cs typeface="Times New Roman"/>
                <a:sym typeface="Times New Roman"/>
              </a:rPr>
              <a:t>Description: </a:t>
            </a:r>
            <a:endParaRPr b="1" sz="1500">
              <a:latin typeface="Times New Roman"/>
              <a:ea typeface="Times New Roman"/>
              <a:cs typeface="Times New Roman"/>
              <a:sym typeface="Times New Roman"/>
            </a:endParaRPr>
          </a:p>
          <a:p>
            <a:pPr indent="-323850" lvl="0" marL="457200" marR="0" rtl="0" algn="l">
              <a:spcBef>
                <a:spcPts val="2000"/>
              </a:spcBef>
              <a:spcAft>
                <a:spcPts val="0"/>
              </a:spcAft>
              <a:buSzPts val="1500"/>
              <a:buFont typeface="Times New Roman"/>
              <a:buChar char="●"/>
            </a:pPr>
            <a:r>
              <a:rPr lang="en-US" sz="1500">
                <a:latin typeface="Times New Roman"/>
                <a:ea typeface="Times New Roman"/>
                <a:cs typeface="Times New Roman"/>
                <a:sym typeface="Times New Roman"/>
              </a:rPr>
              <a:t>As any user type, I would like to see a mobile friendly project and login </a:t>
            </a:r>
            <a:r>
              <a:rPr lang="en-US" sz="1500">
                <a:latin typeface="Times New Roman"/>
                <a:ea typeface="Times New Roman"/>
                <a:cs typeface="Times New Roman"/>
                <a:sym typeface="Times New Roman"/>
              </a:rPr>
              <a:t>page,</a:t>
            </a:r>
            <a:r>
              <a:rPr lang="en-US" sz="1500">
                <a:latin typeface="Times New Roman"/>
                <a:ea typeface="Times New Roman"/>
                <a:cs typeface="Times New Roman"/>
                <a:sym typeface="Times New Roman"/>
              </a:rPr>
              <a:t> so that when I am using a mobile device, I am able to see all the useful information about the projects and login page.</a:t>
            </a:r>
            <a:endParaRPr sz="1500">
              <a:latin typeface="Times New Roman"/>
              <a:ea typeface="Times New Roman"/>
              <a:cs typeface="Times New Roman"/>
              <a:sym typeface="Times New Roman"/>
            </a:endParaRPr>
          </a:p>
          <a:p>
            <a:pPr indent="0" lvl="0" marL="0" marR="0" rtl="0" algn="l">
              <a:spcBef>
                <a:spcPts val="2000"/>
              </a:spcBef>
              <a:spcAft>
                <a:spcPts val="0"/>
              </a:spcAft>
              <a:buClr>
                <a:schemeClr val="dk1"/>
              </a:buClr>
              <a:buSzPts val="1100"/>
              <a:buFont typeface="Arial"/>
              <a:buNone/>
            </a:pPr>
            <a:r>
              <a:rPr b="1" lang="en-US" sz="1500">
                <a:latin typeface="Times New Roman"/>
                <a:ea typeface="Times New Roman"/>
                <a:cs typeface="Times New Roman"/>
                <a:sym typeface="Times New Roman"/>
              </a:rPr>
              <a:t>Acceptance Criteria:</a:t>
            </a:r>
            <a:endParaRPr b="1" sz="1500">
              <a:latin typeface="Times New Roman"/>
              <a:ea typeface="Times New Roman"/>
              <a:cs typeface="Times New Roman"/>
              <a:sym typeface="Times New Roman"/>
            </a:endParaRPr>
          </a:p>
          <a:p>
            <a:pPr indent="-323850" lvl="0" marL="457200" marR="0" rtl="0" algn="l">
              <a:lnSpc>
                <a:spcPct val="150000"/>
              </a:lnSpc>
              <a:spcBef>
                <a:spcPts val="2000"/>
              </a:spcBef>
              <a:spcAft>
                <a:spcPts val="0"/>
              </a:spcAft>
              <a:buSzPts val="1500"/>
              <a:buFont typeface="Times New Roman"/>
              <a:buChar char="●"/>
            </a:pPr>
            <a:r>
              <a:rPr lang="en-US" sz="1500">
                <a:latin typeface="Times New Roman"/>
                <a:ea typeface="Times New Roman"/>
                <a:cs typeface="Times New Roman"/>
                <a:sym typeface="Times New Roman"/>
              </a:rPr>
              <a:t>Max capacity and currently enrolled number of members on the project should be shown when using a mobile device. </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Project names and logo should shrink when user scales the page or uses a mobile device..</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A small sized video should be shown in case user wants to see the video for that specific project.</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White space should be used with useful information</a:t>
            </a:r>
            <a:endParaRPr sz="1500">
              <a:latin typeface="Times New Roman"/>
              <a:ea typeface="Times New Roman"/>
              <a:cs typeface="Times New Roman"/>
              <a:sym typeface="Times New Roman"/>
            </a:endParaRPr>
          </a:p>
          <a:p>
            <a:pPr indent="-323850" lvl="0" marL="457200" marR="0" rtl="0" algn="l">
              <a:lnSpc>
                <a:spcPct val="150000"/>
              </a:lnSpc>
              <a:spcBef>
                <a:spcPts val="0"/>
              </a:spcBef>
              <a:spcAft>
                <a:spcPts val="0"/>
              </a:spcAft>
              <a:buSzPts val="1500"/>
              <a:buFont typeface="Times New Roman"/>
              <a:buChar char="●"/>
            </a:pPr>
            <a:r>
              <a:rPr lang="en-US" sz="1500">
                <a:latin typeface="Times New Roman"/>
                <a:ea typeface="Times New Roman"/>
                <a:cs typeface="Times New Roman"/>
                <a:sym typeface="Times New Roman"/>
              </a:rPr>
              <a:t>Videos should scale to appropriate place when using the mobile size of the web page</a:t>
            </a:r>
            <a:endParaRPr sz="1500">
              <a:latin typeface="Times New Roman"/>
              <a:ea typeface="Times New Roman"/>
              <a:cs typeface="Times New Roman"/>
              <a:sym typeface="Times New Roman"/>
            </a:endParaRPr>
          </a:p>
          <a:p>
            <a:pPr indent="0" lvl="0" marL="0" marR="0" rtl="0" algn="l">
              <a:lnSpc>
                <a:spcPct val="150000"/>
              </a:lnSpc>
              <a:spcBef>
                <a:spcPts val="2000"/>
              </a:spcBef>
              <a:spcAft>
                <a:spcPts val="0"/>
              </a:spcAft>
              <a:buNone/>
            </a:pPr>
            <a:r>
              <a:t/>
            </a:r>
            <a:endParaRPr sz="1500">
              <a:latin typeface="Times New Roman"/>
              <a:ea typeface="Times New Roman"/>
              <a:cs typeface="Times New Roman"/>
              <a:sym typeface="Times New Roman"/>
            </a:endParaRPr>
          </a:p>
          <a:p>
            <a:pPr indent="0" lvl="0" marL="0" marR="0" rtl="0" algn="l">
              <a:spcBef>
                <a:spcPts val="2000"/>
              </a:spcBef>
              <a:spcAft>
                <a:spcPts val="0"/>
              </a:spcAft>
              <a:buNone/>
            </a:pPr>
            <a:r>
              <a:t/>
            </a:r>
            <a:endParaRPr sz="1500">
              <a:latin typeface="Times New Roman"/>
              <a:ea typeface="Times New Roman"/>
              <a:cs typeface="Times New Roman"/>
              <a:sym typeface="Times New Roman"/>
            </a:endParaRPr>
          </a:p>
          <a:p>
            <a:pPr indent="0" lvl="0" marL="0" marR="0" rtl="0" algn="l">
              <a:spcBef>
                <a:spcPts val="200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Clr>
                <a:schemeClr val="dk1"/>
              </a:buClr>
              <a:buSzPts val="1100"/>
              <a:buFont typeface="Arial"/>
              <a:buNone/>
            </a:pPr>
            <a:r>
              <a:rPr lang="en-US" sz="3000"/>
              <a:t>Data consistency check tool/summary.</a:t>
            </a:r>
            <a:endParaRPr b="0" i="0" sz="3000" u="none" cap="none" strike="noStrike">
              <a:solidFill>
                <a:srgbClr val="001D4D"/>
              </a:solidFill>
              <a:latin typeface="Trebuchet MS"/>
              <a:ea typeface="Trebuchet MS"/>
              <a:cs typeface="Trebuchet MS"/>
              <a:sym typeface="Trebuchet MS"/>
            </a:endParaRPr>
          </a:p>
        </p:txBody>
      </p:sp>
      <p:sp>
        <p:nvSpPr>
          <p:cNvPr id="201" name="Shape 201"/>
          <p:cNvSpPr txBox="1"/>
          <p:nvPr/>
        </p:nvSpPr>
        <p:spPr>
          <a:xfrm>
            <a:off x="833200" y="1425600"/>
            <a:ext cx="7929300" cy="4571700"/>
          </a:xfrm>
          <a:prstGeom prst="rect">
            <a:avLst/>
          </a:prstGeom>
          <a:noFill/>
          <a:ln>
            <a:noFill/>
          </a:ln>
        </p:spPr>
        <p:txBody>
          <a:bodyPr anchorCtr="0" anchor="t" bIns="91425" lIns="91425" spcFirstLastPara="1" rIns="91425" wrap="square" tIns="91425">
            <a:noAutofit/>
          </a:bodyPr>
          <a:lstStyle/>
          <a:p>
            <a:pPr indent="0" lvl="0" marL="0" rtl="0">
              <a:spcBef>
                <a:spcPts val="2000"/>
              </a:spcBef>
              <a:spcAft>
                <a:spcPts val="0"/>
              </a:spcAft>
              <a:buNone/>
            </a:pPr>
            <a:r>
              <a:rPr b="1" lang="en-US">
                <a:solidFill>
                  <a:srgbClr val="111111"/>
                </a:solidFill>
              </a:rPr>
              <a:t>Description:</a:t>
            </a:r>
            <a:r>
              <a:rPr b="1" lang="en-US">
                <a:solidFill>
                  <a:srgbClr val="001D4D"/>
                </a:solidFill>
                <a:latin typeface="Times New Roman"/>
                <a:ea typeface="Times New Roman"/>
                <a:cs typeface="Times New Roman"/>
                <a:sym typeface="Times New Roman"/>
              </a:rPr>
              <a:t> </a:t>
            </a:r>
            <a:endParaRPr>
              <a:solidFill>
                <a:schemeClr val="dk1"/>
              </a:solidFill>
            </a:endParaRPr>
          </a:p>
          <a:p>
            <a:pPr indent="0" lvl="0" marL="0" rtl="0">
              <a:lnSpc>
                <a:spcPct val="133636"/>
              </a:lnSpc>
              <a:spcBef>
                <a:spcPts val="0"/>
              </a:spcBef>
              <a:spcAft>
                <a:spcPts val="0"/>
              </a:spcAft>
              <a:buNone/>
            </a:pPr>
            <a:r>
              <a:rPr lang="en-US">
                <a:solidFill>
                  <a:schemeClr val="dk1"/>
                </a:solidFill>
              </a:rPr>
              <a:t>As developer I would like to implement a data consistency test/script that we can run to detect inconsistencies in the database, this will greatly improve the debugging and testing process. The data is not always entered consistently because there are several ways to create/update users, projects and courses. This script should be easy to update with new consistency rules. </a:t>
            </a:r>
            <a:endParaRPr>
              <a:solidFill>
                <a:schemeClr val="dk1"/>
              </a:solidFill>
            </a:endParaRPr>
          </a:p>
          <a:p>
            <a:pPr indent="0" lvl="0" marL="0" rtl="0">
              <a:lnSpc>
                <a:spcPct val="115000"/>
              </a:lnSpc>
              <a:spcBef>
                <a:spcPts val="800"/>
              </a:spcBef>
              <a:spcAft>
                <a:spcPts val="0"/>
              </a:spcAft>
              <a:buClr>
                <a:srgbClr val="000000"/>
              </a:buClr>
              <a:buSzPts val="1100"/>
              <a:buFont typeface="Arial"/>
              <a:buNone/>
            </a:pPr>
            <a:r>
              <a:rPr b="1" lang="en-US">
                <a:solidFill>
                  <a:srgbClr val="111111"/>
                </a:solidFill>
              </a:rPr>
              <a:t>Acceptance Criteria:</a:t>
            </a:r>
            <a:endParaRPr>
              <a:solidFill>
                <a:schemeClr val="dk1"/>
              </a:solidFill>
            </a:endParaRPr>
          </a:p>
          <a:p>
            <a:pPr indent="-317500" lvl="0" marL="558800" rtl="0">
              <a:lnSpc>
                <a:spcPct val="133636"/>
              </a:lnSpc>
              <a:spcBef>
                <a:spcPts val="400"/>
              </a:spcBef>
              <a:spcAft>
                <a:spcPts val="0"/>
              </a:spcAft>
              <a:buClr>
                <a:schemeClr val="dk1"/>
              </a:buClr>
              <a:buSzPts val="1400"/>
              <a:buChar char="●"/>
            </a:pPr>
            <a:r>
              <a:rPr lang="en-US">
                <a:solidFill>
                  <a:schemeClr val="dk1"/>
                </a:solidFill>
              </a:rPr>
              <a:t>Check for mandatory fields that are empty on all tables</a:t>
            </a:r>
            <a:endParaRPr>
              <a:solidFill>
                <a:schemeClr val="dk1"/>
              </a:solidFill>
            </a:endParaRPr>
          </a:p>
          <a:p>
            <a:pPr indent="-317500" lvl="0" marL="558800" rtl="0">
              <a:lnSpc>
                <a:spcPct val="133636"/>
              </a:lnSpc>
              <a:spcBef>
                <a:spcPts val="0"/>
              </a:spcBef>
              <a:spcAft>
                <a:spcPts val="0"/>
              </a:spcAft>
              <a:buClr>
                <a:schemeClr val="dk1"/>
              </a:buClr>
              <a:buSzPts val="1400"/>
              <a:buChar char="●"/>
            </a:pPr>
            <a:r>
              <a:rPr lang="en-US">
                <a:solidFill>
                  <a:schemeClr val="dk1"/>
                </a:solidFill>
              </a:rPr>
              <a:t>Users that are students should all be enrolled in a course, project, semester that exist</a:t>
            </a:r>
            <a:endParaRPr>
              <a:solidFill>
                <a:schemeClr val="dk1"/>
              </a:solidFill>
            </a:endParaRPr>
          </a:p>
          <a:p>
            <a:pPr indent="-317500" lvl="0" marL="558800" rtl="0">
              <a:lnSpc>
                <a:spcPct val="133636"/>
              </a:lnSpc>
              <a:spcBef>
                <a:spcPts val="0"/>
              </a:spcBef>
              <a:spcAft>
                <a:spcPts val="0"/>
              </a:spcAft>
              <a:buClr>
                <a:schemeClr val="dk1"/>
              </a:buClr>
              <a:buSzPts val="1400"/>
              <a:buChar char="●"/>
            </a:pPr>
            <a:r>
              <a:rPr lang="en-US">
                <a:solidFill>
                  <a:schemeClr val="dk1"/>
                </a:solidFill>
              </a:rPr>
              <a:t>A course should have at least one student, if not deleted</a:t>
            </a:r>
            <a:endParaRPr>
              <a:solidFill>
                <a:schemeClr val="dk1"/>
              </a:solidFill>
            </a:endParaRPr>
          </a:p>
          <a:p>
            <a:pPr indent="-317500" lvl="0" marL="558800" rtl="0">
              <a:lnSpc>
                <a:spcPct val="133636"/>
              </a:lnSpc>
              <a:spcBef>
                <a:spcPts val="0"/>
              </a:spcBef>
              <a:spcAft>
                <a:spcPts val="0"/>
              </a:spcAft>
              <a:buClr>
                <a:schemeClr val="dk1"/>
              </a:buClr>
              <a:buSzPts val="1400"/>
              <a:buChar char="●"/>
            </a:pPr>
            <a:r>
              <a:rPr lang="en-US">
                <a:solidFill>
                  <a:schemeClr val="dk1"/>
                </a:solidFill>
              </a:rPr>
              <a:t>A project should always have an owner, owner email, existing semester.</a:t>
            </a:r>
            <a:endParaRPr>
              <a:solidFill>
                <a:schemeClr val="dk1"/>
              </a:solidFill>
            </a:endParaRPr>
          </a:p>
          <a:p>
            <a:pPr indent="-317500" lvl="0" marL="558800" rtl="0">
              <a:lnSpc>
                <a:spcPct val="133636"/>
              </a:lnSpc>
              <a:spcBef>
                <a:spcPts val="0"/>
              </a:spcBef>
              <a:spcAft>
                <a:spcPts val="0"/>
              </a:spcAft>
              <a:buClr>
                <a:schemeClr val="dk1"/>
              </a:buClr>
              <a:buSzPts val="1400"/>
              <a:buChar char="●"/>
            </a:pPr>
            <a:r>
              <a:rPr lang="en-US">
                <a:solidFill>
                  <a:schemeClr val="dk1"/>
                </a:solidFill>
              </a:rPr>
              <a:t>This could eventually be added to the Admin Maintenance section to show all discrepancies found.</a:t>
            </a:r>
            <a:endParaRPr>
              <a:solidFill>
                <a:schemeClr val="dk1"/>
              </a:solidFill>
            </a:endParaRPr>
          </a:p>
          <a:p>
            <a:pPr indent="0" lvl="0" marL="0" rtl="0">
              <a:spcBef>
                <a:spcPts val="2000"/>
              </a:spcBef>
              <a:spcAft>
                <a:spcPts val="0"/>
              </a:spcAft>
              <a:buNone/>
            </a:pPr>
            <a:r>
              <a:t/>
            </a:r>
            <a:endParaRPr sz="2200">
              <a:solidFill>
                <a:srgbClr val="001D4D"/>
              </a:solidFill>
              <a:latin typeface="Trebuchet MS"/>
              <a:ea typeface="Trebuchet MS"/>
              <a:cs typeface="Trebuchet MS"/>
              <a:sym typeface="Trebuchet MS"/>
            </a:endParaRPr>
          </a:p>
          <a:p>
            <a:pPr indent="0" lvl="0" marL="0" rtl="0">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79463" y="381000"/>
            <a:ext cx="7583400" cy="1044600"/>
          </a:xfrm>
          <a:prstGeom prst="rect">
            <a:avLst/>
          </a:prstGeom>
          <a:noFill/>
          <a:ln>
            <a:noFill/>
          </a:ln>
        </p:spPr>
        <p:txBody>
          <a:bodyPr anchorCtr="0" anchor="b" bIns="45700" lIns="91425" spcFirstLastPara="1" rIns="91425" wrap="square" tIns="45700">
            <a:noAutofit/>
          </a:bodyPr>
          <a:lstStyle/>
          <a:p>
            <a:pPr indent="0" lvl="0" marL="0" rtl="0">
              <a:spcBef>
                <a:spcPts val="2000"/>
              </a:spcBef>
              <a:spcAft>
                <a:spcPts val="0"/>
              </a:spcAft>
              <a:buSzPts val="1100"/>
              <a:buNone/>
            </a:pPr>
            <a:r>
              <a:t/>
            </a:r>
            <a:endParaRPr sz="2200"/>
          </a:p>
          <a:p>
            <a:pPr indent="0" lvl="0" marL="0" rtl="0">
              <a:spcBef>
                <a:spcPts val="2000"/>
              </a:spcBef>
              <a:spcAft>
                <a:spcPts val="0"/>
              </a:spcAft>
              <a:buClr>
                <a:schemeClr val="dk1"/>
              </a:buClr>
              <a:buSzPts val="1100"/>
              <a:buFont typeface="Arial"/>
              <a:buNone/>
            </a:pPr>
            <a:r>
              <a:rPr lang="en-US" sz="3000"/>
              <a:t>Restructure the flow of login/registration of judges into the system</a:t>
            </a:r>
            <a:endParaRPr sz="3000"/>
          </a:p>
        </p:txBody>
      </p:sp>
      <p:sp>
        <p:nvSpPr>
          <p:cNvPr id="208" name="Shape 208"/>
          <p:cNvSpPr txBox="1"/>
          <p:nvPr>
            <p:ph idx="1" type="body"/>
          </p:nvPr>
        </p:nvSpPr>
        <p:spPr>
          <a:xfrm>
            <a:off x="779475" y="1501625"/>
            <a:ext cx="8120400" cy="45357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800"/>
              </a:spcBef>
              <a:spcAft>
                <a:spcPts val="0"/>
              </a:spcAft>
              <a:buClr>
                <a:schemeClr val="dk1"/>
              </a:buClr>
              <a:buSzPts val="1100"/>
              <a:buFont typeface="Arial"/>
              <a:buNone/>
            </a:pPr>
            <a:r>
              <a:rPr b="1" lang="en-US" sz="1200">
                <a:solidFill>
                  <a:srgbClr val="111111"/>
                </a:solidFill>
                <a:latin typeface="Arial"/>
                <a:ea typeface="Arial"/>
                <a:cs typeface="Arial"/>
                <a:sym typeface="Arial"/>
              </a:rPr>
              <a:t>Description:</a:t>
            </a:r>
            <a:endParaRPr b="1" sz="1200">
              <a:solidFill>
                <a:srgbClr val="111111"/>
              </a:solidFill>
              <a:latin typeface="Arial"/>
              <a:ea typeface="Arial"/>
              <a:cs typeface="Arial"/>
              <a:sym typeface="Arial"/>
            </a:endParaRPr>
          </a:p>
          <a:p>
            <a:pPr indent="-304800" lvl="0" marL="558800" rtl="0">
              <a:lnSpc>
                <a:spcPct val="133636"/>
              </a:lnSpc>
              <a:spcBef>
                <a:spcPts val="400"/>
              </a:spcBef>
              <a:spcAft>
                <a:spcPts val="0"/>
              </a:spcAft>
              <a:buClr>
                <a:schemeClr val="dk1"/>
              </a:buClr>
              <a:buSzPts val="1200"/>
              <a:buFont typeface="Arial"/>
              <a:buChar char="●"/>
            </a:pPr>
            <a:r>
              <a:rPr lang="en-US" sz="1200">
                <a:solidFill>
                  <a:schemeClr val="dk1"/>
                </a:solidFill>
                <a:latin typeface="Arial"/>
                <a:ea typeface="Arial"/>
                <a:cs typeface="Arial"/>
                <a:sym typeface="Arial"/>
              </a:rPr>
              <a:t>As Admin, I would like to </a:t>
            </a:r>
            <a:r>
              <a:rPr lang="en-US" sz="1200">
                <a:solidFill>
                  <a:schemeClr val="dk1"/>
                </a:solidFill>
                <a:latin typeface="Arial"/>
                <a:ea typeface="Arial"/>
                <a:cs typeface="Arial"/>
                <a:sym typeface="Arial"/>
              </a:rPr>
              <a:t>restructure</a:t>
            </a:r>
            <a:r>
              <a:rPr lang="en-US" sz="1200">
                <a:solidFill>
                  <a:schemeClr val="dk1"/>
                </a:solidFill>
                <a:latin typeface="Arial"/>
                <a:ea typeface="Arial"/>
                <a:cs typeface="Arial"/>
                <a:sym typeface="Arial"/>
              </a:rPr>
              <a:t> the flow of login/registration of judges into the system, so that judges can login/register into the system easier and without too much admin or helpdesk intervention. </a:t>
            </a:r>
            <a:endParaRPr sz="1200">
              <a:solidFill>
                <a:schemeClr val="dk1"/>
              </a:solidFill>
              <a:latin typeface="Arial"/>
              <a:ea typeface="Arial"/>
              <a:cs typeface="Arial"/>
              <a:sym typeface="Arial"/>
            </a:endParaRPr>
          </a:p>
          <a:p>
            <a:pPr indent="0" lvl="0" marL="0" rtl="0">
              <a:lnSpc>
                <a:spcPct val="115000"/>
              </a:lnSpc>
              <a:spcBef>
                <a:spcPts val="1200"/>
              </a:spcBef>
              <a:spcAft>
                <a:spcPts val="0"/>
              </a:spcAft>
              <a:buClr>
                <a:schemeClr val="dk1"/>
              </a:buClr>
              <a:buSzPts val="1100"/>
              <a:buFont typeface="Arial"/>
              <a:buNone/>
            </a:pPr>
            <a:r>
              <a:rPr b="1" lang="en-US" sz="1200">
                <a:solidFill>
                  <a:srgbClr val="111111"/>
                </a:solidFill>
                <a:latin typeface="Arial"/>
                <a:ea typeface="Arial"/>
                <a:cs typeface="Arial"/>
                <a:sym typeface="Arial"/>
              </a:rPr>
              <a:t>Acceptance Criteria:</a:t>
            </a:r>
            <a:endParaRPr b="1" sz="1200">
              <a:solidFill>
                <a:srgbClr val="111111"/>
              </a:solidFill>
              <a:latin typeface="Arial"/>
              <a:ea typeface="Arial"/>
              <a:cs typeface="Arial"/>
              <a:sym typeface="Arial"/>
            </a:endParaRPr>
          </a:p>
          <a:p>
            <a:pPr indent="-304800" lvl="0" marL="558800" rtl="0">
              <a:lnSpc>
                <a:spcPct val="133636"/>
              </a:lnSpc>
              <a:spcBef>
                <a:spcPts val="40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Case 1 - First Token</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1.1-For imported judges (st: PR )</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1.2-Send Initial invite (st: IN) with options of (Accept, Decline, Remove)(st: PE, RJ, RE)</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1.3-Judge shows up at event he/she access the app and is asked for email and token1  (request token from helpdesk)</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1.4-An email is sent to verify him/her and once they click on the link if it is within the event time frame send him to update profile if desires, assign him students and send him/her to judges home page to start grading (st:RG). </a:t>
            </a:r>
            <a:endParaRPr sz="1200">
              <a:solidFill>
                <a:schemeClr val="dk1"/>
              </a:solidFill>
              <a:latin typeface="Arial"/>
              <a:ea typeface="Arial"/>
              <a:cs typeface="Arial"/>
              <a:sym typeface="Arial"/>
            </a:endParaRPr>
          </a:p>
          <a:p>
            <a:pPr indent="-304800" lvl="0" marL="558800" rtl="0">
              <a:lnSpc>
                <a:spcPct val="133636"/>
              </a:lnSpc>
              <a:spcBef>
                <a:spcPts val="0"/>
              </a:spcBef>
              <a:spcAft>
                <a:spcPts val="0"/>
              </a:spcAft>
              <a:buClr>
                <a:schemeClr val="dk1"/>
              </a:buClr>
              <a:buSzPts val="1200"/>
              <a:buFont typeface="Arial"/>
              <a:buAutoNum type="arabicPeriod"/>
            </a:pPr>
            <a:r>
              <a:rPr lang="en-US" sz="1200">
                <a:solidFill>
                  <a:schemeClr val="dk1"/>
                </a:solidFill>
                <a:latin typeface="Arial"/>
                <a:ea typeface="Arial"/>
                <a:cs typeface="Arial"/>
                <a:sym typeface="Arial"/>
              </a:rPr>
              <a:t>1.5-If they click on the link again and they are st:RG, AT, ST, GR  then system will just send them back to the home page with its student to continue grading, if is not any of the previous st then send to update profile assign students and then home page. </a:t>
            </a:r>
            <a:endParaRPr sz="1200">
              <a:solidFill>
                <a:schemeClr val="dk1"/>
              </a:solidFill>
              <a:latin typeface="Arial"/>
              <a:ea typeface="Arial"/>
              <a:cs typeface="Arial"/>
              <a:sym typeface="Arial"/>
            </a:endParaRPr>
          </a:p>
          <a:p>
            <a:pPr indent="0" lvl="0" marL="0" marR="0" rtl="0" algn="l">
              <a:spcBef>
                <a:spcPts val="200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