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2060"/>
    <a:srgbClr val="344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7" autoAdjust="0"/>
    <p:restoredTop sz="94676"/>
  </p:normalViewPr>
  <p:slideViewPr>
    <p:cSldViewPr snapToGrid="0" snapToObjects="1">
      <p:cViewPr varScale="1">
        <p:scale>
          <a:sx n="14" d="100"/>
          <a:sy n="14" d="100"/>
        </p:scale>
        <p:origin x="21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1520" y="3"/>
            <a:ext cx="13601700" cy="4389120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825" y="5852167"/>
            <a:ext cx="25009657" cy="22324902"/>
          </a:xfrm>
        </p:spPr>
        <p:txBody>
          <a:bodyPr anchor="b">
            <a:normAutofit/>
          </a:bodyPr>
          <a:lstStyle>
            <a:lvl1pPr algn="r">
              <a:defRPr sz="194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259" y="28177066"/>
            <a:ext cx="20745227" cy="8732998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72785" y="39150954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45439" y="39150954"/>
            <a:ext cx="12993977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1152" y="39150954"/>
            <a:ext cx="1481328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731520" y="24140160"/>
            <a:ext cx="1303020" cy="57912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2017399" y="24749763"/>
            <a:ext cx="222887" cy="5181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462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4" y="30290336"/>
            <a:ext cx="27057568" cy="3627123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912" y="5965517"/>
            <a:ext cx="22215834" cy="202558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4" y="33917459"/>
            <a:ext cx="27057568" cy="3159757"/>
          </a:xfrm>
        </p:spPr>
        <p:txBody>
          <a:bodyPr>
            <a:normAutofit/>
          </a:bodyPr>
          <a:lstStyle>
            <a:lvl1pPr marL="0" indent="0" algn="ctr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448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8" y="4389120"/>
            <a:ext cx="27057568" cy="19507200"/>
          </a:xfrm>
        </p:spPr>
        <p:txBody>
          <a:bodyPr anchor="ctr">
            <a:normAutofit/>
          </a:bodyPr>
          <a:lstStyle>
            <a:lvl1pPr algn="ctr">
              <a:defRPr sz="11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4142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53646" y="21945594"/>
            <a:ext cx="23872061" cy="2438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6480"/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4" y="27797760"/>
            <a:ext cx="27057568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9797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21174918"/>
            <a:ext cx="27057560" cy="9400320"/>
          </a:xfrm>
        </p:spPr>
        <p:txBody>
          <a:bodyPr anchor="b">
            <a:normAutofit/>
          </a:bodyPr>
          <a:lstStyle>
            <a:lvl1pPr algn="r">
              <a:defRPr sz="11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75238"/>
            <a:ext cx="27057564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9430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90" y="24871680"/>
            <a:ext cx="27057564" cy="5689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8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61280"/>
            <a:ext cx="27057564" cy="6502400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790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4389130"/>
            <a:ext cx="27057568" cy="17454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87" y="22433280"/>
            <a:ext cx="27057571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190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56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5017" y="4389120"/>
            <a:ext cx="4781243" cy="32674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8688" y="4389120"/>
            <a:ext cx="21658943" cy="3267456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1" y="17068800"/>
            <a:ext cx="27736801" cy="213300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439586" y="39092310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1531" y="39092310"/>
            <a:ext cx="19132261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32283" y="39092310"/>
            <a:ext cx="154019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0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84" y="17068791"/>
            <a:ext cx="24119298" cy="15104454"/>
          </a:xfrm>
        </p:spPr>
        <p:txBody>
          <a:bodyPr anchor="b"/>
          <a:lstStyle>
            <a:lvl1pPr algn="r">
              <a:defRPr sz="1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193" y="32173248"/>
            <a:ext cx="24119287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83943" y="39142851"/>
            <a:ext cx="148853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87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4389129"/>
            <a:ext cx="27736801" cy="11216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679" y="17068800"/>
            <a:ext cx="13463626" cy="2155951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8854" y="17068800"/>
            <a:ext cx="13463626" cy="2141967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3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33" y="17014611"/>
            <a:ext cx="12442648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683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2156" y="17068800"/>
            <a:ext cx="12484102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6158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5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2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43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7" y="10241280"/>
            <a:ext cx="9585122" cy="8778240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191" y="4389123"/>
            <a:ext cx="16855063" cy="32674566"/>
          </a:xfrm>
        </p:spPr>
        <p:txBody>
          <a:bodyPr anchor="ctr">
            <a:normAutofit/>
          </a:bodyPr>
          <a:lstStyle>
            <a:lvl1pPr>
              <a:defRPr sz="7200"/>
            </a:lvl1pPr>
            <a:lvl2pPr>
              <a:defRPr sz="6480"/>
            </a:lvl2pPr>
            <a:lvl3pPr>
              <a:defRPr sz="5760"/>
            </a:lvl3pPr>
            <a:lvl4pPr>
              <a:defRPr sz="5040"/>
            </a:lvl4pPr>
            <a:lvl5pPr>
              <a:defRPr sz="5040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7" y="19019520"/>
            <a:ext cx="9585122" cy="11704320"/>
          </a:xfrm>
        </p:spPr>
        <p:txBody>
          <a:bodyPr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4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97" y="11216634"/>
            <a:ext cx="14654444" cy="8778240"/>
          </a:xfrm>
        </p:spPr>
        <p:txBody>
          <a:bodyPr anchor="b">
            <a:normAutofit/>
          </a:bodyPr>
          <a:lstStyle>
            <a:lvl1pPr algn="ctr">
              <a:defRPr sz="10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984" y="5852160"/>
            <a:ext cx="8860936" cy="2926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4397" y="19994874"/>
            <a:ext cx="14654444" cy="11704320"/>
          </a:xfrm>
        </p:spPr>
        <p:txBody>
          <a:bodyPr>
            <a:normAutofit/>
          </a:bodyPr>
          <a:lstStyle>
            <a:lvl1pPr marL="0" indent="0" algn="ctr">
              <a:buNone/>
              <a:defRPr sz="648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0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" y="3"/>
            <a:ext cx="7675247" cy="4389120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682" y="17068803"/>
            <a:ext cx="27736798" cy="2148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1246" y="39142851"/>
            <a:ext cx="30869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191" y="39142851"/>
            <a:ext cx="1913226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83943" y="39142851"/>
            <a:ext cx="1488539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1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1645920" rtl="0" eaLnBrk="1" latinLnBrk="0" hangingPunct="1">
        <a:spcBef>
          <a:spcPct val="0"/>
        </a:spcBef>
        <a:buNone/>
        <a:defRPr sz="1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2870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32054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55498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06C36E5-A680-4628-A11B-C3C9FDB6B331}"/>
              </a:ext>
            </a:extLst>
          </p:cNvPr>
          <p:cNvSpPr/>
          <p:nvPr/>
        </p:nvSpPr>
        <p:spPr>
          <a:xfrm>
            <a:off x="6648450" y="41587681"/>
            <a:ext cx="25408731" cy="1384394"/>
          </a:xfrm>
          <a:prstGeom prst="roundRect">
            <a:avLst>
              <a:gd name="adj" fmla="val 2612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F7C10A-4948-4E34-9D36-EF14A4604F76}"/>
              </a:ext>
            </a:extLst>
          </p:cNvPr>
          <p:cNvSpPr/>
          <p:nvPr/>
        </p:nvSpPr>
        <p:spPr>
          <a:xfrm>
            <a:off x="990597" y="41615475"/>
            <a:ext cx="5352403" cy="1356600"/>
          </a:xfrm>
          <a:prstGeom prst="roundRect">
            <a:avLst>
              <a:gd name="adj" fmla="val 26128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tint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Rectangle: Single Corner Rounded 63">
            <a:extLst>
              <a:ext uri="{FF2B5EF4-FFF2-40B4-BE49-F238E27FC236}">
                <a16:creationId xmlns:a16="http://schemas.microsoft.com/office/drawing/2014/main" id="{3A5C1176-57F6-4942-B0DF-AF825957CAC6}"/>
              </a:ext>
            </a:extLst>
          </p:cNvPr>
          <p:cNvSpPr/>
          <p:nvPr/>
        </p:nvSpPr>
        <p:spPr>
          <a:xfrm flipV="1">
            <a:off x="21990874" y="33020499"/>
            <a:ext cx="10066306" cy="8106907"/>
          </a:xfrm>
          <a:prstGeom prst="round1Rect">
            <a:avLst>
              <a:gd name="adj" fmla="val 24776"/>
            </a:avLst>
          </a:prstGeom>
          <a:gradFill>
            <a:gsLst>
              <a:gs pos="8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Single Corner Rounded 62">
            <a:extLst>
              <a:ext uri="{FF2B5EF4-FFF2-40B4-BE49-F238E27FC236}">
                <a16:creationId xmlns:a16="http://schemas.microsoft.com/office/drawing/2014/main" id="{CF4147E9-89EF-4314-AAB2-C4827D641BFD}"/>
              </a:ext>
            </a:extLst>
          </p:cNvPr>
          <p:cNvSpPr/>
          <p:nvPr/>
        </p:nvSpPr>
        <p:spPr>
          <a:xfrm flipH="1">
            <a:off x="11462147" y="33020500"/>
            <a:ext cx="10070297" cy="8106907"/>
          </a:xfrm>
          <a:prstGeom prst="round1Rect">
            <a:avLst>
              <a:gd name="adj" fmla="val 0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Single Corner Rounded 61">
            <a:extLst>
              <a:ext uri="{FF2B5EF4-FFF2-40B4-BE49-F238E27FC236}">
                <a16:creationId xmlns:a16="http://schemas.microsoft.com/office/drawing/2014/main" id="{C3D59270-E7C7-4EF8-BD49-81D52F599C67}"/>
              </a:ext>
            </a:extLst>
          </p:cNvPr>
          <p:cNvSpPr/>
          <p:nvPr/>
        </p:nvSpPr>
        <p:spPr>
          <a:xfrm flipH="1" flipV="1">
            <a:off x="1002744" y="33020500"/>
            <a:ext cx="10070300" cy="8106907"/>
          </a:xfrm>
          <a:prstGeom prst="round1Rect">
            <a:avLst>
              <a:gd name="adj" fmla="val 24776"/>
            </a:avLst>
          </a:prstGeom>
          <a:gradFill>
            <a:gsLst>
              <a:gs pos="8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1209368" y="33085224"/>
            <a:ext cx="9851580" cy="6233976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Verification</a:t>
            </a:r>
            <a:endParaRPr lang="en-US" sz="4100" b="1" dirty="0">
              <a:solidFill>
                <a:srgbClr val="336699"/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Testing done locally for each User Story with a mix of Unit and Integration Tests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User Stories merged onto a develop server as they are completed so the entire system can be tested.</a:t>
            </a:r>
          </a:p>
        </p:txBody>
      </p:sp>
      <p:sp>
        <p:nvSpPr>
          <p:cNvPr id="59" name="Rectangle: Single Corner Rounded 58">
            <a:extLst>
              <a:ext uri="{FF2B5EF4-FFF2-40B4-BE49-F238E27FC236}">
                <a16:creationId xmlns:a16="http://schemas.microsoft.com/office/drawing/2014/main" id="{B8FE5AB3-EE44-40BC-B384-8F804D44EC29}"/>
              </a:ext>
            </a:extLst>
          </p:cNvPr>
          <p:cNvSpPr/>
          <p:nvPr/>
        </p:nvSpPr>
        <p:spPr>
          <a:xfrm flipH="1">
            <a:off x="21933627" y="22735848"/>
            <a:ext cx="10161386" cy="9599834"/>
          </a:xfrm>
          <a:prstGeom prst="round1Rect">
            <a:avLst>
              <a:gd name="adj" fmla="val 0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Single Corner Rounded 53">
            <a:extLst>
              <a:ext uri="{FF2B5EF4-FFF2-40B4-BE49-F238E27FC236}">
                <a16:creationId xmlns:a16="http://schemas.microsoft.com/office/drawing/2014/main" id="{21A3450D-5CBA-4AAE-A65B-20A2464E3AED}"/>
              </a:ext>
            </a:extLst>
          </p:cNvPr>
          <p:cNvSpPr/>
          <p:nvPr/>
        </p:nvSpPr>
        <p:spPr>
          <a:xfrm flipH="1">
            <a:off x="1002744" y="22741353"/>
            <a:ext cx="10058205" cy="9599834"/>
          </a:xfrm>
          <a:prstGeom prst="round1Rect">
            <a:avLst>
              <a:gd name="adj" fmla="val 0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C25E2C7-22BF-450C-9B21-5350AD873FA3}"/>
              </a:ext>
            </a:extLst>
          </p:cNvPr>
          <p:cNvSpPr/>
          <p:nvPr/>
        </p:nvSpPr>
        <p:spPr>
          <a:xfrm flipH="1">
            <a:off x="11462140" y="22748835"/>
            <a:ext cx="10070297" cy="9592351"/>
          </a:xfrm>
          <a:prstGeom prst="round1Rect">
            <a:avLst>
              <a:gd name="adj" fmla="val 0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Single Corner Rounded 48">
            <a:extLst>
              <a:ext uri="{FF2B5EF4-FFF2-40B4-BE49-F238E27FC236}">
                <a16:creationId xmlns:a16="http://schemas.microsoft.com/office/drawing/2014/main" id="{844EB182-9B62-4EEB-B835-DF52F436DA16}"/>
              </a:ext>
            </a:extLst>
          </p:cNvPr>
          <p:cNvSpPr/>
          <p:nvPr/>
        </p:nvSpPr>
        <p:spPr>
          <a:xfrm flipH="1">
            <a:off x="990597" y="12483304"/>
            <a:ext cx="31107051" cy="9813646"/>
          </a:xfrm>
          <a:prstGeom prst="round1Rect">
            <a:avLst>
              <a:gd name="adj" fmla="val 0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Single Corner Rounded 46">
            <a:extLst>
              <a:ext uri="{FF2B5EF4-FFF2-40B4-BE49-F238E27FC236}">
                <a16:creationId xmlns:a16="http://schemas.microsoft.com/office/drawing/2014/main" id="{8709E551-EBCF-4C53-BAA0-E8D2B293A321}"/>
              </a:ext>
            </a:extLst>
          </p:cNvPr>
          <p:cNvSpPr/>
          <p:nvPr/>
        </p:nvSpPr>
        <p:spPr>
          <a:xfrm flipH="1">
            <a:off x="11441649" y="5493600"/>
            <a:ext cx="10070300" cy="6461025"/>
          </a:xfrm>
          <a:prstGeom prst="round1Rect">
            <a:avLst>
              <a:gd name="adj" fmla="val 0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Shape 89"/>
          <p:cNvSpPr txBox="1"/>
          <p:nvPr/>
        </p:nvSpPr>
        <p:spPr>
          <a:xfrm>
            <a:off x="9102456" y="2157045"/>
            <a:ext cx="15304990" cy="12192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  <a:latin typeface="Arial Nova" panose="020B0504020202020204" pitchFamily="34" charset="0"/>
                <a:ea typeface="Times New Roman"/>
                <a:cs typeface="Aldhabi" panose="020B0604020202020204" pitchFamily="2" charset="-78"/>
                <a:sym typeface="Times New Roman"/>
              </a:rPr>
              <a:t>Senior Project, 2018, 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910127" y="2649751"/>
            <a:ext cx="17098145" cy="24528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Mobile Judge / VIP Website 8.0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Student: </a:t>
            </a:r>
            <a:r>
              <a:rPr lang="en-US" sz="4000" b="0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Sergio Hernandez Padron, Florida International University</a:t>
            </a:r>
            <a:endParaRPr lang="en-US" sz="4000" b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002060"/>
                </a:solidFill>
                <a:latin typeface="+mj-lt"/>
              </a:rPr>
              <a:t>Professor</a:t>
            </a:r>
            <a:r>
              <a:rPr lang="en-US" sz="4000" b="1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r>
              <a:rPr lang="en-US" sz="4000" b="1" i="1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Masoud </a:t>
            </a:r>
            <a:r>
              <a:rPr lang="en-US" sz="4000" b="0" i="0" u="none" strike="noStrike" cap="none" dirty="0" err="1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Sadjadi</a:t>
            </a:r>
            <a:r>
              <a:rPr lang="en-US" sz="4000" b="0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209368" y="22878720"/>
            <a:ext cx="9851530" cy="9035581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Requirements</a:t>
            </a:r>
            <a:endParaRPr lang="en-US" sz="44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Implement a three token system to provide self-registration to judges once they arrive to the event.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Allow administrators to create questions per student course.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Detect data inconsistencies in the database that degrades the state of the system.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Ensure data is structured accordingly in VIP to be exposed and consumed by Mobile Judge.</a:t>
            </a:r>
            <a:endParaRPr lang="en-US" sz="2400" dirty="0">
              <a:solidFill>
                <a:srgbClr val="336699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462139" y="22878720"/>
            <a:ext cx="10070297" cy="9035582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441649" y="33085224"/>
            <a:ext cx="10090795" cy="7590828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2066305" y="22878720"/>
            <a:ext cx="9990875" cy="9035583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Implementation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</a:pPr>
            <a:r>
              <a:rPr lang="en-US" sz="4400" dirty="0">
                <a:solidFill>
                  <a:srgbClr val="336699"/>
                </a:solidFill>
                <a:sym typeface="Arial"/>
              </a:rPr>
              <a:t>System is implemented using the mean stack, Sencha &amp; MySQL:</a:t>
            </a:r>
            <a:endParaRPr lang="en-US" sz="4400" dirty="0">
              <a:solidFill>
                <a:srgbClr val="336699"/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  <a:sym typeface="Arial"/>
              </a:rPr>
              <a:t>MongoDB/MySQL - Data store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ExpressJS </a:t>
            </a:r>
            <a:r>
              <a:rPr lang="mr-IN" sz="4400" dirty="0">
                <a:solidFill>
                  <a:srgbClr val="336699"/>
                </a:solidFill>
              </a:rPr>
              <a:t>–</a:t>
            </a:r>
            <a:r>
              <a:rPr lang="en-US" sz="4400" dirty="0">
                <a:solidFill>
                  <a:srgbClr val="336699"/>
                </a:solidFill>
              </a:rPr>
              <a:t> API/Backend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AngularJS </a:t>
            </a:r>
            <a:r>
              <a:rPr lang="mr-IN" sz="4400" dirty="0">
                <a:solidFill>
                  <a:srgbClr val="336699"/>
                </a:solidFill>
              </a:rPr>
              <a:t>–</a:t>
            </a:r>
            <a:r>
              <a:rPr lang="en-US" sz="4400" dirty="0">
                <a:solidFill>
                  <a:srgbClr val="336699"/>
                </a:solidFill>
              </a:rPr>
              <a:t> Front end JavaScript framework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NodeJS </a:t>
            </a:r>
            <a:r>
              <a:rPr lang="mr-IN" sz="4400" dirty="0">
                <a:solidFill>
                  <a:srgbClr val="336699"/>
                </a:solidFill>
              </a:rPr>
              <a:t>–</a:t>
            </a:r>
            <a:r>
              <a:rPr lang="en-US" sz="4400" dirty="0">
                <a:solidFill>
                  <a:srgbClr val="336699"/>
                </a:solidFill>
              </a:rPr>
              <a:t> JavaScript runtime environment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Sencha </a:t>
            </a:r>
            <a:r>
              <a:rPr lang="mr-IN" sz="4400" dirty="0">
                <a:solidFill>
                  <a:srgbClr val="336699"/>
                </a:solidFill>
              </a:rPr>
              <a:t>–</a:t>
            </a:r>
            <a:r>
              <a:rPr lang="en-US" sz="4400" dirty="0">
                <a:solidFill>
                  <a:srgbClr val="336699"/>
                </a:solidFill>
              </a:rPr>
              <a:t> UI JavaScript library for mobile web development</a:t>
            </a:r>
          </a:p>
          <a:p>
            <a:pPr lvl="0">
              <a:buClr>
                <a:srgbClr val="336699"/>
              </a:buClr>
              <a:buSzPct val="100000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charset="0"/>
              <a:buChar char="•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90600" y="12546093"/>
            <a:ext cx="31066580" cy="8918489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1990873" y="33076395"/>
            <a:ext cx="10066305" cy="7599658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Summary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dirty="0">
                <a:solidFill>
                  <a:srgbClr val="336699"/>
                </a:solidFill>
                <a:sym typeface="Arial"/>
              </a:rPr>
              <a:t>Improved functionality and smoothness of Mobile Judge by  adding a more flexible registration process.</a:t>
            </a:r>
            <a:endParaRPr lang="en-US" sz="44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i="0" u="none" strike="noStrike" cap="none" dirty="0">
                <a:solidFill>
                  <a:srgbClr val="336699"/>
                </a:solidFill>
                <a:sym typeface="Arial"/>
              </a:rPr>
              <a:t>Improved functionality of Mobile Judge by adding course </a:t>
            </a:r>
            <a:r>
              <a:rPr lang="en-US" sz="4400" dirty="0">
                <a:solidFill>
                  <a:srgbClr val="336699"/>
                </a:solidFill>
                <a:sym typeface="Arial"/>
              </a:rPr>
              <a:t>distinction to judge’s questions about student’s presentation.</a:t>
            </a:r>
            <a:endParaRPr lang="en-US" sz="44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400" i="0" u="none" strike="noStrike" cap="none" dirty="0">
                <a:solidFill>
                  <a:srgbClr val="336699"/>
                </a:solidFill>
                <a:sym typeface="Arial"/>
              </a:rPr>
              <a:t>Increased data consistency of VIP Website by creating important data checking tool and dashboard.</a:t>
            </a:r>
            <a:endParaRPr lang="en-US" sz="41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462144" y="5537167"/>
            <a:ext cx="10070300" cy="5930152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Solution</a:t>
            </a:r>
          </a:p>
          <a:p>
            <a:pPr marL="742950" lvl="0" indent="-74295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000" dirty="0">
                <a:solidFill>
                  <a:srgbClr val="336699"/>
                </a:solidFill>
              </a:rPr>
              <a:t>Implemented new login/registration flow for judges using a three token system.</a:t>
            </a:r>
          </a:p>
          <a:p>
            <a:pPr marL="742950" lvl="0" indent="-74295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000" b="0" i="0" u="none" strike="noStrike" cap="none" dirty="0">
                <a:solidFill>
                  <a:srgbClr val="336699"/>
                </a:solidFill>
                <a:sym typeface="Arial"/>
              </a:rPr>
              <a:t>Implemented course selection algorithm for the assignment of questions to judges depending on student course.</a:t>
            </a:r>
          </a:p>
          <a:p>
            <a:pPr marL="742950" lvl="0" indent="-742950">
              <a:spcBef>
                <a:spcPts val="6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000" b="0" i="0" u="none" strike="noStrike" cap="none" dirty="0">
                <a:solidFill>
                  <a:srgbClr val="336699"/>
                </a:solidFill>
                <a:sym typeface="Arial"/>
              </a:rPr>
              <a:t>Implemented a summary and consistency check tool that analyses and displays this data in a dashboard.</a:t>
            </a:r>
            <a:endParaRPr lang="en-US" sz="44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838368" y="41615475"/>
            <a:ext cx="25218811" cy="1356600"/>
          </a:xfrm>
          <a:prstGeom prst="rect">
            <a:avLst/>
          </a:prstGeom>
          <a:noFill/>
          <a:ln w="635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336699"/>
                </a:solidFill>
              </a:rPr>
              <a:t>The material presented in this poster is based upon the work supported by Dr. Masoud </a:t>
            </a:r>
            <a:r>
              <a:rPr lang="en-US" sz="3000" dirty="0" err="1">
                <a:solidFill>
                  <a:srgbClr val="336699"/>
                </a:solidFill>
              </a:rPr>
              <a:t>Sadjadi</a:t>
            </a:r>
            <a:r>
              <a:rPr lang="en-US" sz="3000" dirty="0">
                <a:solidFill>
                  <a:srgbClr val="336699"/>
                </a:solidFill>
              </a:rPr>
              <a:t>. I am very thankful for the help that I received from my development teammate, David </a:t>
            </a:r>
            <a:r>
              <a:rPr lang="en-US" sz="3000" dirty="0" err="1">
                <a:solidFill>
                  <a:srgbClr val="336699"/>
                </a:solidFill>
              </a:rPr>
              <a:t>Venta</a:t>
            </a:r>
            <a:r>
              <a:rPr lang="en-US" sz="3000" dirty="0">
                <a:solidFill>
                  <a:srgbClr val="336699"/>
                </a:solidFill>
              </a:rPr>
              <a:t>.</a:t>
            </a:r>
            <a:endParaRPr dirty="0">
              <a:solidFill>
                <a:srgbClr val="3366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225" y="1120678"/>
            <a:ext cx="4779275" cy="1499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189817"/>
            <a:ext cx="4844469" cy="1510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ttp://www.dotnettricks.com/img/nodejs/me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762" y="3285912"/>
            <a:ext cx="61722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bluemounttechnologies.com/images/technologies/sench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9606"/>
            <a:ext cx="3757247" cy="144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29754" y="20902867"/>
            <a:ext cx="1014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Fig. 1: Example summary and consistency check dashboard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11949" y="20902867"/>
            <a:ext cx="1009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2060"/>
                </a:solidFill>
              </a:rPr>
              <a:t>Fig. 3: Example multiple course selection algorithm for the assignment of questions.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932" y="33953541"/>
            <a:ext cx="7934037" cy="6361419"/>
          </a:xfrm>
          <a:prstGeom prst="rect">
            <a:avLst/>
          </a:prstGeom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DCCD4E2C-FE9E-46FD-9941-724F85C8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03" y="2096192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B5812-0246-4EFF-B762-D3BCAD814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390" y="13822864"/>
            <a:ext cx="12406679" cy="6996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E3041-56AF-4855-AA5F-8DC4BF6E38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12529" y="13830346"/>
            <a:ext cx="12371482" cy="695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D69AD-686E-4B38-9C32-DCD3D6E951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56124" y="13440153"/>
            <a:ext cx="3841350" cy="7899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538D50-FF9F-4C20-977F-D6DDF259338E}"/>
              </a:ext>
            </a:extLst>
          </p:cNvPr>
          <p:cNvSpPr txBox="1"/>
          <p:nvPr/>
        </p:nvSpPr>
        <p:spPr>
          <a:xfrm>
            <a:off x="14782205" y="21464582"/>
            <a:ext cx="335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Fig. 2: Example of token request screen on mobile</a:t>
            </a:r>
          </a:p>
        </p:txBody>
      </p:sp>
      <p:sp>
        <p:nvSpPr>
          <p:cNvPr id="40" name="Shape 107">
            <a:extLst>
              <a:ext uri="{FF2B5EF4-FFF2-40B4-BE49-F238E27FC236}">
                <a16:creationId xmlns:a16="http://schemas.microsoft.com/office/drawing/2014/main" id="{3D1B9BBE-2F31-4E3B-8235-B98E96633CDD}"/>
              </a:ext>
            </a:extLst>
          </p:cNvPr>
          <p:cNvSpPr txBox="1"/>
          <p:nvPr/>
        </p:nvSpPr>
        <p:spPr>
          <a:xfrm>
            <a:off x="972949" y="41615475"/>
            <a:ext cx="5352402" cy="1356599"/>
          </a:xfrm>
          <a:prstGeom prst="rect">
            <a:avLst/>
          </a:prstGeom>
          <a:noFill/>
          <a:ln w="635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</a:rPr>
              <a:t>Acknowledgement</a:t>
            </a: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C677B462-DC2C-4D68-A7FB-424D67A30906}"/>
              </a:ext>
            </a:extLst>
          </p:cNvPr>
          <p:cNvSpPr/>
          <p:nvPr/>
        </p:nvSpPr>
        <p:spPr>
          <a:xfrm flipH="1">
            <a:off x="990599" y="5493600"/>
            <a:ext cx="10070300" cy="6461025"/>
          </a:xfrm>
          <a:prstGeom prst="round1Rect">
            <a:avLst>
              <a:gd name="adj" fmla="val 24776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Shape 92"/>
          <p:cNvSpPr txBox="1"/>
          <p:nvPr/>
        </p:nvSpPr>
        <p:spPr>
          <a:xfrm>
            <a:off x="1209368" y="5506852"/>
            <a:ext cx="9851530" cy="6169792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lang="en-US" sz="41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571500"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4000" dirty="0">
                <a:solidFill>
                  <a:srgbClr val="336699"/>
                </a:solidFill>
              </a:rPr>
              <a:t>Judge registration before the event causes conflicts with student grading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4000" dirty="0">
                <a:solidFill>
                  <a:srgbClr val="336699"/>
                </a:solidFill>
              </a:rPr>
              <a:t>Grading questions are broad and do not distinguish students from different courses.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4000" dirty="0">
                <a:solidFill>
                  <a:srgbClr val="336699"/>
                </a:solidFill>
              </a:rPr>
              <a:t>Data consistency issues due to multiple data sources.</a:t>
            </a:r>
          </a:p>
        </p:txBody>
      </p:sp>
      <p:sp>
        <p:nvSpPr>
          <p:cNvPr id="48" name="Rectangle: Single Corner Rounded 47">
            <a:extLst>
              <a:ext uri="{FF2B5EF4-FFF2-40B4-BE49-F238E27FC236}">
                <a16:creationId xmlns:a16="http://schemas.microsoft.com/office/drawing/2014/main" id="{BF0FA80B-BC2B-44F8-A9A6-087E242E6665}"/>
              </a:ext>
            </a:extLst>
          </p:cNvPr>
          <p:cNvSpPr/>
          <p:nvPr/>
        </p:nvSpPr>
        <p:spPr>
          <a:xfrm>
            <a:off x="21892699" y="5466044"/>
            <a:ext cx="10164481" cy="6461025"/>
          </a:xfrm>
          <a:prstGeom prst="round1Rect">
            <a:avLst>
              <a:gd name="adj" fmla="val 24776"/>
            </a:avLst>
          </a:prstGeom>
          <a:gradFill>
            <a:gsLst>
              <a:gs pos="15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Shape 96"/>
          <p:cNvSpPr txBox="1"/>
          <p:nvPr/>
        </p:nvSpPr>
        <p:spPr>
          <a:xfrm>
            <a:off x="22066305" y="5555810"/>
            <a:ext cx="10031344" cy="6082733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>
                <a:solidFill>
                  <a:srgbClr val="336699"/>
                </a:solidFill>
              </a:rPr>
              <a:t>Judge registration is done at the event entrance one by one.</a:t>
            </a:r>
          </a:p>
          <a:p>
            <a:pPr marL="571500" marR="0" lvl="0" indent="-5715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>
                <a:solidFill>
                  <a:srgbClr val="336699"/>
                </a:solidFill>
              </a:rPr>
              <a:t>All enabled question are asked to all students without looking into what course they are.</a:t>
            </a:r>
          </a:p>
          <a:p>
            <a:pPr marL="571500" marR="0" lvl="0" indent="-5715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000" dirty="0">
                <a:solidFill>
                  <a:srgbClr val="336699"/>
                </a:solidFill>
              </a:rPr>
              <a:t>Data is visually analyzed in a record by record basis.</a:t>
            </a:r>
            <a:endParaRPr lang="en-US" sz="4000" dirty="0">
              <a:solidFill>
                <a:srgbClr val="336699"/>
              </a:solidFill>
              <a:sym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71F5641-3CC7-4D5A-B8B8-3348F0121D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6293" y="23895629"/>
            <a:ext cx="9395193" cy="8018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1983</TotalTime>
  <Words>419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Aldhabi</vt:lpstr>
      <vt:lpstr>Arial</vt:lpstr>
      <vt:lpstr>Arial Nova</vt:lpstr>
      <vt:lpstr>Corbel</vt:lpstr>
      <vt:lpstr>Mangal</vt:lpstr>
      <vt:lpstr>Times New Roman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Hernandez Padron</dc:creator>
  <cp:lastModifiedBy>Sergio Hernandez Padron</cp:lastModifiedBy>
  <cp:revision>62</cp:revision>
  <dcterms:modified xsi:type="dcterms:W3CDTF">2018-04-16T10:23:53Z</dcterms:modified>
</cp:coreProperties>
</file>