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87" name="Shape 87"/>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2" name="Shape 72"/>
        <p:cNvGrpSpPr/>
        <p:nvPr/>
      </p:nvGrpSpPr>
      <p:grpSpPr>
        <a:xfrm>
          <a:off x="0" y="0"/>
          <a:ext cx="0" cy="0"/>
          <a:chOff x="0" y="0"/>
          <a:chExt cx="0" cy="0"/>
        </a:xfrm>
      </p:grpSpPr>
      <p:sp>
        <p:nvSpPr>
          <p:cNvPr id="73" name="Shape 73"/>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74" name="Shape 74"/>
          <p:cNvSpPr txBox="1"/>
          <p:nvPr>
            <p:ph idx="1" type="body"/>
          </p:nvPr>
        </p:nvSpPr>
        <p:spPr>
          <a:xfrm>
            <a:off x="1646236" y="10242550"/>
            <a:ext cx="29627511" cy="28963937"/>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8" name="Shape 78"/>
        <p:cNvGrpSpPr/>
        <p:nvPr/>
      </p:nvGrpSpPr>
      <p:grpSpPr>
        <a:xfrm>
          <a:off x="0" y="0"/>
          <a:ext cx="0" cy="0"/>
          <a:chOff x="0" y="0"/>
          <a:chExt cx="0" cy="0"/>
        </a:xfrm>
      </p:grpSpPr>
      <p:sp>
        <p:nvSpPr>
          <p:cNvPr id="79" name="Shape 79"/>
          <p:cNvSpPr txBox="1"/>
          <p:nvPr>
            <p:ph type="ctrTitle"/>
          </p:nvPr>
        </p:nvSpPr>
        <p:spPr>
          <a:xfrm>
            <a:off x="2469358" y="13635320"/>
            <a:ext cx="27979685" cy="9408458"/>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80" name="Shape 80"/>
          <p:cNvSpPr txBox="1"/>
          <p:nvPr>
            <p:ph idx="1" type="subTitle"/>
          </p:nvPr>
        </p:nvSpPr>
        <p:spPr>
          <a:xfrm>
            <a:off x="4937523" y="24872579"/>
            <a:ext cx="23043355" cy="11214847"/>
          </a:xfrm>
          <a:prstGeom prst="rect">
            <a:avLst/>
          </a:prstGeom>
          <a:noFill/>
          <a:ln>
            <a:noFill/>
          </a:ln>
        </p:spPr>
        <p:txBody>
          <a:bodyPr anchorCtr="0" anchor="t" bIns="91425" lIns="91425" rIns="91425" tIns="91425"/>
          <a:lstStyle>
            <a:lvl1pPr indent="0" lvl="0" marL="0" marR="0" rtl="0" algn="ctr">
              <a:spcBef>
                <a:spcPts val="3000"/>
              </a:spcBef>
              <a:spcAft>
                <a:spcPts val="0"/>
              </a:spcAft>
              <a:buClr>
                <a:schemeClr val="dk1"/>
              </a:buClr>
              <a:buFont typeface="Arial"/>
              <a:buNone/>
              <a:defRPr b="0" i="0" sz="15000" u="none" cap="none" strike="noStrike">
                <a:solidFill>
                  <a:schemeClr val="dk1"/>
                </a:solidFill>
                <a:latin typeface="Arial"/>
                <a:ea typeface="Arial"/>
                <a:cs typeface="Arial"/>
                <a:sym typeface="Arial"/>
              </a:defRPr>
            </a:lvl1pPr>
            <a:lvl2pPr indent="0" lvl="1" marL="457200" marR="0" rtl="0" algn="ctr">
              <a:spcBef>
                <a:spcPts val="2620"/>
              </a:spcBef>
              <a:spcAft>
                <a:spcPts val="0"/>
              </a:spcAft>
              <a:buClr>
                <a:schemeClr val="dk1"/>
              </a:buClr>
              <a:buFont typeface="Arial"/>
              <a:buNone/>
              <a:defRPr b="0" i="0" sz="13100" u="none" cap="none" strike="noStrike">
                <a:solidFill>
                  <a:schemeClr val="dk1"/>
                </a:solidFill>
                <a:latin typeface="Arial"/>
                <a:ea typeface="Arial"/>
                <a:cs typeface="Arial"/>
                <a:sym typeface="Arial"/>
              </a:defRPr>
            </a:lvl2pPr>
            <a:lvl3pPr indent="0" lvl="2" marL="914400" marR="0" rtl="0" algn="ctr">
              <a:spcBef>
                <a:spcPts val="2240"/>
              </a:spcBef>
              <a:spcAft>
                <a:spcPts val="0"/>
              </a:spcAft>
              <a:buClr>
                <a:schemeClr val="dk1"/>
              </a:buClr>
              <a:buFont typeface="Arial"/>
              <a:buNone/>
              <a:defRPr b="0" i="0" sz="11200" u="none" cap="none" strike="noStrike">
                <a:solidFill>
                  <a:schemeClr val="dk1"/>
                </a:solidFill>
                <a:latin typeface="Arial"/>
                <a:ea typeface="Arial"/>
                <a:cs typeface="Arial"/>
                <a:sym typeface="Arial"/>
              </a:defRPr>
            </a:lvl3pPr>
            <a:lvl4pPr indent="0" lvl="3" marL="13716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4pPr>
            <a:lvl5pPr indent="0" lvl="4" marL="18288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5pPr>
            <a:lvl6pPr indent="0" lvl="5" marL="22860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6pPr>
            <a:lvl7pPr indent="0" lvl="6" marL="27432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7pPr>
            <a:lvl8pPr indent="0" lvl="7" marL="32004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8pPr>
            <a:lvl9pPr indent="0" lvl="8" marL="36576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9" name="Shape 19"/>
        <p:cNvGrpSpPr/>
        <p:nvPr/>
      </p:nvGrpSpPr>
      <p:grpSpPr>
        <a:xfrm>
          <a:off x="0" y="0"/>
          <a:ext cx="0" cy="0"/>
          <a:chOff x="0" y="0"/>
          <a:chExt cx="0" cy="0"/>
        </a:xfrm>
      </p:grpSpPr>
      <p:sp>
        <p:nvSpPr>
          <p:cNvPr id="20" name="Shape 20"/>
          <p:cNvSpPr txBox="1"/>
          <p:nvPr>
            <p:ph type="title"/>
          </p:nvPr>
        </p:nvSpPr>
        <p:spPr>
          <a:xfrm rot="5400000">
            <a:off x="8844488" y="16778673"/>
            <a:ext cx="37450057" cy="7406877"/>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rot="5400000">
            <a:off x="-6026415" y="9428945"/>
            <a:ext cx="37450057" cy="22106334"/>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2" name="Shape 22"/>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5" name="Shape 25"/>
        <p:cNvGrpSpPr/>
        <p:nvPr/>
      </p:nvGrpSpPr>
      <p:grpSpPr>
        <a:xfrm>
          <a:off x="0" y="0"/>
          <a:ext cx="0" cy="0"/>
          <a:chOff x="0" y="0"/>
          <a:chExt cx="0" cy="0"/>
        </a:xfrm>
      </p:grpSpPr>
      <p:sp>
        <p:nvSpPr>
          <p:cNvPr id="26" name="Shape 26"/>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27" name="Shape 27"/>
          <p:cNvSpPr txBox="1"/>
          <p:nvPr>
            <p:ph idx="1" type="body"/>
          </p:nvPr>
        </p:nvSpPr>
        <p:spPr>
          <a:xfrm rot="5400000">
            <a:off x="1978025" y="9910762"/>
            <a:ext cx="28963937" cy="29627511"/>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8" name="Shape 28"/>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1" name="Shape 31"/>
        <p:cNvGrpSpPr/>
        <p:nvPr/>
      </p:nvGrpSpPr>
      <p:grpSpPr>
        <a:xfrm>
          <a:off x="0" y="0"/>
          <a:ext cx="0" cy="0"/>
          <a:chOff x="0" y="0"/>
          <a:chExt cx="0" cy="0"/>
        </a:xfrm>
      </p:grpSpPr>
      <p:sp>
        <p:nvSpPr>
          <p:cNvPr id="32" name="Shape 32"/>
          <p:cNvSpPr txBox="1"/>
          <p:nvPr>
            <p:ph type="title"/>
          </p:nvPr>
        </p:nvSpPr>
        <p:spPr>
          <a:xfrm>
            <a:off x="6451998" y="30724287"/>
            <a:ext cx="19751277" cy="3626223"/>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33" name="Shape 33"/>
          <p:cNvSpPr/>
          <p:nvPr>
            <p:ph idx="2" type="pic"/>
          </p:nvPr>
        </p:nvSpPr>
        <p:spPr>
          <a:xfrm>
            <a:off x="6451998" y="3922058"/>
            <a:ext cx="19751277" cy="26333825"/>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34" name="Shape 34"/>
          <p:cNvSpPr txBox="1"/>
          <p:nvPr>
            <p:ph idx="1" type="body"/>
          </p:nvPr>
        </p:nvSpPr>
        <p:spPr>
          <a:xfrm>
            <a:off x="6451998" y="34350512"/>
            <a:ext cx="19751277" cy="5152464"/>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35" name="Shape 35"/>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8" name="Shape 38"/>
        <p:cNvGrpSpPr/>
        <p:nvPr/>
      </p:nvGrpSpPr>
      <p:grpSpPr>
        <a:xfrm>
          <a:off x="0" y="0"/>
          <a:ext cx="0" cy="0"/>
          <a:chOff x="0" y="0"/>
          <a:chExt cx="0" cy="0"/>
        </a:xfrm>
      </p:grpSpPr>
      <p:sp>
        <p:nvSpPr>
          <p:cNvPr id="39" name="Shape 39"/>
          <p:cNvSpPr txBox="1"/>
          <p:nvPr>
            <p:ph type="title"/>
          </p:nvPr>
        </p:nvSpPr>
        <p:spPr>
          <a:xfrm>
            <a:off x="1645444" y="1748117"/>
            <a:ext cx="10829926" cy="7436224"/>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40" name="Shape 40"/>
          <p:cNvSpPr txBox="1"/>
          <p:nvPr>
            <p:ph idx="1" type="body"/>
          </p:nvPr>
        </p:nvSpPr>
        <p:spPr>
          <a:xfrm>
            <a:off x="12870656" y="1748117"/>
            <a:ext cx="18402299" cy="37459024"/>
          </a:xfrm>
          <a:prstGeom prst="rect">
            <a:avLst/>
          </a:prstGeom>
          <a:noFill/>
          <a:ln>
            <a:noFill/>
          </a:ln>
        </p:spPr>
        <p:txBody>
          <a:bodyPr anchorCtr="0" anchor="t" bIns="91425" lIns="91425" rIns="91425" tIns="91425"/>
          <a:lstStyle>
            <a:lvl1pPr indent="-1403350" lvl="0" marL="160655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169987" lvl="1" marL="3481388"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923925" lvl="2" marL="5356225"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944563" lvl="3" marL="7497763"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954088" lvl="4" marL="96408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954088" lvl="5" marL="100980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954088" lvl="6" marL="105552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954088" lvl="7" marL="110124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954088" lvl="8" marL="114696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1645444" y="9184340"/>
            <a:ext cx="10829926" cy="30022799"/>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42" name="Shape 42"/>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47" name="Shape 47"/>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52" name="Shape 52"/>
          <p:cNvSpPr txBox="1"/>
          <p:nvPr>
            <p:ph idx="1" type="body"/>
          </p:nvPr>
        </p:nvSpPr>
        <p:spPr>
          <a:xfrm>
            <a:off x="1645443" y="9825317"/>
            <a:ext cx="14544675" cy="4094629"/>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3" name="Shape 53"/>
          <p:cNvSpPr txBox="1"/>
          <p:nvPr>
            <p:ph idx="2" type="body"/>
          </p:nvPr>
        </p:nvSpPr>
        <p:spPr>
          <a:xfrm>
            <a:off x="1645443" y="13919948"/>
            <a:ext cx="14544675" cy="25287194"/>
          </a:xfrm>
          <a:prstGeom prst="rect">
            <a:avLst/>
          </a:prstGeom>
          <a:noFill/>
          <a:ln>
            <a:noFill/>
          </a:ln>
        </p:spPr>
        <p:txBody>
          <a:bodyPr anchorCtr="0" anchor="t" bIns="91425" lIns="91425" rIns="91425" tIns="91425"/>
          <a:lstStyle>
            <a:lvl1pPr indent="-1454150" lvl="0" marL="16065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220787" lvl="1" marL="34813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962025" lvl="2" marL="5356225"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969963" lvl="3" marL="749776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979488" lvl="4" marL="96408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979488" lvl="5" marL="100980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979488" lvl="6" marL="105552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979488" lvl="7" marL="110124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979488" lvl="8" marL="114696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4" name="Shape 54"/>
          <p:cNvSpPr txBox="1"/>
          <p:nvPr>
            <p:ph idx="3" type="body"/>
          </p:nvPr>
        </p:nvSpPr>
        <p:spPr>
          <a:xfrm>
            <a:off x="16722328" y="9825317"/>
            <a:ext cx="14550627" cy="4094629"/>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5" name="Shape 55"/>
          <p:cNvSpPr txBox="1"/>
          <p:nvPr>
            <p:ph idx="4" type="body"/>
          </p:nvPr>
        </p:nvSpPr>
        <p:spPr>
          <a:xfrm>
            <a:off x="16722328" y="13919948"/>
            <a:ext cx="14550627" cy="25287194"/>
          </a:xfrm>
          <a:prstGeom prst="rect">
            <a:avLst/>
          </a:prstGeom>
          <a:noFill/>
          <a:ln>
            <a:noFill/>
          </a:ln>
        </p:spPr>
        <p:txBody>
          <a:bodyPr anchorCtr="0" anchor="t" bIns="91425" lIns="91425" rIns="91425" tIns="91425"/>
          <a:lstStyle>
            <a:lvl1pPr indent="-1454150" lvl="0" marL="16065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220787" lvl="1" marL="34813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962025" lvl="2" marL="5356225"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969963" lvl="3" marL="749776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979488" lvl="4" marL="96408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979488" lvl="5" marL="100980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979488" lvl="6" marL="105552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979488" lvl="7" marL="110124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979488" lvl="8" marL="114696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1645444" y="10242177"/>
            <a:ext cx="14756605" cy="28964964"/>
          </a:xfrm>
          <a:prstGeom prst="rect">
            <a:avLst/>
          </a:prstGeom>
          <a:noFill/>
          <a:ln>
            <a:noFill/>
          </a:ln>
        </p:spPr>
        <p:txBody>
          <a:bodyPr anchorCtr="0" anchor="t" bIns="91425" lIns="91425" rIns="91425" tIns="91425"/>
          <a:lstStyle>
            <a:lvl1pPr indent="-1428750" lvl="0" marL="16065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195387" lvl="1" marL="3481388"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949325" lvl="2" marL="53562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957263" lvl="3" marL="749776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966788" lvl="4" marL="96408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966788" lvl="5" marL="100980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966788" lvl="6" marL="105552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966788" lvl="7" marL="110124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966788" lvl="8" marL="114696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16516351" y="10242177"/>
            <a:ext cx="14756605" cy="28964964"/>
          </a:xfrm>
          <a:prstGeom prst="rect">
            <a:avLst/>
          </a:prstGeom>
          <a:noFill/>
          <a:ln>
            <a:noFill/>
          </a:ln>
        </p:spPr>
        <p:txBody>
          <a:bodyPr anchorCtr="0" anchor="t" bIns="91425" lIns="91425" rIns="91425" tIns="91425"/>
          <a:lstStyle>
            <a:lvl1pPr indent="-1428750" lvl="0" marL="16065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195387" lvl="1" marL="3481388"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949325" lvl="2" marL="53562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957263" lvl="3" marL="749776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966788" lvl="4" marL="96408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966788" lvl="5" marL="100980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966788" lvl="6" marL="105552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966788" lvl="7" marL="110124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966788" lvl="8" marL="114696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6" name="Shape 66"/>
        <p:cNvGrpSpPr/>
        <p:nvPr/>
      </p:nvGrpSpPr>
      <p:grpSpPr>
        <a:xfrm>
          <a:off x="0" y="0"/>
          <a:ext cx="0" cy="0"/>
          <a:chOff x="0" y="0"/>
          <a:chExt cx="0" cy="0"/>
        </a:xfrm>
      </p:grpSpPr>
      <p:sp>
        <p:nvSpPr>
          <p:cNvPr id="67" name="Shape 67"/>
          <p:cNvSpPr txBox="1"/>
          <p:nvPr>
            <p:ph type="title"/>
          </p:nvPr>
        </p:nvSpPr>
        <p:spPr>
          <a:xfrm>
            <a:off x="2600325" y="28205209"/>
            <a:ext cx="27980878" cy="8715934"/>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a:off x="2600325" y="18604006"/>
            <a:ext cx="27980878" cy="9601200"/>
          </a:xfrm>
          <a:prstGeom prst="rect">
            <a:avLst/>
          </a:prstGeom>
          <a:noFill/>
          <a:ln>
            <a:noFill/>
          </a:ln>
        </p:spPr>
        <p:txBody>
          <a:bodyPr anchorCtr="0" anchor="b" bIns="91425" lIns="91425" rIns="91425" tIns="91425"/>
          <a:lstStyle>
            <a:lvl1pPr indent="0" lvl="0" marL="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1pPr>
            <a:lvl2pPr indent="0" lvl="1" marL="457200" marR="0" rtl="0" algn="l">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22860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a:off x="1646236" y="10242550"/>
            <a:ext cx="29627511" cy="28963937"/>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09.png"/><Relationship Id="rId11" Type="http://schemas.openxmlformats.org/officeDocument/2006/relationships/image" Target="../media/image12.png"/><Relationship Id="rId10" Type="http://schemas.openxmlformats.org/officeDocument/2006/relationships/image" Target="../media/image05.png"/><Relationship Id="rId21" Type="http://schemas.openxmlformats.org/officeDocument/2006/relationships/image" Target="../media/image13.png"/><Relationship Id="rId13" Type="http://schemas.openxmlformats.org/officeDocument/2006/relationships/image" Target="../media/image18.png"/><Relationship Id="rId12" Type="http://schemas.openxmlformats.org/officeDocument/2006/relationships/image" Target="../media/image0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7.png"/><Relationship Id="rId4" Type="http://schemas.openxmlformats.org/officeDocument/2006/relationships/image" Target="../media/image00.png"/><Relationship Id="rId9" Type="http://schemas.openxmlformats.org/officeDocument/2006/relationships/image" Target="../media/image03.png"/><Relationship Id="rId15" Type="http://schemas.openxmlformats.org/officeDocument/2006/relationships/image" Target="../media/image11.jpg"/><Relationship Id="rId14" Type="http://schemas.openxmlformats.org/officeDocument/2006/relationships/image" Target="../media/image10.png"/><Relationship Id="rId17" Type="http://schemas.openxmlformats.org/officeDocument/2006/relationships/image" Target="../media/image17.png"/><Relationship Id="rId16" Type="http://schemas.openxmlformats.org/officeDocument/2006/relationships/image" Target="../media/image15.png"/><Relationship Id="rId5" Type="http://schemas.openxmlformats.org/officeDocument/2006/relationships/image" Target="../media/image06.png"/><Relationship Id="rId19" Type="http://schemas.openxmlformats.org/officeDocument/2006/relationships/image" Target="../media/image16.png"/><Relationship Id="rId6" Type="http://schemas.openxmlformats.org/officeDocument/2006/relationships/image" Target="../media/image01.png"/><Relationship Id="rId18" Type="http://schemas.openxmlformats.org/officeDocument/2006/relationships/image" Target="../media/image14.png"/><Relationship Id="rId7" Type="http://schemas.openxmlformats.org/officeDocument/2006/relationships/image" Target="../media/image08.png"/><Relationship Id="rId8"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8" name="Shape 88"/>
        <p:cNvGrpSpPr/>
        <p:nvPr/>
      </p:nvGrpSpPr>
      <p:grpSpPr>
        <a:xfrm>
          <a:off x="0" y="0"/>
          <a:ext cx="0" cy="0"/>
          <a:chOff x="0" y="0"/>
          <a:chExt cx="0" cy="0"/>
        </a:xfrm>
      </p:grpSpPr>
      <p:sp>
        <p:nvSpPr>
          <p:cNvPr id="89" name="Shape 89"/>
          <p:cNvSpPr txBox="1"/>
          <p:nvPr/>
        </p:nvSpPr>
        <p:spPr>
          <a:xfrm>
            <a:off x="5791200" y="1867662"/>
            <a:ext cx="21336000" cy="561900"/>
          </a:xfrm>
          <a:prstGeom prst="rect">
            <a:avLst/>
          </a:prstGeom>
          <a:noFill/>
          <a:ln>
            <a:noFill/>
          </a:ln>
        </p:spPr>
        <p:txBody>
          <a:bodyPr anchorCtr="0" anchor="t" bIns="49325" lIns="98650" rIns="98650" tIns="49325">
            <a:noAutofit/>
          </a:bodyPr>
          <a:lstStyle/>
          <a:p>
            <a:pPr indent="0" lvl="0" marL="0" marR="0" rtl="0" algn="ctr">
              <a:lnSpc>
                <a:spcPct val="30000"/>
              </a:lnSpc>
              <a:spcBef>
                <a:spcPts val="0"/>
              </a:spcBef>
              <a:spcAft>
                <a:spcPts val="0"/>
              </a:spcAft>
              <a:buClr>
                <a:schemeClr val="dk1"/>
              </a:buClr>
              <a:buSzPct val="25000"/>
              <a:buFont typeface="Times New Roman"/>
              <a:buNone/>
            </a:pPr>
            <a:r>
              <a:rPr b="1" i="0" lang="en-US" sz="7200" u="none" cap="none" strike="noStrike">
                <a:solidFill>
                  <a:schemeClr val="dk1"/>
                </a:solidFill>
                <a:latin typeface="Times New Roman"/>
                <a:ea typeface="Times New Roman"/>
                <a:cs typeface="Times New Roman"/>
                <a:sym typeface="Times New Roman"/>
              </a:rPr>
              <a:t>Senior Project, </a:t>
            </a:r>
            <a:r>
              <a:rPr b="1" lang="en-US" sz="7200">
                <a:solidFill>
                  <a:schemeClr val="dk1"/>
                </a:solidFill>
                <a:latin typeface="Times New Roman"/>
                <a:ea typeface="Times New Roman"/>
                <a:cs typeface="Times New Roman"/>
                <a:sym typeface="Times New Roman"/>
              </a:rPr>
              <a:t>2016</a:t>
            </a:r>
            <a:r>
              <a:rPr b="1" i="0" lang="en-US" sz="7200" u="none" cap="none" strike="noStrike">
                <a:solidFill>
                  <a:schemeClr val="dk1"/>
                </a:solidFill>
                <a:latin typeface="Times New Roman"/>
                <a:ea typeface="Times New Roman"/>
                <a:cs typeface="Times New Roman"/>
                <a:sym typeface="Times New Roman"/>
              </a:rPr>
              <a:t>, </a:t>
            </a:r>
            <a:r>
              <a:rPr b="1" lang="en-US" sz="7200">
                <a:solidFill>
                  <a:schemeClr val="dk1"/>
                </a:solidFill>
                <a:latin typeface="Times New Roman"/>
                <a:ea typeface="Times New Roman"/>
                <a:cs typeface="Times New Roman"/>
                <a:sym typeface="Times New Roman"/>
              </a:rPr>
              <a:t>Spring</a:t>
            </a:r>
          </a:p>
        </p:txBody>
      </p:sp>
      <p:sp>
        <p:nvSpPr>
          <p:cNvPr id="90" name="Shape 90"/>
          <p:cNvSpPr txBox="1"/>
          <p:nvPr/>
        </p:nvSpPr>
        <p:spPr>
          <a:xfrm>
            <a:off x="6560411" y="2925700"/>
            <a:ext cx="19797600" cy="24528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33CC"/>
              </a:buClr>
              <a:buSzPct val="25000"/>
              <a:buFont typeface="Arial"/>
              <a:buNone/>
            </a:pPr>
            <a:r>
              <a:rPr b="1" lang="en-US" sz="4800">
                <a:solidFill>
                  <a:srgbClr val="3333CC"/>
                </a:solidFill>
              </a:rPr>
              <a:t>VIP 2.0</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Student: </a:t>
            </a:r>
            <a:r>
              <a:rPr lang="en-US" sz="3500">
                <a:solidFill>
                  <a:srgbClr val="3333CC"/>
                </a:solidFill>
              </a:rPr>
              <a:t>Andres Villa</a:t>
            </a:r>
            <a:r>
              <a:rPr b="0" i="0" lang="en-US" sz="3500" u="none" cap="none" strike="noStrike">
                <a:solidFill>
                  <a:srgbClr val="3333CC"/>
                </a:solidFill>
                <a:latin typeface="Arial"/>
                <a:ea typeface="Arial"/>
                <a:cs typeface="Arial"/>
                <a:sym typeface="Arial"/>
              </a:rPr>
              <a:t>, Florida International University</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Mentor:</a:t>
            </a:r>
            <a:r>
              <a:rPr b="1" i="1" lang="en-US" sz="3500" u="none" cap="none" strike="noStrike">
                <a:solidFill>
                  <a:srgbClr val="3333CC"/>
                </a:solidFill>
                <a:latin typeface="Arial"/>
                <a:ea typeface="Arial"/>
                <a:cs typeface="Arial"/>
                <a:sym typeface="Arial"/>
              </a:rPr>
              <a:t> </a:t>
            </a:r>
            <a:r>
              <a:rPr i="1" lang="en-US" sz="3500">
                <a:solidFill>
                  <a:srgbClr val="3333CC"/>
                </a:solidFill>
              </a:rPr>
              <a:t>Francisco Ortega</a:t>
            </a:r>
            <a:r>
              <a:rPr b="0" i="0" lang="en-US" sz="3500" u="none" cap="none" strike="noStrike">
                <a:solidFill>
                  <a:srgbClr val="3333CC"/>
                </a:solidFill>
                <a:latin typeface="Arial"/>
                <a:ea typeface="Arial"/>
                <a:cs typeface="Arial"/>
                <a:sym typeface="Arial"/>
              </a:rPr>
              <a:t>,</a:t>
            </a:r>
            <a:r>
              <a:rPr b="0" i="1" lang="en-US" sz="3500" u="none" cap="none" strike="noStrike">
                <a:solidFill>
                  <a:srgbClr val="3333CC"/>
                </a:solidFill>
                <a:latin typeface="Arial"/>
                <a:ea typeface="Arial"/>
                <a:cs typeface="Arial"/>
                <a:sym typeface="Arial"/>
              </a:rPr>
              <a:t> </a:t>
            </a:r>
            <a:r>
              <a:rPr i="1" lang="en-US" sz="3500">
                <a:solidFill>
                  <a:srgbClr val="3333CC"/>
                </a:solidFill>
              </a:rPr>
              <a:t>Florida International University</a:t>
            </a:r>
            <a:r>
              <a:rPr b="0" i="0" lang="en-US" sz="3500" u="none" cap="none" strike="noStrike">
                <a:solidFill>
                  <a:srgbClr val="3333CC"/>
                </a:solidFill>
                <a:latin typeface="Arial"/>
                <a:ea typeface="Arial"/>
                <a:cs typeface="Arial"/>
                <a:sym typeface="Arial"/>
              </a:rPr>
              <a:t> </a:t>
            </a:r>
          </a:p>
          <a:p>
            <a:pPr indent="0" lvl="0" marL="0" marR="0" rtl="0" algn="ctr">
              <a:lnSpc>
                <a:spcPct val="100000"/>
              </a:lnSpc>
              <a:spcBef>
                <a:spcPts val="0"/>
              </a:spcBef>
              <a:spcAft>
                <a:spcPts val="0"/>
              </a:spcAft>
              <a:buClr>
                <a:srgbClr val="3333CC"/>
              </a:buClr>
              <a:buSzPct val="25000"/>
              <a:buFont typeface="Arial"/>
              <a:buNone/>
            </a:pPr>
            <a:r>
              <a:rPr b="1" i="0" lang="en-US" sz="3500" u="none" cap="none" strike="noStrike">
                <a:solidFill>
                  <a:srgbClr val="3333CC"/>
                </a:solidFill>
                <a:latin typeface="Arial"/>
                <a:ea typeface="Arial"/>
                <a:cs typeface="Arial"/>
                <a:sym typeface="Arial"/>
              </a:rPr>
              <a:t>Instructor:</a:t>
            </a:r>
            <a:r>
              <a:rPr b="1" i="1" lang="en-US" sz="3500" u="none" cap="none" strike="noStrike">
                <a:solidFill>
                  <a:srgbClr val="3333CC"/>
                </a:solidFill>
                <a:latin typeface="Arial"/>
                <a:ea typeface="Arial"/>
                <a:cs typeface="Arial"/>
                <a:sym typeface="Arial"/>
              </a:rPr>
              <a:t> </a:t>
            </a:r>
            <a:r>
              <a:rPr b="0" i="0" lang="en-US" sz="3500" u="none" cap="none" strike="noStrike">
                <a:solidFill>
                  <a:srgbClr val="3333CC"/>
                </a:solidFill>
                <a:latin typeface="Arial"/>
                <a:ea typeface="Arial"/>
                <a:cs typeface="Arial"/>
                <a:sym typeface="Arial"/>
              </a:rPr>
              <a:t>Masoud Sadjadi, Florida International University</a:t>
            </a:r>
          </a:p>
        </p:txBody>
      </p:sp>
      <p:sp>
        <p:nvSpPr>
          <p:cNvPr id="91" name="Shape 91"/>
          <p:cNvSpPr txBox="1"/>
          <p:nvPr/>
        </p:nvSpPr>
        <p:spPr>
          <a:xfrm>
            <a:off x="1219200" y="42519600"/>
            <a:ext cx="30632400" cy="1219200"/>
          </a:xfrm>
          <a:prstGeom prst="rect">
            <a:avLst/>
          </a:prstGeom>
          <a:noFill/>
          <a:ln>
            <a:noFill/>
          </a:ln>
        </p:spPr>
        <p:txBody>
          <a:bodyPr anchorCtr="0" anchor="t" bIns="49325" lIns="98650" rIns="98650" tIns="49325">
            <a:noAutofit/>
          </a:bodyPr>
          <a:lstStyle/>
          <a:p>
            <a:pPr indent="-493712" lvl="0" marL="493712" marR="0" rtl="0" algn="ctr">
              <a:lnSpc>
                <a:spcPct val="100000"/>
              </a:lnSpc>
              <a:spcBef>
                <a:spcPts val="0"/>
              </a:spcBef>
              <a:spcAft>
                <a:spcPts val="0"/>
              </a:spcAft>
              <a:buClr>
                <a:schemeClr val="dk1"/>
              </a:buClr>
              <a:buSzPct val="25000"/>
              <a:buFont typeface="Arial"/>
              <a:buNone/>
            </a:pPr>
            <a:r>
              <a:rPr b="0" i="0" lang="en-US" sz="3000" u="none" cap="none" strike="noStrike">
                <a:solidFill>
                  <a:schemeClr val="dk1"/>
                </a:solidFill>
                <a:latin typeface="Arial"/>
                <a:ea typeface="Arial"/>
                <a:cs typeface="Arial"/>
                <a:sym typeface="Arial"/>
              </a:rPr>
              <a:t>The material presented in this poster is based upon the work supported by </a:t>
            </a:r>
            <a:r>
              <a:rPr lang="en-US" sz="3000">
                <a:solidFill>
                  <a:schemeClr val="dk1"/>
                </a:solidFill>
              </a:rPr>
              <a:t>Andres Villa. </a:t>
            </a:r>
            <a:r>
              <a:rPr b="0" i="0" lang="en-US" sz="3000" u="none" cap="none" strike="noStrike">
                <a:solidFill>
                  <a:schemeClr val="dk1"/>
                </a:solidFill>
                <a:latin typeface="Arial"/>
                <a:ea typeface="Arial"/>
                <a:cs typeface="Arial"/>
                <a:sym typeface="Arial"/>
              </a:rPr>
              <a:t>I am thankful </a:t>
            </a:r>
            <a:r>
              <a:rPr lang="en-US" sz="3000">
                <a:solidFill>
                  <a:schemeClr val="dk1"/>
                </a:solidFill>
              </a:rPr>
              <a:t>for</a:t>
            </a:r>
            <a:r>
              <a:rPr b="0" i="0" lang="en-US" sz="3000" u="none" cap="none" strike="noStrike">
                <a:solidFill>
                  <a:schemeClr val="dk1"/>
                </a:solidFill>
                <a:latin typeface="Arial"/>
                <a:ea typeface="Arial"/>
                <a:cs typeface="Arial"/>
                <a:sym typeface="Arial"/>
              </a:rPr>
              <a:t> the help that I received from my group members, </a:t>
            </a:r>
            <a:r>
              <a:rPr lang="en-US" sz="3000">
                <a:solidFill>
                  <a:schemeClr val="dk1"/>
                </a:solidFill>
              </a:rPr>
              <a:t>Tiago Moore, Victoriano Vega, Jorge Perez, Steven Rowe, Miguel Conde, and Rodolfo Viant</a:t>
            </a:r>
            <a:r>
              <a:rPr b="0" i="0" lang="en-US" sz="3000" u="none" cap="none" strike="noStrike">
                <a:solidFill>
                  <a:schemeClr val="dk1"/>
                </a:solidFill>
                <a:latin typeface="Arial"/>
                <a:ea typeface="Arial"/>
                <a:cs typeface="Arial"/>
                <a:sym typeface="Arial"/>
              </a:rPr>
              <a:t> </a:t>
            </a:r>
          </a:p>
        </p:txBody>
      </p:sp>
      <p:sp>
        <p:nvSpPr>
          <p:cNvPr id="92" name="Shape 92"/>
          <p:cNvSpPr txBox="1"/>
          <p:nvPr/>
        </p:nvSpPr>
        <p:spPr>
          <a:xfrm>
            <a:off x="914400" y="5486400"/>
            <a:ext cx="31089600" cy="35661600"/>
          </a:xfrm>
          <a:prstGeom prst="rect">
            <a:avLst/>
          </a:prstGeom>
          <a:no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387350" lvl="0" rtl="0">
              <a:spcBef>
                <a:spcPts val="0"/>
              </a:spcBef>
              <a:buClr>
                <a:schemeClr val="dk1"/>
              </a:buClr>
              <a:buFont typeface="Arial"/>
              <a:buNone/>
            </a:pPr>
            <a:r>
              <a:t/>
            </a:r>
            <a:endParaRPr sz="3000">
              <a:solidFill>
                <a:schemeClr val="dk1"/>
              </a:solidFill>
            </a:endParaRPr>
          </a:p>
        </p:txBody>
      </p:sp>
      <p:sp>
        <p:nvSpPr>
          <p:cNvPr id="93" name="Shape 93"/>
          <p:cNvSpPr txBox="1"/>
          <p:nvPr/>
        </p:nvSpPr>
        <p:spPr>
          <a:xfrm>
            <a:off x="4114800" y="5789612"/>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Problem</a:t>
            </a:r>
          </a:p>
        </p:txBody>
      </p:sp>
      <p:sp>
        <p:nvSpPr>
          <p:cNvPr id="94" name="Shape 94"/>
          <p:cNvSpPr txBox="1"/>
          <p:nvPr/>
        </p:nvSpPr>
        <p:spPr>
          <a:xfrm>
            <a:off x="1192212" y="41605200"/>
            <a:ext cx="4979987" cy="73025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Acknowledgement</a:t>
            </a:r>
          </a:p>
        </p:txBody>
      </p:sp>
      <p:sp>
        <p:nvSpPr>
          <p:cNvPr id="95" name="Shape 95"/>
          <p:cNvSpPr txBox="1"/>
          <p:nvPr/>
        </p:nvSpPr>
        <p:spPr>
          <a:xfrm>
            <a:off x="15925800" y="446087"/>
            <a:ext cx="4724400" cy="1077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2"/>
              </a:buClr>
              <a:buSzPct val="25000"/>
              <a:buFont typeface="Arial"/>
              <a:buNone/>
            </a:pPr>
            <a:r>
              <a:rPr b="1" i="0" lang="en-US" sz="3200" u="none">
                <a:solidFill>
                  <a:schemeClr val="accent2"/>
                </a:solidFill>
                <a:latin typeface="Arial"/>
                <a:ea typeface="Arial"/>
                <a:cs typeface="Arial"/>
                <a:sym typeface="Arial"/>
              </a:rPr>
              <a:t>School of Computing &amp; Information Sciences</a:t>
            </a:r>
          </a:p>
        </p:txBody>
      </p:sp>
      <p:pic>
        <p:nvPicPr>
          <p:cNvPr id="96" name="Shape 96"/>
          <p:cNvPicPr preferRelativeResize="0"/>
          <p:nvPr/>
        </p:nvPicPr>
        <p:blipFill rotWithShape="1">
          <a:blip r:embed="rId3">
            <a:alphaModFix/>
          </a:blip>
          <a:srcRect b="0" l="0" r="0" t="0"/>
          <a:stretch/>
        </p:blipFill>
        <p:spPr>
          <a:xfrm>
            <a:off x="13182600" y="381000"/>
            <a:ext cx="2630487" cy="1219199"/>
          </a:xfrm>
          <a:prstGeom prst="rect">
            <a:avLst/>
          </a:prstGeom>
          <a:noFill/>
          <a:ln>
            <a:noFill/>
          </a:ln>
        </p:spPr>
      </p:pic>
      <p:sp>
        <p:nvSpPr>
          <p:cNvPr id="97" name="Shape 97"/>
          <p:cNvSpPr txBox="1"/>
          <p:nvPr/>
        </p:nvSpPr>
        <p:spPr>
          <a:xfrm>
            <a:off x="13716000" y="5792787"/>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Current System</a:t>
            </a:r>
          </a:p>
        </p:txBody>
      </p:sp>
      <p:sp>
        <p:nvSpPr>
          <p:cNvPr id="98" name="Shape 98"/>
          <p:cNvSpPr txBox="1"/>
          <p:nvPr/>
        </p:nvSpPr>
        <p:spPr>
          <a:xfrm>
            <a:off x="23317200" y="5792787"/>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Requirements</a:t>
            </a:r>
          </a:p>
        </p:txBody>
      </p:sp>
      <p:sp>
        <p:nvSpPr>
          <p:cNvPr id="99" name="Shape 99"/>
          <p:cNvSpPr txBox="1"/>
          <p:nvPr/>
        </p:nvSpPr>
        <p:spPr>
          <a:xfrm>
            <a:off x="4114800" y="173736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System Design</a:t>
            </a:r>
          </a:p>
        </p:txBody>
      </p:sp>
      <p:sp>
        <p:nvSpPr>
          <p:cNvPr id="100" name="Shape 100"/>
          <p:cNvSpPr txBox="1"/>
          <p:nvPr/>
        </p:nvSpPr>
        <p:spPr>
          <a:xfrm>
            <a:off x="13716000" y="173736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Object Design</a:t>
            </a:r>
          </a:p>
        </p:txBody>
      </p:sp>
      <p:sp>
        <p:nvSpPr>
          <p:cNvPr id="101" name="Shape 101"/>
          <p:cNvSpPr txBox="1"/>
          <p:nvPr/>
        </p:nvSpPr>
        <p:spPr>
          <a:xfrm>
            <a:off x="23317200" y="173736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Implementation</a:t>
            </a:r>
          </a:p>
        </p:txBody>
      </p:sp>
      <p:sp>
        <p:nvSpPr>
          <p:cNvPr id="102" name="Shape 102"/>
          <p:cNvSpPr txBox="1"/>
          <p:nvPr/>
        </p:nvSpPr>
        <p:spPr>
          <a:xfrm>
            <a:off x="4114800" y="292608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Verification</a:t>
            </a:r>
          </a:p>
        </p:txBody>
      </p:sp>
      <p:sp>
        <p:nvSpPr>
          <p:cNvPr id="103" name="Shape 103"/>
          <p:cNvSpPr txBox="1"/>
          <p:nvPr/>
        </p:nvSpPr>
        <p:spPr>
          <a:xfrm>
            <a:off x="13716000" y="292608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Screenshots</a:t>
            </a:r>
          </a:p>
        </p:txBody>
      </p:sp>
      <p:sp>
        <p:nvSpPr>
          <p:cNvPr id="104" name="Shape 104"/>
          <p:cNvSpPr txBox="1"/>
          <p:nvPr/>
        </p:nvSpPr>
        <p:spPr>
          <a:xfrm>
            <a:off x="23317200" y="292608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none">
                <a:solidFill>
                  <a:srgbClr val="336699"/>
                </a:solidFill>
                <a:latin typeface="Arial"/>
                <a:ea typeface="Arial"/>
                <a:cs typeface="Arial"/>
                <a:sym typeface="Arial"/>
              </a:rPr>
              <a:t>Summary</a:t>
            </a:r>
          </a:p>
        </p:txBody>
      </p:sp>
      <p:pic>
        <p:nvPicPr>
          <p:cNvPr id="105" name="Shape 105"/>
          <p:cNvPicPr preferRelativeResize="0"/>
          <p:nvPr/>
        </p:nvPicPr>
        <p:blipFill>
          <a:blip r:embed="rId4">
            <a:alphaModFix/>
          </a:blip>
          <a:stretch>
            <a:fillRect/>
          </a:stretch>
        </p:blipFill>
        <p:spPr>
          <a:xfrm>
            <a:off x="7074321" y="3058900"/>
            <a:ext cx="3162300" cy="1798170"/>
          </a:xfrm>
          <a:prstGeom prst="rect">
            <a:avLst/>
          </a:prstGeom>
          <a:noFill/>
          <a:ln>
            <a:noFill/>
          </a:ln>
        </p:spPr>
      </p:pic>
      <p:pic>
        <p:nvPicPr>
          <p:cNvPr id="106" name="Shape 106"/>
          <p:cNvPicPr preferRelativeResize="0"/>
          <p:nvPr/>
        </p:nvPicPr>
        <p:blipFill rotWithShape="1">
          <a:blip r:embed="rId5">
            <a:alphaModFix/>
          </a:blip>
          <a:srcRect b="0" l="0" r="53093" t="0"/>
          <a:stretch/>
        </p:blipFill>
        <p:spPr>
          <a:xfrm>
            <a:off x="1219197" y="381000"/>
            <a:ext cx="4371974" cy="2923662"/>
          </a:xfrm>
          <a:prstGeom prst="rect">
            <a:avLst/>
          </a:prstGeom>
          <a:noFill/>
          <a:ln>
            <a:noFill/>
          </a:ln>
        </p:spPr>
      </p:pic>
      <p:sp>
        <p:nvSpPr>
          <p:cNvPr id="107" name="Shape 107"/>
          <p:cNvSpPr txBox="1"/>
          <p:nvPr/>
        </p:nvSpPr>
        <p:spPr>
          <a:xfrm>
            <a:off x="1959800" y="6768050"/>
            <a:ext cx="9369000" cy="4241100"/>
          </a:xfrm>
          <a:prstGeom prst="rect">
            <a:avLst/>
          </a:prstGeom>
          <a:noFill/>
          <a:ln>
            <a:noFill/>
          </a:ln>
        </p:spPr>
        <p:txBody>
          <a:bodyPr anchorCtr="0" anchor="t" bIns="91425" lIns="91425" rIns="91425" tIns="91425">
            <a:noAutofit/>
          </a:bodyPr>
          <a:lstStyle/>
          <a:p>
            <a:pPr indent="457200" lvl="0" rtl="0">
              <a:lnSpc>
                <a:spcPct val="115000"/>
              </a:lnSpc>
              <a:spcBef>
                <a:spcPts val="0"/>
              </a:spcBef>
              <a:buNone/>
            </a:pPr>
            <a:r>
              <a:rPr lang="en-US" sz="3000"/>
              <a:t>The Vertically Integrated Projects (VIP) program aims to involve everyone on campus in innovation. VIP unites undergraduate education and faculty research in a team-based context. Undergraduate VIP students earn academic credits, while faculty and graduate students benefit from the design/discovery efforts of their teams.</a:t>
            </a:r>
          </a:p>
          <a:p>
            <a:pPr indent="457200" lvl="0">
              <a:lnSpc>
                <a:spcPct val="115000"/>
              </a:lnSpc>
              <a:spcBef>
                <a:spcPts val="0"/>
              </a:spcBef>
              <a:buNone/>
            </a:pPr>
            <a:r>
              <a:t/>
            </a:r>
            <a:endParaRPr sz="3000"/>
          </a:p>
        </p:txBody>
      </p:sp>
      <p:pic>
        <p:nvPicPr>
          <p:cNvPr id="108" name="Shape 108"/>
          <p:cNvPicPr preferRelativeResize="0"/>
          <p:nvPr/>
        </p:nvPicPr>
        <p:blipFill>
          <a:blip r:embed="rId6">
            <a:alphaModFix/>
          </a:blip>
          <a:stretch>
            <a:fillRect/>
          </a:stretch>
        </p:blipFill>
        <p:spPr>
          <a:xfrm>
            <a:off x="22761650" y="381008"/>
            <a:ext cx="3596350" cy="1798175"/>
          </a:xfrm>
          <a:prstGeom prst="rect">
            <a:avLst/>
          </a:prstGeom>
          <a:noFill/>
          <a:ln>
            <a:noFill/>
          </a:ln>
        </p:spPr>
      </p:pic>
      <p:pic>
        <p:nvPicPr>
          <p:cNvPr id="109" name="Shape 109"/>
          <p:cNvPicPr preferRelativeResize="0"/>
          <p:nvPr/>
        </p:nvPicPr>
        <p:blipFill>
          <a:blip r:embed="rId7">
            <a:alphaModFix/>
          </a:blip>
          <a:stretch>
            <a:fillRect/>
          </a:stretch>
        </p:blipFill>
        <p:spPr>
          <a:xfrm>
            <a:off x="26872600" y="150329"/>
            <a:ext cx="4724400" cy="2259495"/>
          </a:xfrm>
          <a:prstGeom prst="rect">
            <a:avLst/>
          </a:prstGeom>
          <a:noFill/>
          <a:ln>
            <a:noFill/>
          </a:ln>
        </p:spPr>
      </p:pic>
      <p:pic>
        <p:nvPicPr>
          <p:cNvPr id="110" name="Shape 110"/>
          <p:cNvPicPr preferRelativeResize="0"/>
          <p:nvPr/>
        </p:nvPicPr>
        <p:blipFill rotWithShape="1">
          <a:blip r:embed="rId8">
            <a:alphaModFix/>
          </a:blip>
          <a:srcRect b="18527" l="25426" r="24738" t="9270"/>
          <a:stretch/>
        </p:blipFill>
        <p:spPr>
          <a:xfrm>
            <a:off x="5791199" y="170074"/>
            <a:ext cx="2252086" cy="2259500"/>
          </a:xfrm>
          <a:prstGeom prst="rect">
            <a:avLst/>
          </a:prstGeom>
          <a:noFill/>
          <a:ln>
            <a:noFill/>
          </a:ln>
        </p:spPr>
      </p:pic>
      <p:pic>
        <p:nvPicPr>
          <p:cNvPr id="111" name="Shape 111"/>
          <p:cNvPicPr preferRelativeResize="0"/>
          <p:nvPr/>
        </p:nvPicPr>
        <p:blipFill>
          <a:blip r:embed="rId9">
            <a:alphaModFix/>
          </a:blip>
          <a:stretch>
            <a:fillRect/>
          </a:stretch>
        </p:blipFill>
        <p:spPr>
          <a:xfrm>
            <a:off x="8562675" y="592850"/>
            <a:ext cx="1648426" cy="1762124"/>
          </a:xfrm>
          <a:prstGeom prst="rect">
            <a:avLst/>
          </a:prstGeom>
          <a:noFill/>
          <a:ln>
            <a:noFill/>
          </a:ln>
        </p:spPr>
      </p:pic>
      <p:pic>
        <p:nvPicPr>
          <p:cNvPr id="112" name="Shape 112"/>
          <p:cNvPicPr preferRelativeResize="0"/>
          <p:nvPr/>
        </p:nvPicPr>
        <p:blipFill>
          <a:blip r:embed="rId10">
            <a:alphaModFix/>
          </a:blip>
          <a:stretch>
            <a:fillRect/>
          </a:stretch>
        </p:blipFill>
        <p:spPr>
          <a:xfrm>
            <a:off x="23021475" y="2179162"/>
            <a:ext cx="2343150" cy="1762125"/>
          </a:xfrm>
          <a:prstGeom prst="rect">
            <a:avLst/>
          </a:prstGeom>
          <a:noFill/>
          <a:ln>
            <a:noFill/>
          </a:ln>
        </p:spPr>
      </p:pic>
      <p:pic>
        <p:nvPicPr>
          <p:cNvPr id="113" name="Shape 113"/>
          <p:cNvPicPr preferRelativeResize="0"/>
          <p:nvPr/>
        </p:nvPicPr>
        <p:blipFill>
          <a:blip r:embed="rId11">
            <a:alphaModFix/>
          </a:blip>
          <a:stretch>
            <a:fillRect/>
          </a:stretch>
        </p:blipFill>
        <p:spPr>
          <a:xfrm>
            <a:off x="26039075" y="2324415"/>
            <a:ext cx="2252074" cy="2247588"/>
          </a:xfrm>
          <a:prstGeom prst="rect">
            <a:avLst/>
          </a:prstGeom>
          <a:noFill/>
          <a:ln>
            <a:noFill/>
          </a:ln>
        </p:spPr>
      </p:pic>
      <p:pic>
        <p:nvPicPr>
          <p:cNvPr id="114" name="Shape 114"/>
          <p:cNvPicPr preferRelativeResize="0"/>
          <p:nvPr/>
        </p:nvPicPr>
        <p:blipFill>
          <a:blip r:embed="rId12">
            <a:alphaModFix/>
          </a:blip>
          <a:stretch>
            <a:fillRect/>
          </a:stretch>
        </p:blipFill>
        <p:spPr>
          <a:xfrm>
            <a:off x="1172350" y="3714487"/>
            <a:ext cx="5019675" cy="1362075"/>
          </a:xfrm>
          <a:prstGeom prst="rect">
            <a:avLst/>
          </a:prstGeom>
          <a:noFill/>
          <a:ln>
            <a:noFill/>
          </a:ln>
        </p:spPr>
      </p:pic>
      <p:pic>
        <p:nvPicPr>
          <p:cNvPr id="115" name="Shape 115"/>
          <p:cNvPicPr preferRelativeResize="0"/>
          <p:nvPr/>
        </p:nvPicPr>
        <p:blipFill>
          <a:blip r:embed="rId13">
            <a:alphaModFix/>
          </a:blip>
          <a:stretch>
            <a:fillRect/>
          </a:stretch>
        </p:blipFill>
        <p:spPr>
          <a:xfrm>
            <a:off x="22773875" y="4285212"/>
            <a:ext cx="3571875" cy="857250"/>
          </a:xfrm>
          <a:prstGeom prst="rect">
            <a:avLst/>
          </a:prstGeom>
          <a:noFill/>
          <a:ln>
            <a:noFill/>
          </a:ln>
        </p:spPr>
      </p:pic>
      <p:pic>
        <p:nvPicPr>
          <p:cNvPr id="116" name="Shape 116"/>
          <p:cNvPicPr preferRelativeResize="0"/>
          <p:nvPr/>
        </p:nvPicPr>
        <p:blipFill>
          <a:blip r:embed="rId14">
            <a:alphaModFix/>
          </a:blip>
          <a:stretch>
            <a:fillRect/>
          </a:stretch>
        </p:blipFill>
        <p:spPr>
          <a:xfrm>
            <a:off x="28965600" y="2627614"/>
            <a:ext cx="2630475" cy="2640996"/>
          </a:xfrm>
          <a:prstGeom prst="rect">
            <a:avLst/>
          </a:prstGeom>
          <a:noFill/>
          <a:ln>
            <a:noFill/>
          </a:ln>
        </p:spPr>
      </p:pic>
      <p:sp>
        <p:nvSpPr>
          <p:cNvPr id="117" name="Shape 117"/>
          <p:cNvSpPr txBox="1"/>
          <p:nvPr/>
        </p:nvSpPr>
        <p:spPr>
          <a:xfrm>
            <a:off x="12094425" y="6768050"/>
            <a:ext cx="9369000" cy="4814400"/>
          </a:xfrm>
          <a:prstGeom prst="rect">
            <a:avLst/>
          </a:prstGeom>
          <a:noFill/>
          <a:ln>
            <a:noFill/>
          </a:ln>
        </p:spPr>
        <p:txBody>
          <a:bodyPr anchorCtr="0" anchor="t" bIns="91425" lIns="91425" rIns="91425" tIns="91425">
            <a:noAutofit/>
          </a:bodyPr>
          <a:lstStyle/>
          <a:p>
            <a:pPr indent="387350" lvl="0" rtl="0">
              <a:spcBef>
                <a:spcPts val="0"/>
              </a:spcBef>
              <a:buClr>
                <a:schemeClr val="dk1"/>
              </a:buClr>
              <a:buSzPct val="36666"/>
              <a:buFont typeface="Arial"/>
              <a:buNone/>
            </a:pPr>
            <a:r>
              <a:rPr lang="en-US" sz="3000">
                <a:solidFill>
                  <a:schemeClr val="dk1"/>
                </a:solidFill>
              </a:rPr>
              <a:t>The current system allows students and faculty to register, login, manage their profile, view projects, schedules. Faculty users can also propose new projects for students to work on.  Users are able to view information about current real world problems and see which one sparks their interests. Students of all ranks are able to select and join a project where they will then be able to work side by side with industry leaders and assist with real world research problems.</a:t>
            </a:r>
          </a:p>
          <a:p>
            <a:pPr indent="457200" lvl="0" rtl="0">
              <a:spcBef>
                <a:spcPts val="0"/>
              </a:spcBef>
              <a:buNone/>
            </a:pPr>
            <a:r>
              <a:t/>
            </a:r>
            <a:endParaRPr sz="3000"/>
          </a:p>
        </p:txBody>
      </p:sp>
      <p:sp>
        <p:nvSpPr>
          <p:cNvPr id="118" name="Shape 118"/>
          <p:cNvSpPr txBox="1"/>
          <p:nvPr/>
        </p:nvSpPr>
        <p:spPr>
          <a:xfrm>
            <a:off x="21657525" y="6938900"/>
            <a:ext cx="9369000" cy="9216000"/>
          </a:xfrm>
          <a:prstGeom prst="rect">
            <a:avLst/>
          </a:prstGeom>
          <a:noFill/>
          <a:ln>
            <a:noFill/>
          </a:ln>
        </p:spPr>
        <p:txBody>
          <a:bodyPr anchorCtr="0" anchor="t" bIns="91425" lIns="91425" rIns="91425" tIns="91425">
            <a:noAutofit/>
          </a:bodyPr>
          <a:lstStyle/>
          <a:p>
            <a:pPr indent="0" lvl="0" marL="0" rtl="0">
              <a:spcBef>
                <a:spcPts val="0"/>
              </a:spcBef>
              <a:buNone/>
            </a:pPr>
            <a:r>
              <a:rPr lang="en-US" sz="3000">
                <a:solidFill>
                  <a:schemeClr val="dk1"/>
                </a:solidFill>
              </a:rPr>
              <a:t>	The system shall allow for users, depending which role the user has, to be able to:</a:t>
            </a:r>
          </a:p>
          <a:p>
            <a:pPr indent="-419100" lvl="0" marL="914400" rtl="0">
              <a:lnSpc>
                <a:spcPct val="150000"/>
              </a:lnSpc>
              <a:spcBef>
                <a:spcPts val="0"/>
              </a:spcBef>
              <a:buClr>
                <a:schemeClr val="dk1"/>
              </a:buClr>
              <a:buSzPct val="100000"/>
              <a:buChar char="●"/>
            </a:pPr>
            <a:r>
              <a:rPr lang="en-US" sz="3000">
                <a:solidFill>
                  <a:schemeClr val="dk1"/>
                </a:solidFill>
              </a:rPr>
              <a:t>Register</a:t>
            </a:r>
          </a:p>
          <a:p>
            <a:pPr indent="-419100" lvl="0" marL="914400" rtl="0">
              <a:lnSpc>
                <a:spcPct val="150000"/>
              </a:lnSpc>
              <a:spcBef>
                <a:spcPts val="0"/>
              </a:spcBef>
              <a:buClr>
                <a:schemeClr val="dk1"/>
              </a:buClr>
              <a:buSzPct val="100000"/>
              <a:buChar char="●"/>
            </a:pPr>
            <a:r>
              <a:rPr lang="en-US" sz="3000">
                <a:solidFill>
                  <a:schemeClr val="dk1"/>
                </a:solidFill>
              </a:rPr>
              <a:t>Login</a:t>
            </a:r>
          </a:p>
          <a:p>
            <a:pPr indent="-419100" lvl="0" marL="914400" rtl="0">
              <a:lnSpc>
                <a:spcPct val="150000"/>
              </a:lnSpc>
              <a:spcBef>
                <a:spcPts val="0"/>
              </a:spcBef>
              <a:buClr>
                <a:schemeClr val="dk1"/>
              </a:buClr>
              <a:buSzPct val="100000"/>
              <a:buChar char="●"/>
            </a:pPr>
            <a:r>
              <a:rPr lang="en-US" sz="3000">
                <a:solidFill>
                  <a:schemeClr val="dk1"/>
                </a:solidFill>
              </a:rPr>
              <a:t>Logout</a:t>
            </a:r>
          </a:p>
          <a:p>
            <a:pPr indent="-419100" lvl="0" marL="914400" rtl="0">
              <a:lnSpc>
                <a:spcPct val="150000"/>
              </a:lnSpc>
              <a:spcBef>
                <a:spcPts val="0"/>
              </a:spcBef>
              <a:buClr>
                <a:schemeClr val="dk1"/>
              </a:buClr>
              <a:buSzPct val="100000"/>
              <a:buChar char="●"/>
            </a:pPr>
            <a:r>
              <a:rPr lang="en-US" sz="3000">
                <a:solidFill>
                  <a:schemeClr val="dk1"/>
                </a:solidFill>
              </a:rPr>
              <a:t>Apply for projects</a:t>
            </a:r>
          </a:p>
          <a:p>
            <a:pPr indent="-419100" lvl="0" marL="914400" rtl="0">
              <a:lnSpc>
                <a:spcPct val="150000"/>
              </a:lnSpc>
              <a:spcBef>
                <a:spcPts val="0"/>
              </a:spcBef>
              <a:buClr>
                <a:schemeClr val="dk1"/>
              </a:buClr>
              <a:buSzPct val="100000"/>
              <a:buChar char="●"/>
            </a:pPr>
            <a:r>
              <a:rPr lang="en-US" sz="3000">
                <a:solidFill>
                  <a:schemeClr val="dk1"/>
                </a:solidFill>
              </a:rPr>
              <a:t>Edit your own projects</a:t>
            </a:r>
          </a:p>
          <a:p>
            <a:pPr indent="-419100" lvl="0" marL="914400" rtl="0">
              <a:lnSpc>
                <a:spcPct val="150000"/>
              </a:lnSpc>
              <a:spcBef>
                <a:spcPts val="0"/>
              </a:spcBef>
              <a:buClr>
                <a:schemeClr val="dk1"/>
              </a:buClr>
              <a:buSzPct val="100000"/>
              <a:buChar char="●"/>
            </a:pPr>
            <a:r>
              <a:rPr lang="en-US" sz="3000">
                <a:solidFill>
                  <a:schemeClr val="dk1"/>
                </a:solidFill>
              </a:rPr>
              <a:t>View currently active projects</a:t>
            </a:r>
          </a:p>
          <a:p>
            <a:pPr indent="-419100" lvl="0" marL="914400" rtl="0">
              <a:lnSpc>
                <a:spcPct val="150000"/>
              </a:lnSpc>
              <a:spcBef>
                <a:spcPts val="0"/>
              </a:spcBef>
              <a:buClr>
                <a:schemeClr val="dk1"/>
              </a:buClr>
              <a:buSzPct val="100000"/>
              <a:buChar char="●"/>
            </a:pPr>
            <a:r>
              <a:rPr lang="en-US" sz="3000">
                <a:solidFill>
                  <a:schemeClr val="dk1"/>
                </a:solidFill>
              </a:rPr>
              <a:t>Accept/Reject project proposals</a:t>
            </a:r>
          </a:p>
          <a:p>
            <a:pPr indent="-419100" lvl="0" marL="914400" rtl="0">
              <a:lnSpc>
                <a:spcPct val="150000"/>
              </a:lnSpc>
              <a:spcBef>
                <a:spcPts val="0"/>
              </a:spcBef>
              <a:buClr>
                <a:schemeClr val="dk1"/>
              </a:buClr>
              <a:buSzPct val="100000"/>
              <a:buChar char="●"/>
            </a:pPr>
            <a:r>
              <a:rPr lang="en-US" sz="3000">
                <a:solidFill>
                  <a:schemeClr val="dk1"/>
                </a:solidFill>
              </a:rPr>
              <a:t>Edit user profile</a:t>
            </a:r>
          </a:p>
          <a:p>
            <a:pPr indent="-419100" lvl="0" marL="914400" rtl="0">
              <a:lnSpc>
                <a:spcPct val="150000"/>
              </a:lnSpc>
              <a:spcBef>
                <a:spcPts val="0"/>
              </a:spcBef>
              <a:buClr>
                <a:schemeClr val="dk1"/>
              </a:buClr>
              <a:buSzPct val="100000"/>
              <a:buChar char="●"/>
            </a:pPr>
            <a:r>
              <a:rPr lang="en-US" sz="3000">
                <a:solidFill>
                  <a:schemeClr val="dk1"/>
                </a:solidFill>
              </a:rPr>
              <a:t>View task that needs to be completed</a:t>
            </a:r>
          </a:p>
        </p:txBody>
      </p:sp>
      <p:sp>
        <p:nvSpPr>
          <p:cNvPr id="119" name="Shape 119"/>
          <p:cNvSpPr txBox="1"/>
          <p:nvPr/>
        </p:nvSpPr>
        <p:spPr>
          <a:xfrm>
            <a:off x="1959800" y="19075112"/>
            <a:ext cx="9369000" cy="9216000"/>
          </a:xfrm>
          <a:prstGeom prst="rect">
            <a:avLst/>
          </a:prstGeom>
          <a:noFill/>
          <a:ln>
            <a:noFill/>
          </a:ln>
        </p:spPr>
        <p:txBody>
          <a:bodyPr anchorCtr="0" anchor="t" bIns="91425" lIns="91425" rIns="91425" tIns="91425">
            <a:noAutofit/>
          </a:bodyPr>
          <a:lstStyle/>
          <a:p>
            <a:pPr lvl="0" rtl="0">
              <a:spcBef>
                <a:spcPts val="0"/>
              </a:spcBef>
              <a:buNone/>
            </a:pPr>
            <a:r>
              <a:rPr lang="en-US" sz="3000">
                <a:solidFill>
                  <a:schemeClr val="dk1"/>
                </a:solidFill>
              </a:rPr>
              <a:t>	The system employs a 3 tier client-server architecture. A user will connect to our server using a HTTP protocol and will be served the index.html file located in the presentation layer. All logic is located in the business logic area and it communicates with a mongo database located on the same server using a TCP/IP protocol. </a:t>
            </a:r>
          </a:p>
        </p:txBody>
      </p:sp>
      <p:sp>
        <p:nvSpPr>
          <p:cNvPr id="120" name="Shape 120"/>
          <p:cNvSpPr txBox="1"/>
          <p:nvPr/>
        </p:nvSpPr>
        <p:spPr>
          <a:xfrm>
            <a:off x="11774700" y="19075100"/>
            <a:ext cx="9369000" cy="9216000"/>
          </a:xfrm>
          <a:prstGeom prst="rect">
            <a:avLst/>
          </a:prstGeom>
          <a:noFill/>
          <a:ln>
            <a:noFill/>
          </a:ln>
        </p:spPr>
        <p:txBody>
          <a:bodyPr anchorCtr="0" anchor="t" bIns="91425" lIns="91425" rIns="91425" tIns="91425">
            <a:noAutofit/>
          </a:bodyPr>
          <a:lstStyle/>
          <a:p>
            <a:pPr indent="0" lvl="0" marL="0" rtl="0">
              <a:spcBef>
                <a:spcPts val="0"/>
              </a:spcBef>
              <a:buNone/>
            </a:pPr>
            <a:r>
              <a:t/>
            </a:r>
            <a:endParaRPr sz="3000"/>
          </a:p>
        </p:txBody>
      </p:sp>
      <p:sp>
        <p:nvSpPr>
          <p:cNvPr id="121" name="Shape 121"/>
          <p:cNvSpPr txBox="1"/>
          <p:nvPr/>
        </p:nvSpPr>
        <p:spPr>
          <a:xfrm>
            <a:off x="21657525" y="19341037"/>
            <a:ext cx="9369000" cy="9216000"/>
          </a:xfrm>
          <a:prstGeom prst="rect">
            <a:avLst/>
          </a:prstGeom>
          <a:noFill/>
          <a:ln>
            <a:noFill/>
          </a:ln>
        </p:spPr>
        <p:txBody>
          <a:bodyPr anchorCtr="0" anchor="t" bIns="91425" lIns="91425" rIns="91425" tIns="91425">
            <a:noAutofit/>
          </a:bodyPr>
          <a:lstStyle/>
          <a:p>
            <a:pPr indent="-419100" lvl="0" marL="457200" rtl="0">
              <a:spcBef>
                <a:spcPts val="0"/>
              </a:spcBef>
              <a:buSzPct val="100000"/>
              <a:buChar char="●"/>
            </a:pPr>
            <a:r>
              <a:rPr lang="en-US" sz="3000">
                <a:highlight>
                  <a:srgbClr val="FEFEFE"/>
                </a:highlight>
              </a:rPr>
              <a:t>HTML5/CSS3 was used for designing the UI components.</a:t>
            </a:r>
          </a:p>
          <a:p>
            <a:pPr lvl="0" rtl="0">
              <a:spcBef>
                <a:spcPts val="0"/>
              </a:spcBef>
              <a:buNone/>
            </a:pPr>
            <a:r>
              <a:t/>
            </a:r>
            <a:endParaRPr sz="3000">
              <a:highlight>
                <a:srgbClr val="FEFEFE"/>
              </a:highlight>
            </a:endParaRPr>
          </a:p>
          <a:p>
            <a:pPr indent="-419100" lvl="0" marL="457200" rtl="0">
              <a:spcBef>
                <a:spcPts val="0"/>
              </a:spcBef>
              <a:buSzPct val="100000"/>
              <a:buChar char="●"/>
            </a:pPr>
            <a:r>
              <a:rPr lang="en-US" sz="3000">
                <a:highlight>
                  <a:srgbClr val="FEFEFE"/>
                </a:highlight>
              </a:rPr>
              <a:t>AngularJS allowed to render pages dynamically using javascript.</a:t>
            </a:r>
          </a:p>
          <a:p>
            <a:pPr lvl="0" rtl="0">
              <a:spcBef>
                <a:spcPts val="0"/>
              </a:spcBef>
              <a:buNone/>
            </a:pPr>
            <a:r>
              <a:t/>
            </a:r>
            <a:endParaRPr sz="3000">
              <a:highlight>
                <a:srgbClr val="FEFEFE"/>
              </a:highlight>
            </a:endParaRPr>
          </a:p>
          <a:p>
            <a:pPr indent="-419100" lvl="0" marL="457200" rtl="0">
              <a:spcBef>
                <a:spcPts val="0"/>
              </a:spcBef>
              <a:buSzPct val="100000"/>
              <a:buChar char="●"/>
            </a:pPr>
            <a:r>
              <a:rPr lang="en-US" sz="3000">
                <a:highlight>
                  <a:srgbClr val="FEFEFE"/>
                </a:highlight>
              </a:rPr>
              <a:t>MongoDB and MariaDB were used as our databases to hold our data</a:t>
            </a:r>
          </a:p>
          <a:p>
            <a:pPr lvl="0" rtl="0">
              <a:spcBef>
                <a:spcPts val="0"/>
              </a:spcBef>
              <a:buNone/>
            </a:pPr>
            <a:r>
              <a:t/>
            </a:r>
            <a:endParaRPr sz="3000">
              <a:highlight>
                <a:srgbClr val="FEFEFE"/>
              </a:highlight>
            </a:endParaRPr>
          </a:p>
          <a:p>
            <a:pPr indent="-419100" lvl="0" marL="457200" rtl="0">
              <a:spcBef>
                <a:spcPts val="0"/>
              </a:spcBef>
              <a:buSzPct val="100000"/>
              <a:buChar char="●"/>
            </a:pPr>
            <a:r>
              <a:rPr lang="en-US" sz="3000">
                <a:highlight>
                  <a:srgbClr val="FEFEFE"/>
                </a:highlight>
              </a:rPr>
              <a:t>Sencha was used for mobile support as well as cross browser support</a:t>
            </a:r>
          </a:p>
          <a:p>
            <a:pPr lvl="0" rtl="0">
              <a:spcBef>
                <a:spcPts val="0"/>
              </a:spcBef>
              <a:buNone/>
            </a:pPr>
            <a:r>
              <a:t/>
            </a:r>
            <a:endParaRPr sz="3000">
              <a:highlight>
                <a:srgbClr val="FEFEFE"/>
              </a:highlight>
            </a:endParaRPr>
          </a:p>
          <a:p>
            <a:pPr indent="-419100" lvl="0" marL="457200" rtl="0">
              <a:spcBef>
                <a:spcPts val="0"/>
              </a:spcBef>
              <a:buSzPct val="100000"/>
              <a:buChar char="●"/>
            </a:pPr>
            <a:r>
              <a:rPr lang="en-US" sz="3000">
                <a:highlight>
                  <a:srgbClr val="FEFEFE"/>
                </a:highlight>
              </a:rPr>
              <a:t>NGINX was used as our server where we were able to run all of our API.</a:t>
            </a:r>
          </a:p>
        </p:txBody>
      </p:sp>
      <p:sp>
        <p:nvSpPr>
          <p:cNvPr id="122" name="Shape 122"/>
          <p:cNvSpPr txBox="1"/>
          <p:nvPr/>
        </p:nvSpPr>
        <p:spPr>
          <a:xfrm>
            <a:off x="1660325" y="30873600"/>
            <a:ext cx="4724400" cy="9216000"/>
          </a:xfrm>
          <a:prstGeom prst="rect">
            <a:avLst/>
          </a:prstGeom>
          <a:noFill/>
          <a:ln>
            <a:noFill/>
          </a:ln>
        </p:spPr>
        <p:txBody>
          <a:bodyPr anchorCtr="0" anchor="t" bIns="91425" lIns="91425" rIns="91425" tIns="91425">
            <a:noAutofit/>
          </a:bodyPr>
          <a:lstStyle/>
          <a:p>
            <a:pPr indent="387350" lvl="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Sunny Day</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Purpose</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Ensure User can create a new project</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Precondition</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User has reached the VIP and reached project form</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Input</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User inputs data into form</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User clicks submit </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Expected Result</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Project proposal is created</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Actual Result</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Project proposal is created</a:t>
            </a:r>
          </a:p>
        </p:txBody>
      </p:sp>
      <p:sp>
        <p:nvSpPr>
          <p:cNvPr id="123" name="Shape 123"/>
          <p:cNvSpPr txBox="1"/>
          <p:nvPr/>
        </p:nvSpPr>
        <p:spPr>
          <a:xfrm>
            <a:off x="11945137" y="30721137"/>
            <a:ext cx="9369000" cy="9216000"/>
          </a:xfrm>
          <a:prstGeom prst="rect">
            <a:avLst/>
          </a:prstGeom>
          <a:noFill/>
          <a:ln>
            <a:noFill/>
          </a:ln>
        </p:spPr>
        <p:txBody>
          <a:bodyPr anchorCtr="0" anchor="t" bIns="91425" lIns="91425" rIns="91425" tIns="91425">
            <a:noAutofit/>
          </a:bodyPr>
          <a:lstStyle/>
          <a:p>
            <a:pPr indent="457200" lvl="0" rtl="0">
              <a:spcBef>
                <a:spcPts val="0"/>
              </a:spcBef>
              <a:buNone/>
            </a:pPr>
            <a:r>
              <a:t/>
            </a:r>
            <a:endParaRPr sz="3000"/>
          </a:p>
        </p:txBody>
      </p:sp>
      <p:sp>
        <p:nvSpPr>
          <p:cNvPr id="124" name="Shape 124"/>
          <p:cNvSpPr txBox="1"/>
          <p:nvPr/>
        </p:nvSpPr>
        <p:spPr>
          <a:xfrm>
            <a:off x="21657525" y="30696362"/>
            <a:ext cx="9369000" cy="9216000"/>
          </a:xfrm>
          <a:prstGeom prst="rect">
            <a:avLst/>
          </a:prstGeom>
          <a:noFill/>
          <a:ln>
            <a:noFill/>
          </a:ln>
        </p:spPr>
        <p:txBody>
          <a:bodyPr anchorCtr="0" anchor="t" bIns="91425" lIns="91425" rIns="91425" tIns="91425">
            <a:noAutofit/>
          </a:bodyPr>
          <a:lstStyle/>
          <a:p>
            <a:pPr indent="457200" lvl="0" rtl="0">
              <a:spcBef>
                <a:spcPts val="0"/>
              </a:spcBef>
              <a:buNone/>
            </a:pPr>
            <a:r>
              <a:rPr lang="en-US" sz="3000">
                <a:solidFill>
                  <a:schemeClr val="dk1"/>
                </a:solidFill>
              </a:rPr>
              <a:t>This project is the second version of a system that will be in the works for years to come. This version allows students to start the process of getting involved in a unique team outside of their curriculum classes. It has been very beneficial to apply software engineering methodology to such a unique system. Developing this project began with a feasibility study which lead to requirements elicitation and documentation and finally system design. This was followed by an iterative cycle of object design, implementation, and verification which finally resulted in a unique system which allows students to join Vertically Integrated Projects.</a:t>
            </a:r>
          </a:p>
        </p:txBody>
      </p:sp>
      <p:sp>
        <p:nvSpPr>
          <p:cNvPr id="125" name="Shape 125"/>
          <p:cNvSpPr txBox="1"/>
          <p:nvPr/>
        </p:nvSpPr>
        <p:spPr>
          <a:xfrm>
            <a:off x="13716000" y="11860962"/>
            <a:ext cx="5486400" cy="73170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My Role</a:t>
            </a:r>
          </a:p>
        </p:txBody>
      </p:sp>
      <p:sp>
        <p:nvSpPr>
          <p:cNvPr id="126" name="Shape 126"/>
          <p:cNvSpPr txBox="1"/>
          <p:nvPr/>
        </p:nvSpPr>
        <p:spPr>
          <a:xfrm>
            <a:off x="12094425" y="12972000"/>
            <a:ext cx="9369000" cy="3983400"/>
          </a:xfrm>
          <a:prstGeom prst="rect">
            <a:avLst/>
          </a:prstGeom>
          <a:noFill/>
          <a:ln>
            <a:noFill/>
          </a:ln>
        </p:spPr>
        <p:txBody>
          <a:bodyPr anchorCtr="0" anchor="t" bIns="91425" lIns="91425" rIns="91425" tIns="91425">
            <a:noAutofit/>
          </a:bodyPr>
          <a:lstStyle/>
          <a:p>
            <a:pPr indent="-419100" lvl="0" marL="457200" rtl="0">
              <a:lnSpc>
                <a:spcPct val="150000"/>
              </a:lnSpc>
              <a:spcBef>
                <a:spcPts val="0"/>
              </a:spcBef>
              <a:buSzPct val="100000"/>
              <a:buChar char="●"/>
            </a:pPr>
            <a:r>
              <a:rPr lang="en-US" sz="3000"/>
              <a:t>Implement Project Proposal</a:t>
            </a:r>
          </a:p>
          <a:p>
            <a:pPr indent="-419100" lvl="0" marL="457200" rtl="0">
              <a:lnSpc>
                <a:spcPct val="150000"/>
              </a:lnSpc>
              <a:spcBef>
                <a:spcPts val="0"/>
              </a:spcBef>
              <a:buSzPct val="100000"/>
              <a:buChar char="●"/>
            </a:pPr>
            <a:r>
              <a:rPr lang="en-US" sz="3000"/>
              <a:t>Implement Link/Unlink Social Media Login Accounts</a:t>
            </a:r>
          </a:p>
          <a:p>
            <a:pPr indent="-419100" lvl="0" marL="457200" rtl="0">
              <a:lnSpc>
                <a:spcPct val="150000"/>
              </a:lnSpc>
              <a:spcBef>
                <a:spcPts val="0"/>
              </a:spcBef>
              <a:buSzPct val="100000"/>
              <a:buChar char="●"/>
            </a:pPr>
            <a:r>
              <a:rPr lang="en-US" sz="3000"/>
              <a:t>Implement Email search filtering</a:t>
            </a:r>
          </a:p>
          <a:p>
            <a:pPr indent="-419100" lvl="0" marL="457200" rtl="0">
              <a:lnSpc>
                <a:spcPct val="150000"/>
              </a:lnSpc>
              <a:spcBef>
                <a:spcPts val="0"/>
              </a:spcBef>
              <a:buSzPct val="100000"/>
              <a:buChar char="●"/>
            </a:pPr>
            <a:r>
              <a:rPr lang="en-US" sz="3000"/>
              <a:t>Implement Docker CI</a:t>
            </a:r>
          </a:p>
        </p:txBody>
      </p:sp>
      <p:pic>
        <p:nvPicPr>
          <p:cNvPr id="127" name="Shape 127"/>
          <p:cNvPicPr preferRelativeResize="0"/>
          <p:nvPr/>
        </p:nvPicPr>
        <p:blipFill rotWithShape="1">
          <a:blip r:embed="rId15">
            <a:alphaModFix/>
          </a:blip>
          <a:srcRect b="0" l="0" r="0" t="0"/>
          <a:stretch/>
        </p:blipFill>
        <p:spPr>
          <a:xfrm>
            <a:off x="2232750" y="22936201"/>
            <a:ext cx="8251200" cy="5507400"/>
          </a:xfrm>
          <a:prstGeom prst="rect">
            <a:avLst/>
          </a:prstGeom>
          <a:noFill/>
          <a:ln>
            <a:noFill/>
          </a:ln>
        </p:spPr>
      </p:pic>
      <p:pic>
        <p:nvPicPr>
          <p:cNvPr id="128" name="Shape 128"/>
          <p:cNvPicPr preferRelativeResize="0"/>
          <p:nvPr/>
        </p:nvPicPr>
        <p:blipFill rotWithShape="1">
          <a:blip r:embed="rId16">
            <a:alphaModFix/>
          </a:blip>
          <a:srcRect b="27246" l="0" r="0" t="0"/>
          <a:stretch/>
        </p:blipFill>
        <p:spPr>
          <a:xfrm>
            <a:off x="12094425" y="30410800"/>
            <a:ext cx="4371974" cy="4241149"/>
          </a:xfrm>
          <a:prstGeom prst="rect">
            <a:avLst/>
          </a:prstGeom>
          <a:noFill/>
          <a:ln>
            <a:noFill/>
          </a:ln>
        </p:spPr>
      </p:pic>
      <p:pic>
        <p:nvPicPr>
          <p:cNvPr id="129" name="Shape 129"/>
          <p:cNvPicPr preferRelativeResize="0"/>
          <p:nvPr/>
        </p:nvPicPr>
        <p:blipFill>
          <a:blip r:embed="rId17">
            <a:alphaModFix/>
          </a:blip>
          <a:stretch>
            <a:fillRect/>
          </a:stretch>
        </p:blipFill>
        <p:spPr>
          <a:xfrm>
            <a:off x="16611600" y="30410800"/>
            <a:ext cx="4038599" cy="4431650"/>
          </a:xfrm>
          <a:prstGeom prst="rect">
            <a:avLst/>
          </a:prstGeom>
          <a:noFill/>
          <a:ln>
            <a:noFill/>
          </a:ln>
        </p:spPr>
      </p:pic>
      <p:pic>
        <p:nvPicPr>
          <p:cNvPr id="130" name="Shape 130"/>
          <p:cNvPicPr preferRelativeResize="0"/>
          <p:nvPr/>
        </p:nvPicPr>
        <p:blipFill rotWithShape="1">
          <a:blip r:embed="rId18">
            <a:alphaModFix/>
          </a:blip>
          <a:srcRect b="0" l="0" r="47575" t="0"/>
          <a:stretch/>
        </p:blipFill>
        <p:spPr>
          <a:xfrm>
            <a:off x="12094433" y="35070125"/>
            <a:ext cx="3831374" cy="5185453"/>
          </a:xfrm>
          <a:prstGeom prst="rect">
            <a:avLst/>
          </a:prstGeom>
          <a:noFill/>
          <a:ln>
            <a:noFill/>
          </a:ln>
        </p:spPr>
      </p:pic>
      <p:pic>
        <p:nvPicPr>
          <p:cNvPr id="131" name="Shape 131"/>
          <p:cNvPicPr preferRelativeResize="0"/>
          <p:nvPr/>
        </p:nvPicPr>
        <p:blipFill>
          <a:blip r:embed="rId19">
            <a:alphaModFix/>
          </a:blip>
          <a:stretch>
            <a:fillRect/>
          </a:stretch>
        </p:blipFill>
        <p:spPr>
          <a:xfrm>
            <a:off x="16625875" y="35505500"/>
            <a:ext cx="4528458" cy="4431650"/>
          </a:xfrm>
          <a:prstGeom prst="rect">
            <a:avLst/>
          </a:prstGeom>
          <a:noFill/>
          <a:ln>
            <a:noFill/>
          </a:ln>
        </p:spPr>
      </p:pic>
      <p:sp>
        <p:nvSpPr>
          <p:cNvPr id="132" name="Shape 132"/>
          <p:cNvSpPr txBox="1"/>
          <p:nvPr/>
        </p:nvSpPr>
        <p:spPr>
          <a:xfrm>
            <a:off x="6560400" y="30873600"/>
            <a:ext cx="4724400" cy="9216000"/>
          </a:xfrm>
          <a:prstGeom prst="rect">
            <a:avLst/>
          </a:prstGeom>
          <a:noFill/>
          <a:ln>
            <a:noFill/>
          </a:ln>
        </p:spPr>
        <p:txBody>
          <a:bodyPr anchorCtr="0" anchor="t" bIns="91425" lIns="91425" rIns="91425" tIns="91425">
            <a:noAutofit/>
          </a:bodyPr>
          <a:lstStyle/>
          <a:p>
            <a:pPr indent="457200" lvl="0" rtl="0">
              <a:lnSpc>
                <a:spcPct val="100000"/>
              </a:lnSpc>
              <a:spcBef>
                <a:spcPts val="0"/>
              </a:spcBef>
              <a:buNone/>
            </a:pPr>
            <a:r>
              <a:rPr b="1" lang="en-US" sz="3000">
                <a:solidFill>
                  <a:schemeClr val="dk1"/>
                </a:solidFill>
                <a:latin typeface="Calibri"/>
                <a:ea typeface="Calibri"/>
                <a:cs typeface="Calibri"/>
                <a:sym typeface="Calibri"/>
              </a:rPr>
              <a:t>Rainy Day</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Purpose</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Ensure Project must contain data for all required fields</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Precondition</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User has reached the VIP and reached project form</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Input</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User leaves title field blank </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Expected Result</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Form notifies user that title field is required</a:t>
            </a:r>
          </a:p>
          <a:p>
            <a:pPr indent="-69850" lvl="0" marL="457200" rtl="0">
              <a:lnSpc>
                <a:spcPct val="100000"/>
              </a:lnSpc>
              <a:spcBef>
                <a:spcPts val="0"/>
              </a:spcBef>
              <a:buClr>
                <a:schemeClr val="dk1"/>
              </a:buClr>
              <a:buSzPct val="36666"/>
              <a:buFont typeface="Arial"/>
              <a:buNone/>
            </a:pPr>
            <a:r>
              <a:rPr b="1" lang="en-US" sz="3000">
                <a:solidFill>
                  <a:schemeClr val="dk1"/>
                </a:solidFill>
                <a:latin typeface="Calibri"/>
                <a:ea typeface="Calibri"/>
                <a:cs typeface="Calibri"/>
                <a:sym typeface="Calibri"/>
              </a:rPr>
              <a:t>Actual Result</a:t>
            </a:r>
          </a:p>
          <a:p>
            <a:pPr indent="-419100" lvl="0" marL="914400" rtl="0">
              <a:lnSpc>
                <a:spcPct val="100000"/>
              </a:lnSpc>
              <a:spcBef>
                <a:spcPts val="0"/>
              </a:spcBef>
              <a:buClr>
                <a:schemeClr val="dk1"/>
              </a:buClr>
              <a:buSzPct val="100000"/>
              <a:buFont typeface="Calibri"/>
              <a:buChar char="●"/>
            </a:pPr>
            <a:r>
              <a:rPr lang="en-US" sz="3000">
                <a:solidFill>
                  <a:schemeClr val="dk1"/>
                </a:solidFill>
                <a:latin typeface="Calibri"/>
                <a:ea typeface="Calibri"/>
                <a:cs typeface="Calibri"/>
                <a:sym typeface="Calibri"/>
              </a:rPr>
              <a:t>Form notifies user that title field is required</a:t>
            </a:r>
          </a:p>
        </p:txBody>
      </p:sp>
      <p:sp>
        <p:nvSpPr>
          <p:cNvPr id="133" name="Shape 133"/>
          <p:cNvSpPr txBox="1"/>
          <p:nvPr/>
        </p:nvSpPr>
        <p:spPr>
          <a:xfrm>
            <a:off x="3901100" y="11010199"/>
            <a:ext cx="5486400" cy="73170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Solution</a:t>
            </a:r>
          </a:p>
        </p:txBody>
      </p:sp>
      <p:sp>
        <p:nvSpPr>
          <p:cNvPr id="134" name="Shape 134"/>
          <p:cNvSpPr txBox="1"/>
          <p:nvPr/>
        </p:nvSpPr>
        <p:spPr>
          <a:xfrm>
            <a:off x="1891875" y="12437200"/>
            <a:ext cx="9369000" cy="4241100"/>
          </a:xfrm>
          <a:prstGeom prst="rect">
            <a:avLst/>
          </a:prstGeom>
          <a:noFill/>
          <a:ln>
            <a:noFill/>
          </a:ln>
        </p:spPr>
        <p:txBody>
          <a:bodyPr anchorCtr="0" anchor="t" bIns="91425" lIns="91425" rIns="91425" tIns="91425">
            <a:noAutofit/>
          </a:bodyPr>
          <a:lstStyle/>
          <a:p>
            <a:pPr indent="457200" lvl="0" rtl="0">
              <a:lnSpc>
                <a:spcPct val="115000"/>
              </a:lnSpc>
              <a:spcBef>
                <a:spcPts val="0"/>
              </a:spcBef>
              <a:buNone/>
            </a:pPr>
            <a:r>
              <a:rPr lang="en-US" sz="3000"/>
              <a:t>The solution is to provide students and faculty, a way to communicate and coordinate their projects. This will allow students to find cross-disciplinary projects and assist faculty in research.</a:t>
            </a:r>
          </a:p>
          <a:p>
            <a:pPr indent="457200" lvl="0" rtl="0">
              <a:lnSpc>
                <a:spcPct val="115000"/>
              </a:lnSpc>
              <a:spcBef>
                <a:spcPts val="0"/>
              </a:spcBef>
              <a:buNone/>
            </a:pPr>
            <a:r>
              <a:t/>
            </a:r>
            <a:endParaRPr sz="3000"/>
          </a:p>
        </p:txBody>
      </p:sp>
      <p:pic>
        <p:nvPicPr>
          <p:cNvPr id="135" name="Shape 135"/>
          <p:cNvPicPr preferRelativeResize="0"/>
          <p:nvPr/>
        </p:nvPicPr>
        <p:blipFill>
          <a:blip r:embed="rId20">
            <a:alphaModFix/>
          </a:blip>
          <a:stretch>
            <a:fillRect/>
          </a:stretch>
        </p:blipFill>
        <p:spPr>
          <a:xfrm>
            <a:off x="12842025" y="35886325"/>
            <a:ext cx="1441175" cy="1462600"/>
          </a:xfrm>
          <a:prstGeom prst="rect">
            <a:avLst/>
          </a:prstGeom>
          <a:noFill/>
          <a:ln>
            <a:noFill/>
          </a:ln>
        </p:spPr>
      </p:pic>
      <p:sp>
        <p:nvSpPr>
          <p:cNvPr id="136" name="Shape 136"/>
          <p:cNvSpPr/>
          <p:nvPr/>
        </p:nvSpPr>
        <p:spPr>
          <a:xfrm>
            <a:off x="12656525" y="38576025"/>
            <a:ext cx="1141500" cy="2283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solidFill>
                <a:srgbClr val="FFFFFF"/>
              </a:solidFill>
            </a:endParaRPr>
          </a:p>
        </p:txBody>
      </p:sp>
      <p:sp>
        <p:nvSpPr>
          <p:cNvPr id="137" name="Shape 137"/>
          <p:cNvSpPr/>
          <p:nvPr/>
        </p:nvSpPr>
        <p:spPr>
          <a:xfrm>
            <a:off x="12616275" y="39256375"/>
            <a:ext cx="1141500" cy="2283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138" name="Shape 138"/>
          <p:cNvSpPr/>
          <p:nvPr/>
        </p:nvSpPr>
        <p:spPr>
          <a:xfrm>
            <a:off x="12690225" y="39986650"/>
            <a:ext cx="1400400" cy="2283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pic>
        <p:nvPicPr>
          <p:cNvPr id="139" name="Shape 139"/>
          <p:cNvPicPr preferRelativeResize="0"/>
          <p:nvPr/>
        </p:nvPicPr>
        <p:blipFill>
          <a:blip r:embed="rId21">
            <a:alphaModFix/>
          </a:blip>
          <a:stretch>
            <a:fillRect/>
          </a:stretch>
        </p:blipFill>
        <p:spPr>
          <a:xfrm>
            <a:off x="11631089" y="18523625"/>
            <a:ext cx="9540759" cy="99199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