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7" cy="362622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indent="-1403350" lvl="0" marL="160655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69987" lvl="1" marL="348138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923925" lvl="2" marL="53562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944563" lvl="3" marL="74977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954088" lvl="4" marL="96408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954088" lvl="5" marL="100980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954088" lvl="6" marL="105552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954088" lvl="7" marL="110124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954088" lvl="8" marL="114696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5.png"/><Relationship Id="rId10" Type="http://schemas.openxmlformats.org/officeDocument/2006/relationships/image" Target="../media/image01.png"/><Relationship Id="rId13" Type="http://schemas.openxmlformats.org/officeDocument/2006/relationships/image" Target="../media/image13.png"/><Relationship Id="rId12" Type="http://schemas.openxmlformats.org/officeDocument/2006/relationships/image" Target="../media/image0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 Id="rId4" Type="http://schemas.openxmlformats.org/officeDocument/2006/relationships/image" Target="../media/image04.png"/><Relationship Id="rId9" Type="http://schemas.openxmlformats.org/officeDocument/2006/relationships/image" Target="../media/image00.png"/><Relationship Id="rId15" Type="http://schemas.openxmlformats.org/officeDocument/2006/relationships/image" Target="../media/image15.png"/><Relationship Id="rId14" Type="http://schemas.openxmlformats.org/officeDocument/2006/relationships/image" Target="../media/image10.jpg"/><Relationship Id="rId17" Type="http://schemas.openxmlformats.org/officeDocument/2006/relationships/image" Target="../media/image11.png"/><Relationship Id="rId16" Type="http://schemas.openxmlformats.org/officeDocument/2006/relationships/image" Target="../media/image14.png"/><Relationship Id="rId5" Type="http://schemas.openxmlformats.org/officeDocument/2006/relationships/image" Target="../media/image09.png"/><Relationship Id="rId6" Type="http://schemas.openxmlformats.org/officeDocument/2006/relationships/image" Target="../media/image06.png"/><Relationship Id="rId18" Type="http://schemas.openxmlformats.org/officeDocument/2006/relationships/image" Target="../media/image12.png"/><Relationship Id="rId7" Type="http://schemas.openxmlformats.org/officeDocument/2006/relationships/image" Target="../media/image03.png"/><Relationship Id="rId8"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5791200" y="2051696"/>
            <a:ext cx="21336000" cy="5391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i="0" lang="en-US" sz="7200" u="none" cap="none" strike="noStrike">
                <a:solidFill>
                  <a:schemeClr val="dk1"/>
                </a:solidFill>
                <a:latin typeface="Times New Roman"/>
                <a:ea typeface="Times New Roman"/>
                <a:cs typeface="Times New Roman"/>
                <a:sym typeface="Times New Roman"/>
              </a:rPr>
              <a:t>Senior Project, </a:t>
            </a:r>
            <a:r>
              <a:rPr b="1" lang="en-US" sz="7200">
                <a:solidFill>
                  <a:schemeClr val="dk1"/>
                </a:solidFill>
                <a:latin typeface="Times New Roman"/>
                <a:ea typeface="Times New Roman"/>
                <a:cs typeface="Times New Roman"/>
                <a:sym typeface="Times New Roman"/>
              </a:rPr>
              <a:t>2016</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Spring</a:t>
            </a:r>
          </a:p>
        </p:txBody>
      </p:sp>
      <p:sp>
        <p:nvSpPr>
          <p:cNvPr id="90" name="Shape 90"/>
          <p:cNvSpPr txBox="1"/>
          <p:nvPr/>
        </p:nvSpPr>
        <p:spPr>
          <a:xfrm>
            <a:off x="6560411" y="2925700"/>
            <a:ext cx="197976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4800">
                <a:solidFill>
                  <a:srgbClr val="3333CC"/>
                </a:solidFill>
              </a:rPr>
              <a:t>VIP 2.0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Miguel Conde</a:t>
            </a:r>
            <a:r>
              <a:rPr b="0" i="0" lang="en-US" sz="3500" u="none" cap="none" strike="noStrike">
                <a:solidFill>
                  <a:srgbClr val="3333CC"/>
                </a:solidFill>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Francisco Ortega</a:t>
            </a:r>
            <a:r>
              <a:rPr b="0" i="0" lang="en-US" sz="3500" u="none" cap="none" strike="noStrike">
                <a:solidFill>
                  <a:srgbClr val="3333CC"/>
                </a:solidFill>
                <a:latin typeface="Arial"/>
                <a:ea typeface="Arial"/>
                <a:cs typeface="Arial"/>
                <a:sym typeface="Arial"/>
              </a:rPr>
              <a:t>,</a:t>
            </a:r>
            <a:r>
              <a:rPr b="0" i="1" lang="en-US" sz="3500" u="none" cap="none" strike="noStrike">
                <a:solidFill>
                  <a:srgbClr val="3333CC"/>
                </a:solidFill>
                <a:latin typeface="Arial"/>
                <a:ea typeface="Arial"/>
                <a:cs typeface="Arial"/>
                <a:sym typeface="Arial"/>
              </a:rPr>
              <a:t> </a:t>
            </a:r>
            <a:r>
              <a:rPr i="1" lang="en-US" sz="3500">
                <a:solidFill>
                  <a:srgbClr val="3333CC"/>
                </a:solidFill>
              </a:rPr>
              <a:t>Florida International University</a:t>
            </a:r>
            <a:r>
              <a:rPr b="0" i="0" lang="en-US" sz="3500" u="none" cap="none" strike="noStrike">
                <a:solidFill>
                  <a:srgbClr val="3333CC"/>
                </a:solidFill>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1" name="Shape 91"/>
          <p:cNvSpPr txBox="1"/>
          <p:nvPr/>
        </p:nvSpPr>
        <p:spPr>
          <a:xfrm>
            <a:off x="1219200" y="42519600"/>
            <a:ext cx="30632400" cy="1219200"/>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a:t>
            </a:r>
            <a:r>
              <a:rPr lang="en-US" sz="3000">
                <a:solidFill>
                  <a:schemeClr val="dk1"/>
                </a:solidFill>
              </a:rPr>
              <a:t>Miguel Conde. </a:t>
            </a:r>
            <a:r>
              <a:rPr b="0" i="0" lang="en-US" sz="3000" u="none" cap="none" strike="noStrike">
                <a:solidFill>
                  <a:schemeClr val="dk1"/>
                </a:solidFill>
                <a:latin typeface="Arial"/>
                <a:ea typeface="Arial"/>
                <a:cs typeface="Arial"/>
                <a:sym typeface="Arial"/>
              </a:rPr>
              <a:t>I am thankful to the help that I received from my group members, </a:t>
            </a:r>
            <a:r>
              <a:rPr lang="en-US" sz="3000">
                <a:solidFill>
                  <a:schemeClr val="dk1"/>
                </a:solidFill>
              </a:rPr>
              <a:t>Tiago Moore, Victoriano Vega, Jorge Perez, Steven Rowe,  Andres Villa, and Rodolfo Viant</a:t>
            </a:r>
            <a:r>
              <a:rPr b="0" i="0" lang="en-US" sz="3000" u="none" cap="none" strike="noStrike">
                <a:solidFill>
                  <a:schemeClr val="dk1"/>
                </a:solidFill>
                <a:latin typeface="Arial"/>
                <a:ea typeface="Arial"/>
                <a:cs typeface="Arial"/>
                <a:sym typeface="Arial"/>
              </a:rPr>
              <a:t> </a:t>
            </a:r>
          </a:p>
        </p:txBody>
      </p:sp>
      <p:sp>
        <p:nvSpPr>
          <p:cNvPr id="92" name="Shape 92"/>
          <p:cNvSpPr txBox="1"/>
          <p:nvPr/>
        </p:nvSpPr>
        <p:spPr>
          <a:xfrm>
            <a:off x="914400" y="5486400"/>
            <a:ext cx="31089600" cy="35661601"/>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Problem</a:t>
            </a:r>
          </a:p>
        </p:txBody>
      </p:sp>
      <p:sp>
        <p:nvSpPr>
          <p:cNvPr id="94" name="Shape 94"/>
          <p:cNvSpPr txBox="1"/>
          <p:nvPr/>
        </p:nvSpPr>
        <p:spPr>
          <a:xfrm>
            <a:off x="1192212" y="41605200"/>
            <a:ext cx="4979987" cy="73025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Acknowledgement</a:t>
            </a:r>
          </a:p>
        </p:txBody>
      </p:sp>
      <p:sp>
        <p:nvSpPr>
          <p:cNvPr id="95" name="Shape 95"/>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a:solidFill>
                  <a:schemeClr val="accent2"/>
                </a:solidFill>
                <a:latin typeface="Arial"/>
                <a:ea typeface="Arial"/>
                <a:cs typeface="Arial"/>
                <a:sym typeface="Arial"/>
              </a:rPr>
              <a:t>School of Computing &amp; Information Sciences</a:t>
            </a:r>
          </a:p>
        </p:txBody>
      </p:sp>
      <p:pic>
        <p:nvPicPr>
          <p:cNvPr id="96" name="Shape 96"/>
          <p:cNvPicPr preferRelativeResize="0"/>
          <p:nvPr/>
        </p:nvPicPr>
        <p:blipFill rotWithShape="1">
          <a:blip r:embed="rId3">
            <a:alphaModFix/>
          </a:blip>
          <a:srcRect b="0" l="0" r="0" t="0"/>
          <a:stretch/>
        </p:blipFill>
        <p:spPr>
          <a:xfrm>
            <a:off x="13182600" y="381000"/>
            <a:ext cx="2630400" cy="1219200"/>
          </a:xfrm>
          <a:prstGeom prst="rect">
            <a:avLst/>
          </a:prstGeom>
          <a:noFill/>
          <a:ln>
            <a:noFill/>
          </a:ln>
        </p:spPr>
      </p:pic>
      <p:sp>
        <p:nvSpPr>
          <p:cNvPr id="97" name="Shape 97"/>
          <p:cNvSpPr txBox="1"/>
          <p:nvPr/>
        </p:nvSpPr>
        <p:spPr>
          <a:xfrm>
            <a:off x="137160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Current System</a:t>
            </a:r>
          </a:p>
        </p:txBody>
      </p:sp>
      <p:sp>
        <p:nvSpPr>
          <p:cNvPr id="98" name="Shape 98"/>
          <p:cNvSpPr txBox="1"/>
          <p:nvPr/>
        </p:nvSpPr>
        <p:spPr>
          <a:xfrm>
            <a:off x="233172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Requirements</a:t>
            </a:r>
          </a:p>
        </p:txBody>
      </p:sp>
      <p:sp>
        <p:nvSpPr>
          <p:cNvPr id="99" name="Shape 99"/>
          <p:cNvSpPr txBox="1"/>
          <p:nvPr/>
        </p:nvSpPr>
        <p:spPr>
          <a:xfrm>
            <a:off x="41148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System Design</a:t>
            </a:r>
          </a:p>
        </p:txBody>
      </p:sp>
      <p:sp>
        <p:nvSpPr>
          <p:cNvPr id="100" name="Shape 100"/>
          <p:cNvSpPr txBox="1"/>
          <p:nvPr/>
        </p:nvSpPr>
        <p:spPr>
          <a:xfrm>
            <a:off x="137160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Object Design</a:t>
            </a:r>
          </a:p>
        </p:txBody>
      </p:sp>
      <p:sp>
        <p:nvSpPr>
          <p:cNvPr id="101" name="Shape 101"/>
          <p:cNvSpPr txBox="1"/>
          <p:nvPr/>
        </p:nvSpPr>
        <p:spPr>
          <a:xfrm>
            <a:off x="233172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Implementation</a:t>
            </a:r>
          </a:p>
        </p:txBody>
      </p:sp>
      <p:sp>
        <p:nvSpPr>
          <p:cNvPr id="102" name="Shape 102"/>
          <p:cNvSpPr txBox="1"/>
          <p:nvPr/>
        </p:nvSpPr>
        <p:spPr>
          <a:xfrm>
            <a:off x="41148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Verification</a:t>
            </a:r>
          </a:p>
        </p:txBody>
      </p:sp>
      <p:sp>
        <p:nvSpPr>
          <p:cNvPr id="103" name="Shape 103"/>
          <p:cNvSpPr txBox="1"/>
          <p:nvPr/>
        </p:nvSpPr>
        <p:spPr>
          <a:xfrm>
            <a:off x="137160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Screenshots</a:t>
            </a:r>
          </a:p>
        </p:txBody>
      </p:sp>
      <p:sp>
        <p:nvSpPr>
          <p:cNvPr id="104" name="Shape 104"/>
          <p:cNvSpPr txBox="1"/>
          <p:nvPr/>
        </p:nvSpPr>
        <p:spPr>
          <a:xfrm>
            <a:off x="233172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Summary</a:t>
            </a:r>
          </a:p>
        </p:txBody>
      </p:sp>
      <p:pic>
        <p:nvPicPr>
          <p:cNvPr id="105" name="Shape 105"/>
          <p:cNvPicPr preferRelativeResize="0"/>
          <p:nvPr/>
        </p:nvPicPr>
        <p:blipFill>
          <a:blip r:embed="rId4">
            <a:alphaModFix/>
          </a:blip>
          <a:stretch>
            <a:fillRect/>
          </a:stretch>
        </p:blipFill>
        <p:spPr>
          <a:xfrm>
            <a:off x="27327225" y="1867671"/>
            <a:ext cx="4371975" cy="3232553"/>
          </a:xfrm>
          <a:prstGeom prst="rect">
            <a:avLst/>
          </a:prstGeom>
          <a:noFill/>
          <a:ln>
            <a:noFill/>
          </a:ln>
        </p:spPr>
      </p:pic>
      <p:pic>
        <p:nvPicPr>
          <p:cNvPr id="106" name="Shape 106"/>
          <p:cNvPicPr preferRelativeResize="0"/>
          <p:nvPr/>
        </p:nvPicPr>
        <p:blipFill rotWithShape="1">
          <a:blip r:embed="rId5">
            <a:alphaModFix/>
          </a:blip>
          <a:srcRect b="0" l="0" r="53093" t="0"/>
          <a:stretch/>
        </p:blipFill>
        <p:spPr>
          <a:xfrm>
            <a:off x="1219197" y="381000"/>
            <a:ext cx="4371974" cy="2923662"/>
          </a:xfrm>
          <a:prstGeom prst="rect">
            <a:avLst/>
          </a:prstGeom>
          <a:noFill/>
          <a:ln>
            <a:noFill/>
          </a:ln>
        </p:spPr>
      </p:pic>
      <p:sp>
        <p:nvSpPr>
          <p:cNvPr id="107" name="Shape 107"/>
          <p:cNvSpPr txBox="1"/>
          <p:nvPr/>
        </p:nvSpPr>
        <p:spPr>
          <a:xfrm>
            <a:off x="1959800" y="6768050"/>
            <a:ext cx="9369000" cy="9216000"/>
          </a:xfrm>
          <a:prstGeom prst="rect">
            <a:avLst/>
          </a:prstGeom>
          <a:noFill/>
          <a:ln>
            <a:noFill/>
          </a:ln>
        </p:spPr>
        <p:txBody>
          <a:bodyPr anchorCtr="0" anchor="t" bIns="91425" lIns="91425" rIns="91425" tIns="91425">
            <a:noAutofit/>
          </a:bodyPr>
          <a:lstStyle/>
          <a:p>
            <a:pPr indent="387350" lvl="0" rtl="0">
              <a:lnSpc>
                <a:spcPct val="115000"/>
              </a:lnSpc>
              <a:spcBef>
                <a:spcPts val="0"/>
              </a:spcBef>
              <a:buClr>
                <a:srgbClr val="000000"/>
              </a:buClr>
              <a:buSzPct val="36666"/>
              <a:buFont typeface="Arial"/>
              <a:buNone/>
            </a:pPr>
            <a:r>
              <a:rPr lang="en-US" sz="3000"/>
              <a:t>The Vertically Integrated Projects (VIP) program aims to involve everyone on campus in innovation. VIP unites undergraduate education and faculty research in a team-based context. Undergraduate VIP students earn academic credits, while faculty and graduate students benefit from the design/discovery efforts of their teams.</a:t>
            </a:r>
          </a:p>
        </p:txBody>
      </p:sp>
      <p:pic>
        <p:nvPicPr>
          <p:cNvPr id="108" name="Shape 108"/>
          <p:cNvPicPr preferRelativeResize="0"/>
          <p:nvPr/>
        </p:nvPicPr>
        <p:blipFill>
          <a:blip r:embed="rId6">
            <a:alphaModFix/>
          </a:blip>
          <a:stretch>
            <a:fillRect/>
          </a:stretch>
        </p:blipFill>
        <p:spPr>
          <a:xfrm>
            <a:off x="22761650" y="3785150"/>
            <a:ext cx="5486400" cy="1798175"/>
          </a:xfrm>
          <a:prstGeom prst="rect">
            <a:avLst/>
          </a:prstGeom>
          <a:noFill/>
          <a:ln>
            <a:noFill/>
          </a:ln>
        </p:spPr>
      </p:pic>
      <p:pic>
        <p:nvPicPr>
          <p:cNvPr id="109" name="Shape 109"/>
          <p:cNvPicPr preferRelativeResize="0"/>
          <p:nvPr/>
        </p:nvPicPr>
        <p:blipFill>
          <a:blip r:embed="rId7">
            <a:alphaModFix/>
          </a:blip>
          <a:stretch>
            <a:fillRect/>
          </a:stretch>
        </p:blipFill>
        <p:spPr>
          <a:xfrm>
            <a:off x="26872600" y="150329"/>
            <a:ext cx="4724400" cy="2259495"/>
          </a:xfrm>
          <a:prstGeom prst="rect">
            <a:avLst/>
          </a:prstGeom>
          <a:noFill/>
          <a:ln>
            <a:noFill/>
          </a:ln>
        </p:spPr>
      </p:pic>
      <p:pic>
        <p:nvPicPr>
          <p:cNvPr id="110" name="Shape 110"/>
          <p:cNvPicPr preferRelativeResize="0"/>
          <p:nvPr/>
        </p:nvPicPr>
        <p:blipFill rotWithShape="1">
          <a:blip r:embed="rId8">
            <a:alphaModFix/>
          </a:blip>
          <a:srcRect b="18527" l="25426" r="24738" t="9270"/>
          <a:stretch/>
        </p:blipFill>
        <p:spPr>
          <a:xfrm>
            <a:off x="6560399" y="2454825"/>
            <a:ext cx="3571875" cy="2923674"/>
          </a:xfrm>
          <a:prstGeom prst="rect">
            <a:avLst/>
          </a:prstGeom>
          <a:noFill/>
          <a:ln>
            <a:noFill/>
          </a:ln>
        </p:spPr>
      </p:pic>
      <p:pic>
        <p:nvPicPr>
          <p:cNvPr id="111" name="Shape 111"/>
          <p:cNvPicPr preferRelativeResize="0"/>
          <p:nvPr/>
        </p:nvPicPr>
        <p:blipFill>
          <a:blip r:embed="rId9">
            <a:alphaModFix/>
          </a:blip>
          <a:stretch>
            <a:fillRect/>
          </a:stretch>
        </p:blipFill>
        <p:spPr>
          <a:xfrm>
            <a:off x="23317205" y="1428625"/>
            <a:ext cx="3571875" cy="2686166"/>
          </a:xfrm>
          <a:prstGeom prst="rect">
            <a:avLst/>
          </a:prstGeom>
          <a:noFill/>
          <a:ln>
            <a:noFill/>
          </a:ln>
        </p:spPr>
      </p:pic>
      <p:pic>
        <p:nvPicPr>
          <p:cNvPr id="112" name="Shape 112"/>
          <p:cNvPicPr preferRelativeResize="0"/>
          <p:nvPr/>
        </p:nvPicPr>
        <p:blipFill>
          <a:blip r:embed="rId10">
            <a:alphaModFix/>
          </a:blip>
          <a:stretch>
            <a:fillRect/>
          </a:stretch>
        </p:blipFill>
        <p:spPr>
          <a:xfrm>
            <a:off x="5777212" y="570203"/>
            <a:ext cx="2252074" cy="2247588"/>
          </a:xfrm>
          <a:prstGeom prst="rect">
            <a:avLst/>
          </a:prstGeom>
          <a:noFill/>
          <a:ln>
            <a:noFill/>
          </a:ln>
        </p:spPr>
      </p:pic>
      <p:pic>
        <p:nvPicPr>
          <p:cNvPr id="113" name="Shape 113"/>
          <p:cNvPicPr preferRelativeResize="0"/>
          <p:nvPr/>
        </p:nvPicPr>
        <p:blipFill>
          <a:blip r:embed="rId11">
            <a:alphaModFix/>
          </a:blip>
          <a:stretch>
            <a:fillRect/>
          </a:stretch>
        </p:blipFill>
        <p:spPr>
          <a:xfrm>
            <a:off x="1172350" y="3714487"/>
            <a:ext cx="5019675" cy="1362075"/>
          </a:xfrm>
          <a:prstGeom prst="rect">
            <a:avLst/>
          </a:prstGeom>
          <a:noFill/>
          <a:ln>
            <a:noFill/>
          </a:ln>
        </p:spPr>
      </p:pic>
      <p:pic>
        <p:nvPicPr>
          <p:cNvPr id="114" name="Shape 114"/>
          <p:cNvPicPr preferRelativeResize="0"/>
          <p:nvPr/>
        </p:nvPicPr>
        <p:blipFill>
          <a:blip r:embed="rId12">
            <a:alphaModFix/>
          </a:blip>
          <a:stretch>
            <a:fillRect/>
          </a:stretch>
        </p:blipFill>
        <p:spPr>
          <a:xfrm>
            <a:off x="22657287" y="514287"/>
            <a:ext cx="3571875" cy="857250"/>
          </a:xfrm>
          <a:prstGeom prst="rect">
            <a:avLst/>
          </a:prstGeom>
          <a:noFill/>
          <a:ln>
            <a:noFill/>
          </a:ln>
        </p:spPr>
      </p:pic>
      <p:pic>
        <p:nvPicPr>
          <p:cNvPr id="115" name="Shape 115"/>
          <p:cNvPicPr preferRelativeResize="0"/>
          <p:nvPr/>
        </p:nvPicPr>
        <p:blipFill>
          <a:blip r:embed="rId13">
            <a:alphaModFix/>
          </a:blip>
          <a:stretch>
            <a:fillRect/>
          </a:stretch>
        </p:blipFill>
        <p:spPr>
          <a:xfrm>
            <a:off x="8215312" y="465275"/>
            <a:ext cx="2343150" cy="2352527"/>
          </a:xfrm>
          <a:prstGeom prst="rect">
            <a:avLst/>
          </a:prstGeom>
          <a:noFill/>
          <a:ln>
            <a:noFill/>
          </a:ln>
        </p:spPr>
      </p:pic>
      <p:sp>
        <p:nvSpPr>
          <p:cNvPr id="116" name="Shape 116"/>
          <p:cNvSpPr txBox="1"/>
          <p:nvPr/>
        </p:nvSpPr>
        <p:spPr>
          <a:xfrm>
            <a:off x="12094425" y="6768050"/>
            <a:ext cx="9369000" cy="4814400"/>
          </a:xfrm>
          <a:prstGeom prst="rect">
            <a:avLst/>
          </a:prstGeom>
          <a:noFill/>
          <a:ln>
            <a:noFill/>
          </a:ln>
        </p:spPr>
        <p:txBody>
          <a:bodyPr anchorCtr="0" anchor="t" bIns="91425" lIns="91425" rIns="91425" tIns="91425">
            <a:noAutofit/>
          </a:bodyPr>
          <a:lstStyle/>
          <a:p>
            <a:pPr indent="387350" lvl="0" rtl="0">
              <a:spcBef>
                <a:spcPts val="0"/>
              </a:spcBef>
              <a:buClr>
                <a:schemeClr val="dk1"/>
              </a:buClr>
              <a:buSzPct val="36666"/>
              <a:buFont typeface="Arial"/>
              <a:buNone/>
            </a:pPr>
            <a:r>
              <a:rPr lang="en-US" sz="3000">
                <a:solidFill>
                  <a:schemeClr val="dk1"/>
                </a:solidFill>
              </a:rPr>
              <a:t>The current system allows students and faculty to register, login, manage their profile, view projects, schedules. Faculty users can also propose new projects for students to work on.  Users are able to view information about current real world problems and see which one sparks their interests. Students of all ranks are able to select and join a project where they will then be able to work side by side with industry leaders and assist with real world research problems.</a:t>
            </a:r>
          </a:p>
          <a:p>
            <a:pPr indent="457200" lvl="0" rtl="0">
              <a:spcBef>
                <a:spcPts val="0"/>
              </a:spcBef>
              <a:buNone/>
            </a:pPr>
            <a:r>
              <a:t/>
            </a:r>
            <a:endParaRPr sz="3000"/>
          </a:p>
        </p:txBody>
      </p:sp>
      <p:sp>
        <p:nvSpPr>
          <p:cNvPr id="117" name="Shape 117"/>
          <p:cNvSpPr txBox="1"/>
          <p:nvPr/>
        </p:nvSpPr>
        <p:spPr>
          <a:xfrm>
            <a:off x="21657525" y="6938900"/>
            <a:ext cx="9369000" cy="9216000"/>
          </a:xfrm>
          <a:prstGeom prst="rect">
            <a:avLst/>
          </a:prstGeom>
          <a:noFill/>
          <a:ln>
            <a:noFill/>
          </a:ln>
        </p:spPr>
        <p:txBody>
          <a:bodyPr anchorCtr="0" anchor="t" bIns="91425" lIns="91425" rIns="91425" tIns="91425">
            <a:noAutofit/>
          </a:bodyPr>
          <a:lstStyle/>
          <a:p>
            <a:pPr indent="0" lvl="0" marL="0" rtl="0">
              <a:spcBef>
                <a:spcPts val="0"/>
              </a:spcBef>
              <a:buNone/>
            </a:pPr>
            <a:r>
              <a:rPr lang="en-US" sz="3000">
                <a:solidFill>
                  <a:schemeClr val="dk1"/>
                </a:solidFill>
              </a:rPr>
              <a:t>	The system shall allow for users, depending which role the user has, to be able to</a:t>
            </a:r>
          </a:p>
          <a:p>
            <a:pPr indent="-419100" lvl="0" marL="914400" rtl="0">
              <a:lnSpc>
                <a:spcPct val="150000"/>
              </a:lnSpc>
              <a:spcBef>
                <a:spcPts val="0"/>
              </a:spcBef>
              <a:buClr>
                <a:schemeClr val="dk1"/>
              </a:buClr>
              <a:buSzPct val="100000"/>
              <a:buChar char="●"/>
            </a:pPr>
            <a:r>
              <a:rPr lang="en-US" sz="3000">
                <a:solidFill>
                  <a:schemeClr val="dk1"/>
                </a:solidFill>
              </a:rPr>
              <a:t>Register</a:t>
            </a:r>
          </a:p>
          <a:p>
            <a:pPr indent="-419100" lvl="0" marL="914400" rtl="0">
              <a:lnSpc>
                <a:spcPct val="150000"/>
              </a:lnSpc>
              <a:spcBef>
                <a:spcPts val="0"/>
              </a:spcBef>
              <a:buClr>
                <a:schemeClr val="dk1"/>
              </a:buClr>
              <a:buSzPct val="100000"/>
              <a:buChar char="●"/>
            </a:pPr>
            <a:r>
              <a:rPr lang="en-US" sz="3000">
                <a:solidFill>
                  <a:schemeClr val="dk1"/>
                </a:solidFill>
              </a:rPr>
              <a:t>Login</a:t>
            </a:r>
          </a:p>
          <a:p>
            <a:pPr indent="-419100" lvl="0" marL="914400" rtl="0">
              <a:lnSpc>
                <a:spcPct val="150000"/>
              </a:lnSpc>
              <a:spcBef>
                <a:spcPts val="0"/>
              </a:spcBef>
              <a:buClr>
                <a:schemeClr val="dk1"/>
              </a:buClr>
              <a:buSzPct val="100000"/>
              <a:buChar char="●"/>
            </a:pPr>
            <a:r>
              <a:rPr lang="en-US" sz="3000">
                <a:solidFill>
                  <a:schemeClr val="dk1"/>
                </a:solidFill>
              </a:rPr>
              <a:t>Logout</a:t>
            </a:r>
          </a:p>
          <a:p>
            <a:pPr indent="-419100" lvl="0" marL="914400" rtl="0">
              <a:lnSpc>
                <a:spcPct val="150000"/>
              </a:lnSpc>
              <a:spcBef>
                <a:spcPts val="0"/>
              </a:spcBef>
              <a:buClr>
                <a:schemeClr val="dk1"/>
              </a:buClr>
              <a:buSzPct val="100000"/>
              <a:buChar char="●"/>
            </a:pPr>
            <a:r>
              <a:rPr lang="en-US" sz="3000">
                <a:solidFill>
                  <a:schemeClr val="dk1"/>
                </a:solidFill>
              </a:rPr>
              <a:t>Apply for projects</a:t>
            </a:r>
          </a:p>
          <a:p>
            <a:pPr indent="-419100" lvl="0" marL="914400" rtl="0">
              <a:lnSpc>
                <a:spcPct val="150000"/>
              </a:lnSpc>
              <a:spcBef>
                <a:spcPts val="0"/>
              </a:spcBef>
              <a:buClr>
                <a:schemeClr val="dk1"/>
              </a:buClr>
              <a:buSzPct val="100000"/>
              <a:buChar char="●"/>
            </a:pPr>
            <a:r>
              <a:rPr lang="en-US" sz="3000">
                <a:solidFill>
                  <a:schemeClr val="dk1"/>
                </a:solidFill>
              </a:rPr>
              <a:t>Edit your own projects</a:t>
            </a:r>
          </a:p>
          <a:p>
            <a:pPr indent="-419100" lvl="0" marL="914400" rtl="0">
              <a:lnSpc>
                <a:spcPct val="150000"/>
              </a:lnSpc>
              <a:spcBef>
                <a:spcPts val="0"/>
              </a:spcBef>
              <a:buClr>
                <a:schemeClr val="dk1"/>
              </a:buClr>
              <a:buSzPct val="100000"/>
              <a:buChar char="●"/>
            </a:pPr>
            <a:r>
              <a:rPr lang="en-US" sz="3000">
                <a:solidFill>
                  <a:schemeClr val="dk1"/>
                </a:solidFill>
              </a:rPr>
              <a:t>View currently active projects</a:t>
            </a:r>
          </a:p>
          <a:p>
            <a:pPr indent="-419100" lvl="0" marL="914400" rtl="0">
              <a:lnSpc>
                <a:spcPct val="150000"/>
              </a:lnSpc>
              <a:spcBef>
                <a:spcPts val="0"/>
              </a:spcBef>
              <a:buClr>
                <a:schemeClr val="dk1"/>
              </a:buClr>
              <a:buSzPct val="100000"/>
              <a:buChar char="●"/>
            </a:pPr>
            <a:r>
              <a:rPr lang="en-US" sz="3000">
                <a:solidFill>
                  <a:schemeClr val="dk1"/>
                </a:solidFill>
              </a:rPr>
              <a:t>Accept/Reject project proposals</a:t>
            </a:r>
          </a:p>
          <a:p>
            <a:pPr indent="-419100" lvl="0" marL="914400" rtl="0">
              <a:lnSpc>
                <a:spcPct val="150000"/>
              </a:lnSpc>
              <a:spcBef>
                <a:spcPts val="0"/>
              </a:spcBef>
              <a:buClr>
                <a:schemeClr val="dk1"/>
              </a:buClr>
              <a:buSzPct val="100000"/>
              <a:buChar char="●"/>
            </a:pPr>
            <a:r>
              <a:rPr lang="en-US" sz="3000">
                <a:solidFill>
                  <a:schemeClr val="dk1"/>
                </a:solidFill>
              </a:rPr>
              <a:t>Edit user profile</a:t>
            </a:r>
          </a:p>
          <a:p>
            <a:pPr indent="-419100" lvl="0" marL="914400" rtl="0">
              <a:lnSpc>
                <a:spcPct val="150000"/>
              </a:lnSpc>
              <a:spcBef>
                <a:spcPts val="0"/>
              </a:spcBef>
              <a:buClr>
                <a:schemeClr val="dk1"/>
              </a:buClr>
              <a:buSzPct val="100000"/>
              <a:buChar char="●"/>
            </a:pPr>
            <a:r>
              <a:rPr lang="en-US" sz="3000">
                <a:solidFill>
                  <a:schemeClr val="dk1"/>
                </a:solidFill>
              </a:rPr>
              <a:t>View task that needs to be completed</a:t>
            </a:r>
          </a:p>
        </p:txBody>
      </p:sp>
      <p:sp>
        <p:nvSpPr>
          <p:cNvPr id="118" name="Shape 118"/>
          <p:cNvSpPr txBox="1"/>
          <p:nvPr/>
        </p:nvSpPr>
        <p:spPr>
          <a:xfrm>
            <a:off x="1959800" y="19075112"/>
            <a:ext cx="9369000" cy="9216000"/>
          </a:xfrm>
          <a:prstGeom prst="rect">
            <a:avLst/>
          </a:prstGeom>
          <a:noFill/>
          <a:ln>
            <a:noFill/>
          </a:ln>
        </p:spPr>
        <p:txBody>
          <a:bodyPr anchorCtr="0" anchor="t" bIns="91425" lIns="91425" rIns="91425" tIns="91425">
            <a:noAutofit/>
          </a:bodyPr>
          <a:lstStyle/>
          <a:p>
            <a:pPr lvl="0" rtl="0">
              <a:spcBef>
                <a:spcPts val="0"/>
              </a:spcBef>
              <a:buNone/>
            </a:pPr>
            <a:r>
              <a:rPr lang="en-US" sz="3000">
                <a:solidFill>
                  <a:schemeClr val="dk1"/>
                </a:solidFill>
              </a:rPr>
              <a:t>	The system employs a 3 tier client-server architecture. A user will connect to our server using a HTTP protocol and will be served the index.html file located in the presentation layer. All logic is located in the business logic area and it communicates with a mongo database located on the same server using a TCP/IP protocol. </a:t>
            </a:r>
          </a:p>
          <a:p>
            <a:pPr indent="457200" lvl="0" rtl="0">
              <a:spcBef>
                <a:spcPts val="0"/>
              </a:spcBef>
              <a:buNone/>
            </a:pPr>
            <a:r>
              <a:t/>
            </a:r>
            <a:endParaRPr sz="3000"/>
          </a:p>
        </p:txBody>
      </p:sp>
      <p:sp>
        <p:nvSpPr>
          <p:cNvPr id="119" name="Shape 119"/>
          <p:cNvSpPr txBox="1"/>
          <p:nvPr/>
        </p:nvSpPr>
        <p:spPr>
          <a:xfrm>
            <a:off x="11774700" y="19075100"/>
            <a:ext cx="9369000" cy="9216000"/>
          </a:xfrm>
          <a:prstGeom prst="rect">
            <a:avLst/>
          </a:prstGeom>
          <a:noFill/>
          <a:ln>
            <a:noFill/>
          </a:ln>
        </p:spPr>
        <p:txBody>
          <a:bodyPr anchorCtr="0" anchor="t" bIns="91425" lIns="91425" rIns="91425" tIns="91425">
            <a:noAutofit/>
          </a:bodyPr>
          <a:lstStyle/>
          <a:p>
            <a:pPr indent="457200" lvl="0" rtl="0">
              <a:spcBef>
                <a:spcPts val="0"/>
              </a:spcBef>
              <a:buNone/>
            </a:pPr>
            <a:r>
              <a:t/>
            </a:r>
            <a:endParaRPr sz="3000"/>
          </a:p>
        </p:txBody>
      </p:sp>
      <p:sp>
        <p:nvSpPr>
          <p:cNvPr id="120" name="Shape 120"/>
          <p:cNvSpPr txBox="1"/>
          <p:nvPr/>
        </p:nvSpPr>
        <p:spPr>
          <a:xfrm>
            <a:off x="21657525" y="19341037"/>
            <a:ext cx="9369000" cy="9216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US" sz="3000">
                <a:highlight>
                  <a:srgbClr val="FEFEFE"/>
                </a:highlight>
              </a:rPr>
              <a:t>HTML5/CSS3 was used for designing the UI components.</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AngularJS allowed us for rendering pages dynamically using javascript.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MongoDB and MariaDB was used for our database to hold our consistent data</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Sencha was used for mobile support as well as cross browser support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NGINX was used as our server where we were able to run all of our API.</a:t>
            </a:r>
          </a:p>
        </p:txBody>
      </p:sp>
      <p:sp>
        <p:nvSpPr>
          <p:cNvPr id="121" name="Shape 121"/>
          <p:cNvSpPr txBox="1"/>
          <p:nvPr/>
        </p:nvSpPr>
        <p:spPr>
          <a:xfrm>
            <a:off x="1365199" y="30873650"/>
            <a:ext cx="5019600" cy="9216000"/>
          </a:xfrm>
          <a:prstGeom prst="rect">
            <a:avLst/>
          </a:prstGeom>
          <a:noFill/>
          <a:ln>
            <a:noFill/>
          </a:ln>
        </p:spPr>
        <p:txBody>
          <a:bodyPr anchorCtr="0" anchor="t" bIns="91425" lIns="91425" rIns="91425" tIns="91425">
            <a:noAutofit/>
          </a:bodyPr>
          <a:lstStyle/>
          <a:p>
            <a:pPr indent="387350" lvl="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Test Cases</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Purpose</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Ensure Student can apply to a VIP project</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Precondition</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has reached the VIP site and reached project application form</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Input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inputs data into form</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clicks submit </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Expected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project application is created</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Actual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project applicationis created</a:t>
            </a:r>
          </a:p>
        </p:txBody>
      </p:sp>
      <p:sp>
        <p:nvSpPr>
          <p:cNvPr id="122" name="Shape 122"/>
          <p:cNvSpPr txBox="1"/>
          <p:nvPr/>
        </p:nvSpPr>
        <p:spPr>
          <a:xfrm>
            <a:off x="11945137" y="30721137"/>
            <a:ext cx="9369000" cy="9216000"/>
          </a:xfrm>
          <a:prstGeom prst="rect">
            <a:avLst/>
          </a:prstGeom>
          <a:noFill/>
          <a:ln>
            <a:noFill/>
          </a:ln>
        </p:spPr>
        <p:txBody>
          <a:bodyPr anchorCtr="0" anchor="t" bIns="91425" lIns="91425" rIns="91425" tIns="91425">
            <a:noAutofit/>
          </a:bodyPr>
          <a:lstStyle/>
          <a:p>
            <a:pPr indent="457200" lvl="0" rtl="0">
              <a:spcBef>
                <a:spcPts val="0"/>
              </a:spcBef>
              <a:buNone/>
            </a:pPr>
            <a:r>
              <a:t/>
            </a:r>
            <a:endParaRPr sz="3000"/>
          </a:p>
        </p:txBody>
      </p:sp>
      <p:sp>
        <p:nvSpPr>
          <p:cNvPr id="123" name="Shape 123"/>
          <p:cNvSpPr txBox="1"/>
          <p:nvPr/>
        </p:nvSpPr>
        <p:spPr>
          <a:xfrm>
            <a:off x="21657525" y="30696362"/>
            <a:ext cx="9369000" cy="9216000"/>
          </a:xfrm>
          <a:prstGeom prst="rect">
            <a:avLst/>
          </a:prstGeom>
          <a:noFill/>
          <a:ln>
            <a:noFill/>
          </a:ln>
        </p:spPr>
        <p:txBody>
          <a:bodyPr anchorCtr="0" anchor="t" bIns="91425" lIns="91425" rIns="91425" tIns="91425">
            <a:noAutofit/>
          </a:bodyPr>
          <a:lstStyle/>
          <a:p>
            <a:pPr indent="387350" lvl="0" rtl="0">
              <a:spcBef>
                <a:spcPts val="0"/>
              </a:spcBef>
              <a:buClr>
                <a:schemeClr val="dk1"/>
              </a:buClr>
              <a:buSzPct val="36666"/>
              <a:buFont typeface="Arial"/>
              <a:buNone/>
            </a:pPr>
            <a:r>
              <a:rPr lang="en-US" sz="3000">
                <a:solidFill>
                  <a:schemeClr val="dk1"/>
                </a:solidFill>
              </a:rPr>
              <a:t>This project is the second version of a system that will be in the works for years to come. This version allows students to start the process of getting involved in a unique team outside of their curriculum classes. It has been very beneficial to apply software engineering methodology to such a unique system Developing this project began with a feasibility study which lead to requirements elicitation and documentation and finally system design. This was followed by an iterative cycle of object design, implementation, and verification which finally resulted in an unique system which allows students to join Vertically Integrated Projects</a:t>
            </a:r>
          </a:p>
          <a:p>
            <a:pPr indent="457200" lvl="0" rtl="0">
              <a:spcBef>
                <a:spcPts val="0"/>
              </a:spcBef>
              <a:buNone/>
            </a:pPr>
            <a:r>
              <a:t/>
            </a:r>
            <a:endParaRPr sz="3000">
              <a:solidFill>
                <a:schemeClr val="dk1"/>
              </a:solidFill>
            </a:endParaRPr>
          </a:p>
        </p:txBody>
      </p:sp>
      <p:sp>
        <p:nvSpPr>
          <p:cNvPr id="124" name="Shape 124"/>
          <p:cNvSpPr txBox="1"/>
          <p:nvPr/>
        </p:nvSpPr>
        <p:spPr>
          <a:xfrm>
            <a:off x="13716000" y="11860962"/>
            <a:ext cx="5486400" cy="731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My Role</a:t>
            </a:r>
          </a:p>
        </p:txBody>
      </p:sp>
      <p:sp>
        <p:nvSpPr>
          <p:cNvPr id="125" name="Shape 125"/>
          <p:cNvSpPr txBox="1"/>
          <p:nvPr/>
        </p:nvSpPr>
        <p:spPr>
          <a:xfrm>
            <a:off x="12094425" y="12972000"/>
            <a:ext cx="9369000" cy="3983400"/>
          </a:xfrm>
          <a:prstGeom prst="rect">
            <a:avLst/>
          </a:prstGeom>
          <a:noFill/>
          <a:ln>
            <a:noFill/>
          </a:ln>
        </p:spPr>
        <p:txBody>
          <a:bodyPr anchorCtr="0" anchor="t" bIns="91425" lIns="91425" rIns="91425" tIns="91425">
            <a:noAutofit/>
          </a:bodyPr>
          <a:lstStyle/>
          <a:p>
            <a:pPr indent="-419100" lvl="0" marL="457200" rtl="0">
              <a:lnSpc>
                <a:spcPct val="150000"/>
              </a:lnSpc>
              <a:spcBef>
                <a:spcPts val="0"/>
              </a:spcBef>
              <a:buSzPct val="100000"/>
              <a:buChar char="●"/>
            </a:pPr>
            <a:r>
              <a:rPr lang="en-US" sz="3000"/>
              <a:t>Implement Student Application to project</a:t>
            </a:r>
          </a:p>
          <a:p>
            <a:pPr indent="-419100" lvl="0" marL="457200" rtl="0">
              <a:lnSpc>
                <a:spcPct val="150000"/>
              </a:lnSpc>
              <a:spcBef>
                <a:spcPts val="0"/>
              </a:spcBef>
              <a:buSzPct val="100000"/>
              <a:buChar char="●"/>
            </a:pPr>
            <a:r>
              <a:rPr lang="en-US" sz="3000"/>
              <a:t>Create search filter for email contact lists</a:t>
            </a:r>
          </a:p>
          <a:p>
            <a:pPr indent="-419100" lvl="0" marL="457200" rtl="0">
              <a:lnSpc>
                <a:spcPct val="150000"/>
              </a:lnSpc>
              <a:spcBef>
                <a:spcPts val="0"/>
              </a:spcBef>
              <a:buSzPct val="100000"/>
              <a:buChar char="●"/>
            </a:pPr>
            <a:r>
              <a:rPr lang="en-US" sz="3000"/>
              <a:t>Implement infrastructure for production site</a:t>
            </a:r>
          </a:p>
          <a:p>
            <a:pPr indent="-419100" lvl="0" marL="457200" rtl="0">
              <a:lnSpc>
                <a:spcPct val="150000"/>
              </a:lnSpc>
              <a:spcBef>
                <a:spcPts val="0"/>
              </a:spcBef>
              <a:buSzPct val="100000"/>
              <a:buChar char="●"/>
            </a:pPr>
            <a:r>
              <a:rPr lang="en-US" sz="3000"/>
              <a:t>Assisted in implementing managing system for students and judges</a:t>
            </a:r>
          </a:p>
          <a:p>
            <a:pPr indent="-419100" lvl="0" marL="457200" rtl="0">
              <a:lnSpc>
                <a:spcPct val="150000"/>
              </a:lnSpc>
              <a:spcBef>
                <a:spcPts val="0"/>
              </a:spcBef>
              <a:buSzPct val="100000"/>
              <a:buChar char="●"/>
            </a:pPr>
            <a:r>
              <a:rPr lang="en-US" sz="3000"/>
              <a:t>Implemented login for students using google API</a:t>
            </a:r>
          </a:p>
        </p:txBody>
      </p:sp>
      <p:pic>
        <p:nvPicPr>
          <p:cNvPr id="126" name="Shape 126"/>
          <p:cNvPicPr preferRelativeResize="0"/>
          <p:nvPr/>
        </p:nvPicPr>
        <p:blipFill rotWithShape="1">
          <a:blip r:embed="rId14">
            <a:alphaModFix/>
          </a:blip>
          <a:srcRect b="0" l="0" r="0" t="0"/>
          <a:stretch/>
        </p:blipFill>
        <p:spPr>
          <a:xfrm>
            <a:off x="2232750" y="22936201"/>
            <a:ext cx="8251200" cy="5507400"/>
          </a:xfrm>
          <a:prstGeom prst="rect">
            <a:avLst/>
          </a:prstGeom>
          <a:noFill/>
          <a:ln>
            <a:noFill/>
          </a:ln>
        </p:spPr>
      </p:pic>
      <p:sp>
        <p:nvSpPr>
          <p:cNvPr id="127" name="Shape 127"/>
          <p:cNvSpPr txBox="1"/>
          <p:nvPr/>
        </p:nvSpPr>
        <p:spPr>
          <a:xfrm>
            <a:off x="6560400" y="30873600"/>
            <a:ext cx="4724400" cy="9693000"/>
          </a:xfrm>
          <a:prstGeom prst="rect">
            <a:avLst/>
          </a:prstGeom>
          <a:noFill/>
          <a:ln>
            <a:noFill/>
          </a:ln>
        </p:spPr>
        <p:txBody>
          <a:bodyPr anchorCtr="0" anchor="t" bIns="91425" lIns="91425" rIns="91425" tIns="91425">
            <a:noAutofit/>
          </a:bodyPr>
          <a:lstStyle/>
          <a:p>
            <a:pPr indent="457200" lvl="0" rtl="0">
              <a:lnSpc>
                <a:spcPct val="100000"/>
              </a:lnSpc>
              <a:spcBef>
                <a:spcPts val="0"/>
              </a:spcBef>
              <a:buNone/>
            </a:pPr>
            <a:r>
              <a:rPr b="1" lang="en-US" sz="3000">
                <a:solidFill>
                  <a:schemeClr val="dk1"/>
                </a:solidFill>
                <a:latin typeface="Calibri"/>
                <a:ea typeface="Calibri"/>
                <a:cs typeface="Calibri"/>
                <a:sym typeface="Calibri"/>
              </a:rPr>
              <a:t>Test Cases</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Purpose</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Ensure project application must contain valid data for all required fields</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Precondition</a:t>
            </a:r>
          </a:p>
          <a:p>
            <a:pPr indent="-419100" lvl="0" marL="914400" rtl="0">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has reached the VIP site and reached project application form</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Input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Student leaves a required field blank or inputs invalid data</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Expected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Submit button becomes disabled</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Actual Result</a:t>
            </a:r>
          </a:p>
          <a:p>
            <a:pPr indent="-419100" lvl="0" marL="914400" rtl="0">
              <a:spcBef>
                <a:spcPts val="0"/>
              </a:spcBef>
              <a:buClr>
                <a:schemeClr val="dk1"/>
              </a:buClr>
              <a:buSzPct val="100000"/>
              <a:buFont typeface="Calibri"/>
              <a:buChar char="●"/>
            </a:pPr>
            <a:r>
              <a:rPr lang="en-US" sz="3000">
                <a:solidFill>
                  <a:schemeClr val="dk1"/>
                </a:solidFill>
                <a:latin typeface="Calibri"/>
                <a:ea typeface="Calibri"/>
                <a:cs typeface="Calibri"/>
                <a:sym typeface="Calibri"/>
              </a:rPr>
              <a:t>Submit button becomes disabled</a:t>
            </a:r>
          </a:p>
        </p:txBody>
      </p:sp>
      <p:pic>
        <p:nvPicPr>
          <p:cNvPr id="128" name="Shape 128"/>
          <p:cNvPicPr preferRelativeResize="0"/>
          <p:nvPr/>
        </p:nvPicPr>
        <p:blipFill>
          <a:blip r:embed="rId15">
            <a:alphaModFix/>
          </a:blip>
          <a:stretch>
            <a:fillRect/>
          </a:stretch>
        </p:blipFill>
        <p:spPr>
          <a:xfrm>
            <a:off x="14206937" y="30341862"/>
            <a:ext cx="4528450" cy="4814400"/>
          </a:xfrm>
          <a:prstGeom prst="rect">
            <a:avLst/>
          </a:prstGeom>
          <a:noFill/>
          <a:ln>
            <a:noFill/>
          </a:ln>
        </p:spPr>
      </p:pic>
      <p:pic>
        <p:nvPicPr>
          <p:cNvPr id="129" name="Shape 129"/>
          <p:cNvPicPr preferRelativeResize="0"/>
          <p:nvPr/>
        </p:nvPicPr>
        <p:blipFill>
          <a:blip r:embed="rId16">
            <a:alphaModFix/>
          </a:blip>
          <a:stretch>
            <a:fillRect/>
          </a:stretch>
        </p:blipFill>
        <p:spPr>
          <a:xfrm>
            <a:off x="16726325" y="35296950"/>
            <a:ext cx="4130675" cy="4470198"/>
          </a:xfrm>
          <a:prstGeom prst="rect">
            <a:avLst/>
          </a:prstGeom>
          <a:noFill/>
          <a:ln>
            <a:noFill/>
          </a:ln>
        </p:spPr>
      </p:pic>
      <p:pic>
        <p:nvPicPr>
          <p:cNvPr id="130" name="Shape 130"/>
          <p:cNvPicPr preferRelativeResize="0"/>
          <p:nvPr/>
        </p:nvPicPr>
        <p:blipFill>
          <a:blip r:embed="rId17">
            <a:alphaModFix/>
          </a:blip>
          <a:stretch>
            <a:fillRect/>
          </a:stretch>
        </p:blipFill>
        <p:spPr>
          <a:xfrm>
            <a:off x="12136175" y="35296949"/>
            <a:ext cx="4130672" cy="4329526"/>
          </a:xfrm>
          <a:prstGeom prst="rect">
            <a:avLst/>
          </a:prstGeom>
          <a:noFill/>
          <a:ln>
            <a:noFill/>
          </a:ln>
        </p:spPr>
      </p:pic>
      <p:pic>
        <p:nvPicPr>
          <p:cNvPr id="131" name="Shape 131"/>
          <p:cNvPicPr preferRelativeResize="0"/>
          <p:nvPr/>
        </p:nvPicPr>
        <p:blipFill>
          <a:blip r:embed="rId18">
            <a:alphaModFix/>
          </a:blip>
          <a:stretch>
            <a:fillRect/>
          </a:stretch>
        </p:blipFill>
        <p:spPr>
          <a:xfrm>
            <a:off x="11523625" y="18305250"/>
            <a:ext cx="9939101" cy="10626138"/>
          </a:xfrm>
          <a:prstGeom prst="rect">
            <a:avLst/>
          </a:prstGeom>
          <a:noFill/>
          <a:ln>
            <a:noFill/>
          </a:ln>
        </p:spPr>
      </p:pic>
      <p:sp>
        <p:nvSpPr>
          <p:cNvPr id="132" name="Shape 132"/>
          <p:cNvSpPr txBox="1"/>
          <p:nvPr/>
        </p:nvSpPr>
        <p:spPr>
          <a:xfrm>
            <a:off x="3901100" y="11010199"/>
            <a:ext cx="5486400" cy="731700"/>
          </a:xfrm>
          <a:prstGeom prst="rect">
            <a:avLst/>
          </a:prstGeom>
          <a:solidFill>
            <a:srgbClr val="FFFFFF"/>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Solution</a:t>
            </a:r>
          </a:p>
        </p:txBody>
      </p:sp>
      <p:sp>
        <p:nvSpPr>
          <p:cNvPr id="133" name="Shape 133"/>
          <p:cNvSpPr txBox="1"/>
          <p:nvPr/>
        </p:nvSpPr>
        <p:spPr>
          <a:xfrm>
            <a:off x="1891875" y="12437200"/>
            <a:ext cx="9369000" cy="4241100"/>
          </a:xfrm>
          <a:prstGeom prst="rect">
            <a:avLst/>
          </a:prstGeom>
          <a:noFill/>
          <a:ln>
            <a:noFill/>
          </a:ln>
        </p:spPr>
        <p:txBody>
          <a:bodyPr anchorCtr="0" anchor="t" bIns="91425" lIns="91425" rIns="91425" tIns="91425">
            <a:noAutofit/>
          </a:bodyPr>
          <a:lstStyle/>
          <a:p>
            <a:pPr indent="457200" lvl="0" rtl="0">
              <a:lnSpc>
                <a:spcPct val="115000"/>
              </a:lnSpc>
              <a:spcBef>
                <a:spcPts val="0"/>
              </a:spcBef>
              <a:buNone/>
            </a:pPr>
            <a:r>
              <a:rPr lang="en-US" sz="3000"/>
              <a:t>The solution is to provide students and faculty, a way to communicate and coordinate their projects. This will allow students to find cross-disciplinary projects and assist faculty in research.</a:t>
            </a:r>
          </a:p>
          <a:p>
            <a:pPr indent="457200" lvl="0" rtl="0">
              <a:lnSpc>
                <a:spcPct val="115000"/>
              </a:lnSpc>
              <a:spcBef>
                <a:spcPts val="0"/>
              </a:spcBef>
              <a:buNone/>
            </a:pPr>
            <a:r>
              <a:t/>
            </a:r>
            <a:endParaRPr sz="30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