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500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6" autoAdjust="0"/>
    <p:restoredTop sz="94660"/>
  </p:normalViewPr>
  <p:slideViewPr>
    <p:cSldViewPr snapToGrid="0">
      <p:cViewPr>
        <p:scale>
          <a:sx n="20" d="100"/>
          <a:sy n="20" d="100"/>
        </p:scale>
        <p:origin x="178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852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12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7" cy="3626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7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7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9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03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1699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239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4456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540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54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22078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620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6996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54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22078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620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6996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7948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28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1953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49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572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428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1953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949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9572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96678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75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5791200" y="2257425"/>
            <a:ext cx="21335999" cy="5619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2016, Spring</a:t>
            </a:r>
            <a:endParaRPr lang="en-US" sz="7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6" y="2743200"/>
            <a:ext cx="19797712" cy="2452687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8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4800" b="1" dirty="0" smtClean="0">
                <a:solidFill>
                  <a:srgbClr val="3333CC"/>
                </a:solidFill>
              </a:rPr>
              <a:t>Vertically Integrated Projects 2.0</a:t>
            </a:r>
            <a:r>
              <a:rPr lang="en-US" sz="48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48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Victoriano Vega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 smtClean="0">
                <a:solidFill>
                  <a:srgbClr val="3333CC"/>
                </a:solidFill>
              </a:rPr>
              <a:t>Masoud Sadjadi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Ph.D. Florida International University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Tiago Moore, Andres Villa, Steven Rowe, Victoriano Vega, Rodolfo Viant, and Jorge Perez. I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thankful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help that I received from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group members, … 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14400" y="5486400"/>
            <a:ext cx="31089600" cy="356616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192211" y="5751448"/>
            <a:ext cx="14620875" cy="4304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 smtClean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lvl="0">
              <a:lnSpc>
                <a:spcPct val="150000"/>
              </a:lnSpc>
              <a:buClr>
                <a:srgbClr val="336699"/>
              </a:buClr>
              <a:buSzPct val="100000"/>
            </a:pPr>
            <a:r>
              <a:rPr lang="en-US" sz="3200" dirty="0">
                <a:solidFill>
                  <a:srgbClr val="336699"/>
                </a:solidFill>
              </a:rPr>
              <a:t>Using cross-functional teams to break </a:t>
            </a:r>
            <a:r>
              <a:rPr lang="en-US" sz="3200" dirty="0" smtClean="0">
                <a:solidFill>
                  <a:srgbClr val="336699"/>
                </a:solidFill>
              </a:rPr>
              <a:t>down silos </a:t>
            </a:r>
            <a:r>
              <a:rPr lang="en-US" sz="3200" dirty="0">
                <a:solidFill>
                  <a:srgbClr val="336699"/>
                </a:solidFill>
              </a:rPr>
              <a:t>improves the chances of success </a:t>
            </a:r>
            <a:r>
              <a:rPr lang="en-US" sz="3200" dirty="0" smtClean="0">
                <a:solidFill>
                  <a:srgbClr val="336699"/>
                </a:solidFill>
              </a:rPr>
              <a:t>when building </a:t>
            </a:r>
            <a:r>
              <a:rPr lang="en-US" sz="3200" dirty="0">
                <a:solidFill>
                  <a:srgbClr val="336699"/>
                </a:solidFill>
              </a:rPr>
              <a:t>highly complicated systems. </a:t>
            </a:r>
            <a:r>
              <a:rPr lang="en-US" sz="3200" dirty="0" smtClean="0">
                <a:solidFill>
                  <a:srgbClr val="336699"/>
                </a:solidFill>
              </a:rPr>
              <a:t>When </a:t>
            </a:r>
            <a:r>
              <a:rPr lang="en-US" sz="3200" dirty="0">
                <a:solidFill>
                  <a:srgbClr val="336699"/>
                </a:solidFill>
              </a:rPr>
              <a:t>information can be </a:t>
            </a:r>
            <a:r>
              <a:rPr lang="en-US" sz="3200" dirty="0" smtClean="0">
                <a:solidFill>
                  <a:srgbClr val="336699"/>
                </a:solidFill>
              </a:rPr>
              <a:t>accessed instantly </a:t>
            </a:r>
            <a:r>
              <a:rPr lang="en-US" sz="3200" dirty="0">
                <a:solidFill>
                  <a:srgbClr val="336699"/>
                </a:solidFill>
              </a:rPr>
              <a:t>from almost anywhere, without </a:t>
            </a:r>
            <a:r>
              <a:rPr lang="en-US" sz="3200" dirty="0" smtClean="0">
                <a:solidFill>
                  <a:srgbClr val="336699"/>
                </a:solidFill>
              </a:rPr>
              <a:t>wasting resources </a:t>
            </a:r>
            <a:r>
              <a:rPr lang="en-US" sz="3200" dirty="0">
                <a:solidFill>
                  <a:srgbClr val="336699"/>
                </a:solidFill>
              </a:rPr>
              <a:t>on data extraction and tying data </a:t>
            </a:r>
            <a:r>
              <a:rPr lang="en-US" sz="3200" dirty="0" smtClean="0">
                <a:solidFill>
                  <a:srgbClr val="336699"/>
                </a:solidFill>
              </a:rPr>
              <a:t>from different </a:t>
            </a:r>
            <a:r>
              <a:rPr lang="en-US" sz="3200" dirty="0">
                <a:solidFill>
                  <a:srgbClr val="336699"/>
                </a:solidFill>
              </a:rPr>
              <a:t>sources together, system </a:t>
            </a:r>
            <a:r>
              <a:rPr lang="en-US" sz="3200" dirty="0" smtClean="0">
                <a:solidFill>
                  <a:srgbClr val="336699"/>
                </a:solidFill>
              </a:rPr>
              <a:t>developers are </a:t>
            </a:r>
            <a:r>
              <a:rPr lang="en-US" sz="3200" dirty="0">
                <a:solidFill>
                  <a:srgbClr val="336699"/>
                </a:solidFill>
              </a:rPr>
              <a:t>better informed and can make </a:t>
            </a:r>
            <a:r>
              <a:rPr lang="en-US" sz="3200" dirty="0" smtClean="0">
                <a:solidFill>
                  <a:srgbClr val="336699"/>
                </a:solidFill>
              </a:rPr>
              <a:t>more accurate</a:t>
            </a:r>
            <a:r>
              <a:rPr lang="en-US" sz="3200" dirty="0">
                <a:solidFill>
                  <a:srgbClr val="336699"/>
                </a:solidFill>
              </a:rPr>
              <a:t>, faster decisions.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77918" y="42237181"/>
            <a:ext cx="31326081" cy="1371599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87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5948514" y="5788524"/>
            <a:ext cx="8030075" cy="83100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>
              <a:rPr lang="en-US" sz="4100" b="1" i="0" u="none" dirty="0" smtClean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lvl="0" indent="387350">
              <a:buClr>
                <a:schemeClr val="dk1"/>
              </a:buClr>
              <a:buSzPct val="36666"/>
            </a:pPr>
            <a:r>
              <a:rPr lang="en-US" sz="2800" dirty="0" smtClean="0">
                <a:solidFill>
                  <a:srgbClr val="336699"/>
                </a:solidFill>
              </a:rPr>
              <a:t>The current system allows students and faculty to: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Register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Log in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Manage </a:t>
            </a:r>
            <a:r>
              <a:rPr lang="en-US" sz="3200" dirty="0">
                <a:solidFill>
                  <a:srgbClr val="336699"/>
                </a:solidFill>
              </a:rPr>
              <a:t>their </a:t>
            </a:r>
            <a:r>
              <a:rPr lang="en-US" sz="3200" dirty="0" smtClean="0">
                <a:solidFill>
                  <a:srgbClr val="336699"/>
                </a:solidFill>
              </a:rPr>
              <a:t>profile 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view projects and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View schedules and To Do List. 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Faculty </a:t>
            </a:r>
            <a:r>
              <a:rPr lang="en-US" sz="3200" dirty="0">
                <a:solidFill>
                  <a:srgbClr val="336699"/>
                </a:solidFill>
              </a:rPr>
              <a:t>users can also propose new projects for students to work on.  </a:t>
            </a:r>
            <a:endParaRPr lang="en-US" sz="3200" dirty="0" smtClean="0">
              <a:solidFill>
                <a:srgbClr val="336699"/>
              </a:solidFill>
            </a:endParaRP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Users </a:t>
            </a:r>
            <a:r>
              <a:rPr lang="en-US" sz="3200" dirty="0">
                <a:solidFill>
                  <a:srgbClr val="336699"/>
                </a:solidFill>
              </a:rPr>
              <a:t>are able to view information about current real world </a:t>
            </a:r>
            <a:r>
              <a:rPr lang="en-US" sz="3200" dirty="0" smtClean="0">
                <a:solidFill>
                  <a:srgbClr val="336699"/>
                </a:solidFill>
              </a:rPr>
              <a:t>problems.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 </a:t>
            </a:r>
            <a:r>
              <a:rPr lang="en-US" sz="3200" dirty="0">
                <a:solidFill>
                  <a:srgbClr val="336699"/>
                </a:solidFill>
              </a:rPr>
              <a:t>Students of all ranks are </a:t>
            </a:r>
            <a:r>
              <a:rPr lang="en-US" sz="3200" dirty="0" smtClean="0">
                <a:solidFill>
                  <a:srgbClr val="336699"/>
                </a:solidFill>
              </a:rPr>
              <a:t>involved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They </a:t>
            </a:r>
            <a:r>
              <a:rPr lang="en-US" sz="3200" dirty="0">
                <a:solidFill>
                  <a:srgbClr val="336699"/>
                </a:solidFill>
              </a:rPr>
              <a:t>will then be able to work side by side with </a:t>
            </a:r>
            <a:r>
              <a:rPr lang="en-US" sz="3200" dirty="0" smtClean="0">
                <a:solidFill>
                  <a:srgbClr val="336699"/>
                </a:solidFill>
              </a:rPr>
              <a:t>industry</a:t>
            </a:r>
          </a:p>
          <a:p>
            <a:pPr marL="457200" lvl="0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Assist </a:t>
            </a:r>
            <a:r>
              <a:rPr lang="en-US" sz="3200" dirty="0">
                <a:solidFill>
                  <a:srgbClr val="336699"/>
                </a:solidFill>
              </a:rPr>
              <a:t>with real world research problems.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130990" y="5727656"/>
            <a:ext cx="7432340" cy="103354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lvl="0"/>
            <a:r>
              <a:rPr lang="en-US" sz="3600" dirty="0">
                <a:solidFill>
                  <a:srgbClr val="336699"/>
                </a:solidFill>
              </a:rPr>
              <a:t>The system shall allow for users, depending which role the user has, to be able </a:t>
            </a:r>
            <a:r>
              <a:rPr lang="en-US" sz="3600" dirty="0" smtClean="0">
                <a:solidFill>
                  <a:srgbClr val="336699"/>
                </a:solidFill>
              </a:rPr>
              <a:t>to:</a:t>
            </a:r>
          </a:p>
          <a:p>
            <a:pPr lvl="0"/>
            <a:endParaRPr lang="en-US" sz="3600" dirty="0">
              <a:solidFill>
                <a:srgbClr val="336699"/>
              </a:solidFill>
            </a:endParaRP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336699"/>
                </a:solidFill>
              </a:rPr>
              <a:t>Register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Login</a:t>
            </a:r>
            <a:endParaRPr lang="en-US" sz="3600" dirty="0">
              <a:solidFill>
                <a:srgbClr val="336699"/>
              </a:solidFill>
            </a:endParaRP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336699"/>
                </a:solidFill>
              </a:rPr>
              <a:t>Apply for projects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336699"/>
                </a:solidFill>
              </a:rPr>
              <a:t>Edit your own projects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336699"/>
                </a:solidFill>
              </a:rPr>
              <a:t>View currently active projects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336699"/>
                </a:solidFill>
              </a:rPr>
              <a:t>Accept/Reject project proposals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336699"/>
                </a:solidFill>
              </a:rPr>
              <a:t>Edit user profile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336699"/>
                </a:solidFill>
              </a:rPr>
              <a:t>View task that needs to be </a:t>
            </a:r>
            <a:r>
              <a:rPr lang="en-US" sz="3600" dirty="0" smtClean="0">
                <a:solidFill>
                  <a:srgbClr val="336699"/>
                </a:solidFill>
              </a:rPr>
              <a:t>completed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Receive Project Proposal Notification</a:t>
            </a:r>
          </a:p>
          <a:p>
            <a:pPr marL="1066800" lvl="0" indent="-571500"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Change Forgotten Password</a:t>
            </a:r>
            <a:endParaRPr lang="en-US" sz="36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219200" y="14534938"/>
            <a:ext cx="9331201" cy="96640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675447" y="14463087"/>
            <a:ext cx="13303142" cy="157086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AC8300"/>
                </a:solidFill>
              </a:rPr>
              <a:t>Object</a:t>
            </a:r>
            <a:r>
              <a:rPr lang="en-US" sz="4100" b="1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dirty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4130989" y="16247234"/>
            <a:ext cx="7432340" cy="139397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 smtClean="0">
                <a:solidFill>
                  <a:srgbClr val="AC8300"/>
                </a:solidFill>
                <a:sym typeface="Arial"/>
              </a:rPr>
              <a:t>Implementation</a:t>
            </a:r>
            <a:endParaRPr lang="en-US" sz="4100" dirty="0" smtClean="0">
              <a:solidFill>
                <a:srgbClr val="AC8300"/>
              </a:solidFill>
            </a:endParaRP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Performance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Support from community and industry leader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Written in JavaScript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All contents are open Source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Supports MVC architecture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Node.js simplifies the server layer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Big companies are moving to Node.js: Walmart, PayPal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Developed and maintained by Google developers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MongoDB is understood by JavaScript</a:t>
            </a:r>
          </a:p>
          <a:p>
            <a:pPr marL="571500" lvl="0" indent="-571500" rtl="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Runs on almost any platform</a:t>
            </a:r>
          </a:p>
          <a:p>
            <a:pPr marL="571500" lvl="0" indent="-571500" rtl="0">
              <a:spcBef>
                <a:spcPts val="0"/>
              </a:spcBef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36699"/>
              </a:solidFill>
            </a:endParaRPr>
          </a:p>
          <a:p>
            <a:pPr marL="571500" lvl="0" indent="-571500" rtl="0">
              <a:spcBef>
                <a:spcPts val="0"/>
              </a:spcBef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36699"/>
              </a:solidFill>
            </a:endParaRPr>
          </a:p>
          <a:p>
            <a:pPr marL="571500" lvl="0" indent="-571500" rtl="0">
              <a:spcBef>
                <a:spcPts val="0"/>
              </a:spcBef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92211" y="30371139"/>
            <a:ext cx="9358190" cy="10352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0715209" y="30371139"/>
            <a:ext cx="13263380" cy="103523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100" b="1" dirty="0" smtClean="0">
                <a:solidFill>
                  <a:srgbClr val="AC8300"/>
                </a:solidFill>
              </a:rPr>
              <a:t>Screenshots</a:t>
            </a:r>
            <a:endParaRPr lang="en-US" sz="4100" b="1" i="0" u="none" dirty="0" smtClean="0">
              <a:solidFill>
                <a:srgbClr val="AC8300"/>
              </a:solidFill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4130990" y="30432673"/>
            <a:ext cx="7432340" cy="102907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 smtClean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dirty="0">
              <a:solidFill>
                <a:srgbClr val="AC8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Improved version VIP 2.0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Allow students to start the process of getting involved in a team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Beneficial to apply Software Engineering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Agile software development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Complete feasibility study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Lead to requirements elicitation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Software Requirement Specification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Software Requirement Validation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VIP 2.0 release</a:t>
            </a:r>
          </a:p>
          <a:p>
            <a:pPr marL="571500" lvl="0" indent="-571500" rtl="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Thanks</a:t>
            </a:r>
          </a:p>
          <a:p>
            <a:pPr marL="571500" lvl="0" indent="-571500" rtl="0">
              <a:spcBef>
                <a:spcPts val="0"/>
              </a:spcBef>
              <a:buClr>
                <a:srgbClr val="336699"/>
              </a:buClr>
              <a:buSzPct val="25000"/>
              <a:buFont typeface="Wingdings" panose="05000000000000000000" pitchFamily="2" charset="2"/>
              <a:buChar char="q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lvl="0" indent="-571500" rtl="0">
              <a:spcBef>
                <a:spcPts val="0"/>
              </a:spcBef>
              <a:buClr>
                <a:srgbClr val="336699"/>
              </a:buClr>
              <a:buSzPct val="25000"/>
              <a:buFont typeface="Wingdings" panose="05000000000000000000" pitchFamily="2" charset="2"/>
              <a:buChar char="q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lvl="0" indent="-571500" rtl="0">
              <a:spcBef>
                <a:spcPts val="0"/>
              </a:spcBef>
              <a:buClr>
                <a:srgbClr val="336699"/>
              </a:buClr>
              <a:buSzPct val="25000"/>
              <a:buFont typeface="Wingdings" panose="05000000000000000000" pitchFamily="2" charset="2"/>
              <a:buChar char="q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lvl="0" indent="-571500" rtl="0">
              <a:spcBef>
                <a:spcPts val="0"/>
              </a:spcBef>
              <a:buClr>
                <a:srgbClr val="336699"/>
              </a:buClr>
              <a:buSzPct val="25000"/>
              <a:buFont typeface="Wingdings" panose="05000000000000000000" pitchFamily="2" charset="2"/>
              <a:buChar char="q"/>
            </a:pPr>
            <a:endParaRPr lang="en-US" sz="4100" dirty="0" smtClean="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8400" b="0" i="0" u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Other Related Logos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192212" y="10259060"/>
            <a:ext cx="14622519" cy="38395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AC8300"/>
                </a:solidFill>
              </a:rPr>
              <a:t>Solution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rgbClr val="336699"/>
                </a:solidFill>
              </a:rPr>
              <a:t>The Vertically-Integrated Projects (VIP) Program is an engineering education program that operates in a research and development context. 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Multidisciplinary </a:t>
            </a:r>
            <a:r>
              <a:rPr lang="en-US" sz="3200" dirty="0">
                <a:solidFill>
                  <a:srgbClr val="336699"/>
                </a:solidFill>
              </a:rPr>
              <a:t>teams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36699"/>
                </a:solidFill>
              </a:rPr>
              <a:t>mix of sophomores through PhD students each term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6699"/>
                </a:solidFill>
              </a:rPr>
              <a:t>students </a:t>
            </a:r>
            <a:r>
              <a:rPr lang="en-US" sz="3200" dirty="0">
                <a:solidFill>
                  <a:srgbClr val="336699"/>
                </a:solidFill>
              </a:rPr>
              <a:t>at all levels can learn about a </a:t>
            </a:r>
            <a:r>
              <a:rPr lang="en-US" sz="3200" dirty="0" smtClean="0">
                <a:solidFill>
                  <a:srgbClr val="336699"/>
                </a:solidFill>
              </a:rPr>
              <a:t>research</a:t>
            </a:r>
          </a:p>
          <a:p>
            <a:pPr marL="571500" indent="-571500">
              <a:buClr>
                <a:srgbClr val="336699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36699"/>
                </a:solidFill>
              </a:rPr>
              <a:t>can generate new research ideas</a:t>
            </a:r>
            <a:endParaRPr sz="3200" dirty="0">
              <a:solidFill>
                <a:srgbClr val="336699"/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4"/>
          <a:stretch/>
        </p:blipFill>
        <p:spPr>
          <a:xfrm>
            <a:off x="22859999" y="364980"/>
            <a:ext cx="9143999" cy="4604040"/>
          </a:xfrm>
          <a:prstGeom prst="rect">
            <a:avLst/>
          </a:prstGeom>
          <a:ln>
            <a:noFill/>
          </a:ln>
        </p:spPr>
      </p:pic>
      <p:pic>
        <p:nvPicPr>
          <p:cNvPr id="25" name="Shape 159"/>
          <p:cNvPicPr/>
          <p:nvPr/>
        </p:nvPicPr>
        <p:blipFill>
          <a:blip r:embed="rId5"/>
          <a:stretch/>
        </p:blipFill>
        <p:spPr>
          <a:xfrm>
            <a:off x="1475612" y="15659041"/>
            <a:ext cx="8631175" cy="7921783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156" y="33572401"/>
            <a:ext cx="4572638" cy="229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827" y="36131473"/>
            <a:ext cx="4477967" cy="2258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194" y="38907583"/>
            <a:ext cx="4374240" cy="15598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7575"/>
            <a:ext cx="9034272" cy="46312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759" y="31102087"/>
            <a:ext cx="8860090" cy="9122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483" y="36129243"/>
            <a:ext cx="4686626" cy="2202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92327" y="21791712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774" y="31209257"/>
            <a:ext cx="4686626" cy="2186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018" y="31209257"/>
            <a:ext cx="4734593" cy="2186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227" y="33484783"/>
            <a:ext cx="4686626" cy="23857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864" y="38379052"/>
            <a:ext cx="4481094" cy="2209026"/>
          </a:xfrm>
          <a:prstGeom prst="rect">
            <a:avLst/>
          </a:prstGeom>
        </p:spPr>
      </p:pic>
      <p:sp>
        <p:nvSpPr>
          <p:cNvPr id="35" name="Shape 98"/>
          <p:cNvSpPr txBox="1"/>
          <p:nvPr/>
        </p:nvSpPr>
        <p:spPr>
          <a:xfrm>
            <a:off x="1219200" y="24367267"/>
            <a:ext cx="9331201" cy="58197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dirty="0" smtClean="0">
                <a:solidFill>
                  <a:srgbClr val="AC8300"/>
                </a:solidFill>
                <a:latin typeface="Arial"/>
                <a:ea typeface="Arial"/>
                <a:cs typeface="Arial"/>
                <a:sym typeface="Arial"/>
              </a:rPr>
              <a:t>My Role</a:t>
            </a:r>
            <a:endParaRPr lang="en-US" sz="4100" b="1" i="0" u="none" dirty="0">
              <a:solidFill>
                <a:srgbClr val="AC8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Export Grades</a:t>
            </a:r>
          </a:p>
          <a:p>
            <a:pPr marL="457200" lvl="0" indent="-457200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Testing Mobile Judge 8.0</a:t>
            </a:r>
          </a:p>
          <a:p>
            <a:pPr marL="457200" lvl="0" indent="-457200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View About VIP Page</a:t>
            </a:r>
          </a:p>
          <a:p>
            <a:pPr marL="457200" lvl="0" indent="-457200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View VIP Syllabi Information</a:t>
            </a:r>
          </a:p>
          <a:p>
            <a:pPr marL="457200" lvl="0" indent="-457200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Receive Project Proposal Notification</a:t>
            </a:r>
          </a:p>
          <a:p>
            <a:pPr marL="457200" lvl="0" indent="-457200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336699"/>
                </a:solidFill>
              </a:rPr>
              <a:t>Change Forgotten Password</a:t>
            </a:r>
            <a:endParaRPr lang="en-US" sz="36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201" y="15333604"/>
            <a:ext cx="12832174" cy="1440924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453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Vituchin</dc:creator>
  <cp:lastModifiedBy>Vituchin</cp:lastModifiedBy>
  <cp:revision>53</cp:revision>
  <dcterms:modified xsi:type="dcterms:W3CDTF">2016-05-01T23:48:15Z</dcterms:modified>
</cp:coreProperties>
</file>