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6"/>
    <p:restoredTop sz="94586"/>
  </p:normalViewPr>
  <p:slideViewPr>
    <p:cSldViewPr snapToGrid="0" snapToObjects="1">
      <p:cViewPr>
        <p:scale>
          <a:sx n="48" d="100"/>
          <a:sy n="48"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574121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0670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136602"/>
            <a:ext cx="21336000" cy="561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a:solidFill>
                  <a:schemeClr val="dk1"/>
                </a:solidFill>
                <a:latin typeface="Times New Roman"/>
                <a:ea typeface="Times New Roman"/>
                <a:cs typeface="Times New Roman"/>
                <a:sym typeface="Times New Roman"/>
              </a:rPr>
              <a:t>Senior Project, </a:t>
            </a:r>
            <a:r>
              <a:rPr lang="en-US" sz="7200" b="1">
                <a:solidFill>
                  <a:schemeClr val="dk1"/>
                </a:solidFill>
                <a:latin typeface="Times New Roman"/>
                <a:ea typeface="Times New Roman"/>
                <a:cs typeface="Times New Roman"/>
                <a:sym typeface="Times New Roman"/>
              </a:rPr>
              <a:t>2016</a:t>
            </a:r>
            <a:r>
              <a:rPr lang="en-US" sz="7200" b="1" i="0" u="none" strike="noStrike" cap="none">
                <a:solidFill>
                  <a:schemeClr val="dk1"/>
                </a:solidFill>
                <a:latin typeface="Times New Roman"/>
                <a:ea typeface="Times New Roman"/>
                <a:cs typeface="Times New Roman"/>
                <a:sym typeface="Times New Roman"/>
              </a:rPr>
              <a:t>, </a:t>
            </a:r>
            <a:r>
              <a:rPr lang="en-US" sz="7200" b="1">
                <a:solidFill>
                  <a:schemeClr val="dk1"/>
                </a:solidFill>
                <a:latin typeface="Times New Roman"/>
                <a:ea typeface="Times New Roman"/>
                <a:cs typeface="Times New Roman"/>
                <a:sym typeface="Times New Roman"/>
              </a:rPr>
              <a:t>Spring</a:t>
            </a:r>
          </a:p>
        </p:txBody>
      </p:sp>
      <p:sp>
        <p:nvSpPr>
          <p:cNvPr id="90" name="Shape 90"/>
          <p:cNvSpPr txBox="1"/>
          <p:nvPr/>
        </p:nvSpPr>
        <p:spPr>
          <a:xfrm>
            <a:off x="6560411" y="29257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a:solidFill>
                  <a:srgbClr val="3333CC"/>
                </a:solidFill>
              </a:rPr>
              <a:t>VIP 2.0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Jorge Perez</a:t>
            </a:r>
            <a:r>
              <a:rPr lang="en-US" sz="3500" b="0" i="0" u="none" strike="noStrike" cap="none">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Mentor:</a:t>
            </a:r>
            <a:r>
              <a:rPr lang="en-US" sz="3500" b="1" i="1" u="none" strike="noStrike" cap="none">
                <a:solidFill>
                  <a:srgbClr val="3333CC"/>
                </a:solidFill>
                <a:latin typeface="Arial"/>
                <a:ea typeface="Arial"/>
                <a:cs typeface="Arial"/>
                <a:sym typeface="Arial"/>
              </a:rPr>
              <a:t> </a:t>
            </a:r>
            <a:r>
              <a:rPr lang="en-US" sz="3500" i="1">
                <a:solidFill>
                  <a:srgbClr val="3333CC"/>
                </a:solidFill>
              </a:rPr>
              <a:t>Masoud Sadjadi, Ph.D</a:t>
            </a:r>
            <a:r>
              <a:rPr lang="en-US" sz="3500" b="0" i="0" u="none" strike="noStrike" cap="none">
                <a:solidFill>
                  <a:srgbClr val="3333CC"/>
                </a:solidFill>
                <a:latin typeface="Arial"/>
                <a:ea typeface="Arial"/>
                <a:cs typeface="Arial"/>
                <a:sym typeface="Arial"/>
              </a:rPr>
              <a:t>,</a:t>
            </a:r>
            <a:r>
              <a:rPr lang="en-US" sz="3500" b="0" i="1" u="none" strike="noStrike" cap="none">
                <a:solidFill>
                  <a:srgbClr val="3333CC"/>
                </a:solidFill>
                <a:latin typeface="Arial"/>
                <a:ea typeface="Arial"/>
                <a:cs typeface="Arial"/>
                <a:sym typeface="Arial"/>
              </a:rPr>
              <a:t> </a:t>
            </a:r>
            <a:r>
              <a:rPr lang="en-US" sz="3500" i="1">
                <a:solidFill>
                  <a:srgbClr val="3333CC"/>
                </a:solidFill>
              </a:rPr>
              <a:t>Florida International University</a:t>
            </a:r>
            <a:r>
              <a:rPr lang="en-US" sz="3500" b="0" i="0" u="none" strike="noStrike" cap="none">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Instructor:</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Ph.D</a:t>
            </a:r>
            <a:r>
              <a:rPr lang="en-US" sz="3500">
                <a:solidFill>
                  <a:srgbClr val="3333CC"/>
                </a:solidFill>
              </a:rPr>
              <a:t>,</a:t>
            </a:r>
            <a:r>
              <a:rPr lang="en-US" sz="3500" b="0" i="0" u="none" strike="noStrike" cap="none">
                <a:solidFill>
                  <a:srgbClr val="3333CC"/>
                </a:solidFill>
                <a:latin typeface="Arial"/>
                <a:ea typeface="Arial"/>
                <a:cs typeface="Arial"/>
                <a:sym typeface="Arial"/>
              </a:rPr>
              <a:t> Florida International University</a:t>
            </a:r>
          </a:p>
        </p:txBody>
      </p:sp>
      <p:sp>
        <p:nvSpPr>
          <p:cNvPr id="91" name="Shape 91"/>
          <p:cNvSpPr txBox="1"/>
          <p:nvPr/>
        </p:nvSpPr>
        <p:spPr>
          <a:xfrm>
            <a:off x="1219200" y="42519600"/>
            <a:ext cx="30632400" cy="1219200"/>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The material presented in this poster is based upon the work supported by </a:t>
            </a:r>
            <a:r>
              <a:rPr lang="en-US" sz="3000" dirty="0" smtClean="0">
                <a:solidFill>
                  <a:schemeClr val="dk1"/>
                </a:solidFill>
              </a:rPr>
              <a:t>Jorge Perez. I am thankful for the wonderful team I worked with all semester (Tiago Moore, </a:t>
            </a:r>
            <a:r>
              <a:rPr lang="en-US" sz="3000" dirty="0" err="1" smtClean="0">
                <a:solidFill>
                  <a:schemeClr val="dk1"/>
                </a:solidFill>
              </a:rPr>
              <a:t>Victoriano</a:t>
            </a:r>
            <a:r>
              <a:rPr lang="en-US" sz="3000" dirty="0" smtClean="0">
                <a:solidFill>
                  <a:schemeClr val="dk1"/>
                </a:solidFill>
              </a:rPr>
              <a:t> Vega, Steven Rowe, Miguel Conde, Andres Villa, and Rodolfo </a:t>
            </a:r>
            <a:r>
              <a:rPr lang="en-US" sz="3000" dirty="0" err="1" smtClean="0">
                <a:solidFill>
                  <a:schemeClr val="dk1"/>
                </a:solidFill>
              </a:rPr>
              <a:t>Viant</a:t>
            </a:r>
            <a:r>
              <a:rPr lang="en-US" sz="3000" dirty="0" smtClean="0">
                <a:solidFill>
                  <a:schemeClr val="dk1"/>
                </a:solidFill>
              </a:rPr>
              <a:t>).</a:t>
            </a:r>
            <a:endParaRPr lang="en-US" sz="3000" b="0" i="0" u="none" strike="noStrike" cap="none" dirty="0">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Problem</a:t>
            </a:r>
          </a:p>
        </p:txBody>
      </p:sp>
      <p:sp>
        <p:nvSpPr>
          <p:cNvPr id="94" name="Shape 94"/>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5" name="Shape 95"/>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6" name="Shape 96"/>
          <p:cNvPicPr preferRelativeResize="0"/>
          <p:nvPr/>
        </p:nvPicPr>
        <p:blipFill rotWithShape="1">
          <a:blip r:embed="rId3">
            <a:alphaModFix/>
          </a:blip>
          <a:srcRect/>
          <a:stretch/>
        </p:blipFill>
        <p:spPr>
          <a:xfrm>
            <a:off x="13182600" y="381000"/>
            <a:ext cx="2630487" cy="1219199"/>
          </a:xfrm>
          <a:prstGeom prst="rect">
            <a:avLst/>
          </a:prstGeom>
          <a:noFill/>
          <a:ln>
            <a:noFill/>
          </a:ln>
        </p:spPr>
      </p:pic>
      <p:sp>
        <p:nvSpPr>
          <p:cNvPr id="97" name="Shape 97"/>
          <p:cNvSpPr txBox="1"/>
          <p:nvPr/>
        </p:nvSpPr>
        <p:spPr>
          <a:xfrm>
            <a:off x="137160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Current System</a:t>
            </a:r>
          </a:p>
        </p:txBody>
      </p:sp>
      <p:sp>
        <p:nvSpPr>
          <p:cNvPr id="98" name="Shape 98"/>
          <p:cNvSpPr txBox="1"/>
          <p:nvPr/>
        </p:nvSpPr>
        <p:spPr>
          <a:xfrm>
            <a:off x="233172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Requirements</a:t>
            </a:r>
          </a:p>
        </p:txBody>
      </p:sp>
      <p:sp>
        <p:nvSpPr>
          <p:cNvPr id="99" name="Shape 99"/>
          <p:cNvSpPr txBox="1"/>
          <p:nvPr/>
        </p:nvSpPr>
        <p:spPr>
          <a:xfrm>
            <a:off x="41148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0" name="Shape 100"/>
          <p:cNvSpPr txBox="1"/>
          <p:nvPr/>
        </p:nvSpPr>
        <p:spPr>
          <a:xfrm>
            <a:off x="137160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1" name="Shape 101"/>
          <p:cNvSpPr txBox="1"/>
          <p:nvPr/>
        </p:nvSpPr>
        <p:spPr>
          <a:xfrm>
            <a:off x="233172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Implementation</a:t>
            </a:r>
          </a:p>
        </p:txBody>
      </p:sp>
      <p:sp>
        <p:nvSpPr>
          <p:cNvPr id="102" name="Shape 102"/>
          <p:cNvSpPr txBox="1"/>
          <p:nvPr/>
        </p:nvSpPr>
        <p:spPr>
          <a:xfrm>
            <a:off x="41148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Verification</a:t>
            </a:r>
          </a:p>
        </p:txBody>
      </p:sp>
      <p:sp>
        <p:nvSpPr>
          <p:cNvPr id="103" name="Shape 103"/>
          <p:cNvSpPr txBox="1"/>
          <p:nvPr/>
        </p:nvSpPr>
        <p:spPr>
          <a:xfrm>
            <a:off x="137160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Screenshots</a:t>
            </a:r>
          </a:p>
        </p:txBody>
      </p:sp>
      <p:sp>
        <p:nvSpPr>
          <p:cNvPr id="104" name="Shape 104"/>
          <p:cNvSpPr txBox="1"/>
          <p:nvPr/>
        </p:nvSpPr>
        <p:spPr>
          <a:xfrm>
            <a:off x="233172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Summary</a:t>
            </a:r>
          </a:p>
        </p:txBody>
      </p:sp>
      <p:pic>
        <p:nvPicPr>
          <p:cNvPr id="105" name="Shape 105"/>
          <p:cNvPicPr preferRelativeResize="0"/>
          <p:nvPr/>
        </p:nvPicPr>
        <p:blipFill>
          <a:blip r:embed="rId4">
            <a:alphaModFix/>
          </a:blip>
          <a:stretch>
            <a:fillRect/>
          </a:stretch>
        </p:blipFill>
        <p:spPr>
          <a:xfrm>
            <a:off x="3928480" y="3385950"/>
            <a:ext cx="3162300" cy="1798170"/>
          </a:xfrm>
          <a:prstGeom prst="rect">
            <a:avLst/>
          </a:prstGeom>
          <a:noFill/>
          <a:ln>
            <a:noFill/>
          </a:ln>
        </p:spPr>
      </p:pic>
      <p:pic>
        <p:nvPicPr>
          <p:cNvPr id="106" name="Shape 106"/>
          <p:cNvPicPr preferRelativeResize="0"/>
          <p:nvPr/>
        </p:nvPicPr>
        <p:blipFill rotWithShape="1">
          <a:blip r:embed="rId5">
            <a:alphaModFix/>
          </a:blip>
          <a:srcRect r="53093"/>
          <a:stretch/>
        </p:blipFill>
        <p:spPr>
          <a:xfrm>
            <a:off x="27180447" y="685800"/>
            <a:ext cx="4371974" cy="2923662"/>
          </a:xfrm>
          <a:prstGeom prst="rect">
            <a:avLst/>
          </a:prstGeom>
          <a:noFill/>
          <a:ln>
            <a:noFill/>
          </a:ln>
        </p:spPr>
      </p:pic>
      <p:sp>
        <p:nvSpPr>
          <p:cNvPr id="107" name="Shape 107"/>
          <p:cNvSpPr txBox="1"/>
          <p:nvPr/>
        </p:nvSpPr>
        <p:spPr>
          <a:xfrm>
            <a:off x="1959800" y="6579792"/>
            <a:ext cx="9369000" cy="4322508"/>
          </a:xfrm>
          <a:prstGeom prst="rect">
            <a:avLst/>
          </a:prstGeom>
          <a:noFill/>
          <a:ln>
            <a:noFill/>
          </a:ln>
        </p:spPr>
        <p:txBody>
          <a:bodyPr lIns="91425" tIns="91425" rIns="91425" bIns="91425" anchor="t" anchorCtr="0">
            <a:noAutofit/>
          </a:bodyPr>
          <a:lstStyle/>
          <a:p>
            <a:pPr lvl="0" indent="457200" rtl="0">
              <a:lnSpc>
                <a:spcPct val="115000"/>
              </a:lnSpc>
              <a:spcBef>
                <a:spcPts val="0"/>
              </a:spcBef>
              <a:buNone/>
            </a:pPr>
            <a:r>
              <a:rPr lang="en-US" sz="3000" dirty="0" smtClean="0"/>
              <a:t>There is a disconnect between the undergraduate student body and the faculty research that goes </a:t>
            </a:r>
            <a:r>
              <a:rPr lang="en-US" sz="3000" dirty="0" smtClean="0"/>
              <a:t>on in universities across the country. The problem is therefore twofold – students don’t know of the opportunity to use the skills acquired while pursuing a degree, while faculty research could directly benefit from having access to the undergraduates that can aid in real world research.</a:t>
            </a:r>
            <a:endParaRPr sz="3000" dirty="0"/>
          </a:p>
        </p:txBody>
      </p:sp>
      <p:pic>
        <p:nvPicPr>
          <p:cNvPr id="108" name="Shape 108"/>
          <p:cNvPicPr preferRelativeResize="0"/>
          <p:nvPr/>
        </p:nvPicPr>
        <p:blipFill>
          <a:blip r:embed="rId6">
            <a:alphaModFix/>
          </a:blip>
          <a:stretch>
            <a:fillRect/>
          </a:stretch>
        </p:blipFill>
        <p:spPr>
          <a:xfrm>
            <a:off x="23309999" y="1836273"/>
            <a:ext cx="4038600" cy="2019300"/>
          </a:xfrm>
          <a:prstGeom prst="rect">
            <a:avLst/>
          </a:prstGeom>
          <a:noFill/>
          <a:ln>
            <a:noFill/>
          </a:ln>
        </p:spPr>
      </p:pic>
      <p:pic>
        <p:nvPicPr>
          <p:cNvPr id="109" name="Shape 109"/>
          <p:cNvPicPr preferRelativeResize="0"/>
          <p:nvPr/>
        </p:nvPicPr>
        <p:blipFill rotWithShape="1">
          <a:blip r:embed="rId7">
            <a:alphaModFix/>
          </a:blip>
          <a:srcRect l="25426" t="9270" r="24738" b="18527"/>
          <a:stretch/>
        </p:blipFill>
        <p:spPr>
          <a:xfrm>
            <a:off x="891200" y="-165249"/>
            <a:ext cx="3162300" cy="3172726"/>
          </a:xfrm>
          <a:prstGeom prst="rect">
            <a:avLst/>
          </a:prstGeom>
          <a:noFill/>
          <a:ln>
            <a:noFill/>
          </a:ln>
        </p:spPr>
      </p:pic>
      <p:pic>
        <p:nvPicPr>
          <p:cNvPr id="110" name="Shape 110"/>
          <p:cNvPicPr preferRelativeResize="0"/>
          <p:nvPr/>
        </p:nvPicPr>
        <p:blipFill>
          <a:blip r:embed="rId8">
            <a:alphaModFix/>
          </a:blip>
          <a:stretch>
            <a:fillRect/>
          </a:stretch>
        </p:blipFill>
        <p:spPr>
          <a:xfrm>
            <a:off x="23317200" y="3867675"/>
            <a:ext cx="5019675" cy="1362075"/>
          </a:xfrm>
          <a:prstGeom prst="rect">
            <a:avLst/>
          </a:prstGeom>
          <a:noFill/>
          <a:ln>
            <a:noFill/>
          </a:ln>
        </p:spPr>
      </p:pic>
      <p:pic>
        <p:nvPicPr>
          <p:cNvPr id="111" name="Shape 111"/>
          <p:cNvPicPr preferRelativeResize="0"/>
          <p:nvPr/>
        </p:nvPicPr>
        <p:blipFill>
          <a:blip r:embed="rId9">
            <a:alphaModFix/>
          </a:blip>
          <a:stretch>
            <a:fillRect/>
          </a:stretch>
        </p:blipFill>
        <p:spPr>
          <a:xfrm>
            <a:off x="23233800" y="1108887"/>
            <a:ext cx="3571875" cy="857250"/>
          </a:xfrm>
          <a:prstGeom prst="rect">
            <a:avLst/>
          </a:prstGeom>
          <a:noFill/>
          <a:ln>
            <a:noFill/>
          </a:ln>
        </p:spPr>
      </p:pic>
      <p:pic>
        <p:nvPicPr>
          <p:cNvPr id="112" name="Shape 112"/>
          <p:cNvPicPr preferRelativeResize="0"/>
          <p:nvPr/>
        </p:nvPicPr>
        <p:blipFill>
          <a:blip r:embed="rId10">
            <a:alphaModFix/>
          </a:blip>
          <a:stretch>
            <a:fillRect/>
          </a:stretch>
        </p:blipFill>
        <p:spPr>
          <a:xfrm>
            <a:off x="4190987" y="398189"/>
            <a:ext cx="2630475" cy="2640996"/>
          </a:xfrm>
          <a:prstGeom prst="rect">
            <a:avLst/>
          </a:prstGeom>
          <a:noFill/>
          <a:ln>
            <a:noFill/>
          </a:ln>
        </p:spPr>
      </p:pic>
      <p:sp>
        <p:nvSpPr>
          <p:cNvPr id="113" name="Shape 113"/>
          <p:cNvSpPr txBox="1"/>
          <p:nvPr/>
        </p:nvSpPr>
        <p:spPr>
          <a:xfrm>
            <a:off x="12094425" y="6768050"/>
            <a:ext cx="9369000" cy="4814400"/>
          </a:xfrm>
          <a:prstGeom prst="rect">
            <a:avLst/>
          </a:prstGeom>
          <a:noFill/>
          <a:ln>
            <a:noFill/>
          </a:ln>
        </p:spPr>
        <p:txBody>
          <a:bodyPr lIns="91425" tIns="91425" rIns="91425" bIns="91425" anchor="t" anchorCtr="0">
            <a:noAutofit/>
          </a:bodyPr>
          <a:lstStyle/>
          <a:p>
            <a:pPr lvl="0" indent="387350" rtl="0">
              <a:spcBef>
                <a:spcPts val="0"/>
              </a:spcBef>
              <a:buClr>
                <a:schemeClr val="dk1"/>
              </a:buClr>
              <a:buSzPct val="36666"/>
              <a:buFont typeface="Arial"/>
              <a:buNone/>
            </a:pPr>
            <a:r>
              <a:rPr lang="en-US" sz="3000">
                <a:solidFill>
                  <a:schemeClr val="dk1"/>
                </a:solidFill>
              </a:rPr>
              <a:t>The current system allows students and faculty to register, login, manage their profile, view projects, schedules. Faculty users can also propose new projects for students to work on.  Users are able to view information about current real world problems and see which one sparks their interests. Students of all ranks are able to select and join a project where they will then be able to work side by side with industry leaders and assist with real world research problems.</a:t>
            </a:r>
          </a:p>
          <a:p>
            <a:pPr lvl="0" indent="457200" rtl="0">
              <a:spcBef>
                <a:spcPts val="0"/>
              </a:spcBef>
              <a:buNone/>
            </a:pPr>
            <a:endParaRPr sz="3000"/>
          </a:p>
        </p:txBody>
      </p:sp>
      <p:sp>
        <p:nvSpPr>
          <p:cNvPr id="114" name="Shape 114"/>
          <p:cNvSpPr txBox="1"/>
          <p:nvPr/>
        </p:nvSpPr>
        <p:spPr>
          <a:xfrm>
            <a:off x="21657525" y="6938900"/>
            <a:ext cx="9369000" cy="9216000"/>
          </a:xfrm>
          <a:prstGeom prst="rect">
            <a:avLst/>
          </a:prstGeom>
          <a:noFill/>
          <a:ln>
            <a:noFill/>
          </a:ln>
        </p:spPr>
        <p:txBody>
          <a:bodyPr lIns="91425" tIns="91425" rIns="91425" bIns="91425" anchor="t" anchorCtr="0">
            <a:noAutofit/>
          </a:bodyPr>
          <a:lstStyle/>
          <a:p>
            <a:pPr marL="0" lvl="0" indent="0" rtl="0">
              <a:spcBef>
                <a:spcPts val="0"/>
              </a:spcBef>
              <a:buNone/>
            </a:pPr>
            <a:r>
              <a:rPr lang="en-US" sz="3000">
                <a:solidFill>
                  <a:schemeClr val="dk1"/>
                </a:solidFill>
              </a:rPr>
              <a:t>	The system shall allow for users, depending which role the user has, to be able to</a:t>
            </a:r>
          </a:p>
          <a:p>
            <a:pPr marL="914400" lvl="0" indent="-419100" rtl="0">
              <a:lnSpc>
                <a:spcPct val="150000"/>
              </a:lnSpc>
              <a:spcBef>
                <a:spcPts val="0"/>
              </a:spcBef>
              <a:buClr>
                <a:schemeClr val="dk1"/>
              </a:buClr>
              <a:buSzPct val="100000"/>
              <a:buChar char="●"/>
            </a:pPr>
            <a:r>
              <a:rPr lang="en-US" sz="3000">
                <a:solidFill>
                  <a:schemeClr val="dk1"/>
                </a:solidFill>
              </a:rPr>
              <a:t>Register</a:t>
            </a:r>
          </a:p>
          <a:p>
            <a:pPr marL="914400" lvl="0" indent="-419100" rtl="0">
              <a:lnSpc>
                <a:spcPct val="150000"/>
              </a:lnSpc>
              <a:spcBef>
                <a:spcPts val="0"/>
              </a:spcBef>
              <a:buClr>
                <a:schemeClr val="dk1"/>
              </a:buClr>
              <a:buSzPct val="100000"/>
              <a:buChar char="●"/>
            </a:pPr>
            <a:r>
              <a:rPr lang="en-US" sz="3000">
                <a:solidFill>
                  <a:schemeClr val="dk1"/>
                </a:solidFill>
              </a:rPr>
              <a:t>Login</a:t>
            </a:r>
          </a:p>
          <a:p>
            <a:pPr marL="914400" lvl="0" indent="-419100" rtl="0">
              <a:lnSpc>
                <a:spcPct val="150000"/>
              </a:lnSpc>
              <a:spcBef>
                <a:spcPts val="0"/>
              </a:spcBef>
              <a:buClr>
                <a:schemeClr val="dk1"/>
              </a:buClr>
              <a:buSzPct val="100000"/>
              <a:buChar char="●"/>
            </a:pPr>
            <a:r>
              <a:rPr lang="en-US" sz="3000">
                <a:solidFill>
                  <a:schemeClr val="dk1"/>
                </a:solidFill>
              </a:rPr>
              <a:t>Logout</a:t>
            </a:r>
          </a:p>
          <a:p>
            <a:pPr marL="914400" lvl="0" indent="-419100" rtl="0">
              <a:lnSpc>
                <a:spcPct val="150000"/>
              </a:lnSpc>
              <a:spcBef>
                <a:spcPts val="0"/>
              </a:spcBef>
              <a:buClr>
                <a:schemeClr val="dk1"/>
              </a:buClr>
              <a:buSzPct val="100000"/>
              <a:buChar char="●"/>
            </a:pPr>
            <a:r>
              <a:rPr lang="en-US" sz="3000">
                <a:solidFill>
                  <a:schemeClr val="dk1"/>
                </a:solidFill>
              </a:rPr>
              <a:t>Apply for projects</a:t>
            </a:r>
          </a:p>
          <a:p>
            <a:pPr marL="914400" lvl="0" indent="-419100" rtl="0">
              <a:lnSpc>
                <a:spcPct val="150000"/>
              </a:lnSpc>
              <a:spcBef>
                <a:spcPts val="0"/>
              </a:spcBef>
              <a:buClr>
                <a:schemeClr val="dk1"/>
              </a:buClr>
              <a:buSzPct val="100000"/>
              <a:buChar char="●"/>
            </a:pPr>
            <a:r>
              <a:rPr lang="en-US" sz="3000">
                <a:solidFill>
                  <a:schemeClr val="dk1"/>
                </a:solidFill>
              </a:rPr>
              <a:t>Edit your own projects</a:t>
            </a:r>
          </a:p>
          <a:p>
            <a:pPr marL="914400" lvl="0" indent="-419100" rtl="0">
              <a:lnSpc>
                <a:spcPct val="150000"/>
              </a:lnSpc>
              <a:spcBef>
                <a:spcPts val="0"/>
              </a:spcBef>
              <a:buClr>
                <a:schemeClr val="dk1"/>
              </a:buClr>
              <a:buSzPct val="100000"/>
              <a:buChar char="●"/>
            </a:pPr>
            <a:r>
              <a:rPr lang="en-US" sz="3000">
                <a:solidFill>
                  <a:schemeClr val="dk1"/>
                </a:solidFill>
              </a:rPr>
              <a:t>View currently active projects</a:t>
            </a:r>
          </a:p>
          <a:p>
            <a:pPr marL="914400" lvl="0" indent="-419100" rtl="0">
              <a:lnSpc>
                <a:spcPct val="150000"/>
              </a:lnSpc>
              <a:spcBef>
                <a:spcPts val="0"/>
              </a:spcBef>
              <a:buClr>
                <a:schemeClr val="dk1"/>
              </a:buClr>
              <a:buSzPct val="100000"/>
              <a:buChar char="●"/>
            </a:pPr>
            <a:r>
              <a:rPr lang="en-US" sz="3000">
                <a:solidFill>
                  <a:schemeClr val="dk1"/>
                </a:solidFill>
              </a:rPr>
              <a:t>Accept/Reject project proposals</a:t>
            </a:r>
          </a:p>
          <a:p>
            <a:pPr marL="914400" lvl="0" indent="-419100" rtl="0">
              <a:lnSpc>
                <a:spcPct val="150000"/>
              </a:lnSpc>
              <a:spcBef>
                <a:spcPts val="0"/>
              </a:spcBef>
              <a:buClr>
                <a:schemeClr val="dk1"/>
              </a:buClr>
              <a:buSzPct val="100000"/>
              <a:buChar char="●"/>
            </a:pPr>
            <a:r>
              <a:rPr lang="en-US" sz="3000">
                <a:solidFill>
                  <a:schemeClr val="dk1"/>
                </a:solidFill>
              </a:rPr>
              <a:t>Edit user profile</a:t>
            </a:r>
          </a:p>
          <a:p>
            <a:pPr marL="914400" lvl="0" indent="-419100" rtl="0">
              <a:lnSpc>
                <a:spcPct val="150000"/>
              </a:lnSpc>
              <a:spcBef>
                <a:spcPts val="0"/>
              </a:spcBef>
              <a:buClr>
                <a:schemeClr val="dk1"/>
              </a:buClr>
              <a:buSzPct val="100000"/>
              <a:buChar char="●"/>
            </a:pPr>
            <a:r>
              <a:rPr lang="en-US" sz="3000">
                <a:solidFill>
                  <a:schemeClr val="dk1"/>
                </a:solidFill>
              </a:rPr>
              <a:t>View task that needs to be completed</a:t>
            </a:r>
          </a:p>
        </p:txBody>
      </p:sp>
      <p:sp>
        <p:nvSpPr>
          <p:cNvPr id="115" name="Shape 115"/>
          <p:cNvSpPr txBox="1"/>
          <p:nvPr/>
        </p:nvSpPr>
        <p:spPr>
          <a:xfrm>
            <a:off x="1959800" y="19075112"/>
            <a:ext cx="9369000" cy="9216000"/>
          </a:xfrm>
          <a:prstGeom prst="rect">
            <a:avLst/>
          </a:prstGeom>
          <a:noFill/>
          <a:ln>
            <a:noFill/>
          </a:ln>
        </p:spPr>
        <p:txBody>
          <a:bodyPr lIns="91425" tIns="91425" rIns="91425" bIns="91425" anchor="t" anchorCtr="0">
            <a:noAutofit/>
          </a:bodyPr>
          <a:lstStyle/>
          <a:p>
            <a:pPr lvl="0" rtl="0">
              <a:spcBef>
                <a:spcPts val="0"/>
              </a:spcBef>
              <a:buNone/>
            </a:pPr>
            <a:r>
              <a:rPr lang="en-US" sz="3000" dirty="0">
                <a:solidFill>
                  <a:schemeClr val="dk1"/>
                </a:solidFill>
              </a:rPr>
              <a:t>	The system employs a 3 tier client-server architecture. A user will connect to our server using a HTTP protocol and will be served the </a:t>
            </a:r>
            <a:r>
              <a:rPr lang="en-US" sz="3000" dirty="0" err="1">
                <a:solidFill>
                  <a:schemeClr val="dk1"/>
                </a:solidFill>
              </a:rPr>
              <a:t>index.html</a:t>
            </a:r>
            <a:r>
              <a:rPr lang="en-US" sz="3000" dirty="0">
                <a:solidFill>
                  <a:schemeClr val="dk1"/>
                </a:solidFill>
              </a:rPr>
              <a:t> file located in the presentation layer. All logic is located in the business logic area and it communicates with a mongo database located on the same server using a TCP/IP protocol. </a:t>
            </a:r>
          </a:p>
        </p:txBody>
      </p:sp>
      <p:sp>
        <p:nvSpPr>
          <p:cNvPr id="116" name="Shape 116"/>
          <p:cNvSpPr txBox="1"/>
          <p:nvPr/>
        </p:nvSpPr>
        <p:spPr>
          <a:xfrm>
            <a:off x="11774700" y="19075100"/>
            <a:ext cx="9369000" cy="9216000"/>
          </a:xfrm>
          <a:prstGeom prst="rect">
            <a:avLst/>
          </a:prstGeom>
          <a:noFill/>
          <a:ln>
            <a:noFill/>
          </a:ln>
        </p:spPr>
        <p:txBody>
          <a:bodyPr lIns="91425" tIns="91425" rIns="91425" bIns="91425" anchor="t" anchorCtr="0">
            <a:noAutofit/>
          </a:bodyPr>
          <a:lstStyle/>
          <a:p>
            <a:pPr marL="0" lvl="0" indent="0" rtl="0">
              <a:spcBef>
                <a:spcPts val="0"/>
              </a:spcBef>
              <a:buNone/>
            </a:pPr>
            <a:endParaRPr sz="3000"/>
          </a:p>
        </p:txBody>
      </p:sp>
      <p:sp>
        <p:nvSpPr>
          <p:cNvPr id="117" name="Shape 117"/>
          <p:cNvSpPr txBox="1"/>
          <p:nvPr/>
        </p:nvSpPr>
        <p:spPr>
          <a:xfrm>
            <a:off x="21657525" y="19341037"/>
            <a:ext cx="9369000" cy="9216000"/>
          </a:xfrm>
          <a:prstGeom prst="rect">
            <a:avLst/>
          </a:prstGeom>
          <a:noFill/>
          <a:ln>
            <a:noFill/>
          </a:ln>
        </p:spPr>
        <p:txBody>
          <a:bodyPr lIns="91425" tIns="91425" rIns="91425" bIns="91425" anchor="t" anchorCtr="0">
            <a:noAutofit/>
          </a:bodyPr>
          <a:lstStyle/>
          <a:p>
            <a:pPr marL="457200" lvl="0" indent="-419100" rtl="0">
              <a:spcBef>
                <a:spcPts val="0"/>
              </a:spcBef>
              <a:buSzPct val="100000"/>
              <a:buChar char="●"/>
            </a:pPr>
            <a:r>
              <a:rPr lang="en-US" sz="3000" dirty="0">
                <a:highlight>
                  <a:srgbClr val="FEFEFE"/>
                </a:highlight>
              </a:rPr>
              <a:t>HTML5/CSS3 was used for designing the </a:t>
            </a:r>
            <a:r>
              <a:rPr lang="en-US" sz="3000" dirty="0" smtClean="0">
                <a:highlight>
                  <a:srgbClr val="FEFEFE"/>
                </a:highlight>
              </a:rPr>
              <a:t>layout and UI components.</a:t>
            </a:r>
            <a:endParaRPr lang="en-US" sz="3000" dirty="0">
              <a:highlight>
                <a:srgbClr val="FEFEFE"/>
              </a:highlight>
            </a:endParaRPr>
          </a:p>
          <a:p>
            <a:pPr lvl="0" rtl="0">
              <a:spcBef>
                <a:spcPts val="0"/>
              </a:spcBef>
              <a:buNone/>
            </a:pPr>
            <a:endParaRPr sz="3000" dirty="0">
              <a:highlight>
                <a:srgbClr val="FEFEFE"/>
              </a:highlight>
            </a:endParaRPr>
          </a:p>
          <a:p>
            <a:pPr marL="457200" lvl="0" indent="-419100" rtl="0">
              <a:spcBef>
                <a:spcPts val="0"/>
              </a:spcBef>
              <a:buSzPct val="100000"/>
              <a:buChar char="●"/>
            </a:pPr>
            <a:r>
              <a:rPr lang="en-US" sz="3000" dirty="0">
                <a:highlight>
                  <a:srgbClr val="FEFEFE"/>
                </a:highlight>
              </a:rPr>
              <a:t>AngularJS allowed us for rendering pages dynamically using </a:t>
            </a:r>
            <a:r>
              <a:rPr lang="en-US" sz="3000" dirty="0" err="1">
                <a:highlight>
                  <a:srgbClr val="FEFEFE"/>
                </a:highlight>
              </a:rPr>
              <a:t>J</a:t>
            </a:r>
            <a:r>
              <a:rPr lang="en-US" sz="3000" dirty="0" err="1" smtClean="0">
                <a:highlight>
                  <a:srgbClr val="FEFEFE"/>
                </a:highlight>
              </a:rPr>
              <a:t>avascript</a:t>
            </a:r>
            <a:r>
              <a:rPr lang="en-US" sz="3000" dirty="0">
                <a:highlight>
                  <a:srgbClr val="FEFEFE"/>
                </a:highlight>
              </a:rPr>
              <a:t>.</a:t>
            </a:r>
          </a:p>
          <a:p>
            <a:pPr lvl="0" rtl="0">
              <a:spcBef>
                <a:spcPts val="0"/>
              </a:spcBef>
              <a:buNone/>
            </a:pPr>
            <a:endParaRPr sz="3000" dirty="0">
              <a:highlight>
                <a:srgbClr val="FEFEFE"/>
              </a:highlight>
            </a:endParaRPr>
          </a:p>
          <a:p>
            <a:pPr marL="457200" lvl="0" indent="-419100" rtl="0">
              <a:spcBef>
                <a:spcPts val="0"/>
              </a:spcBef>
              <a:buSzPct val="100000"/>
              <a:buChar char="●"/>
            </a:pPr>
            <a:r>
              <a:rPr lang="en-US" sz="3000" dirty="0">
                <a:highlight>
                  <a:srgbClr val="FEFEFE"/>
                </a:highlight>
              </a:rPr>
              <a:t>MongoDB and </a:t>
            </a:r>
            <a:r>
              <a:rPr lang="en-US" sz="3000" dirty="0" err="1">
                <a:highlight>
                  <a:srgbClr val="FEFEFE"/>
                </a:highlight>
              </a:rPr>
              <a:t>MariaDB</a:t>
            </a:r>
            <a:r>
              <a:rPr lang="en-US" sz="3000" dirty="0">
                <a:highlight>
                  <a:srgbClr val="FEFEFE"/>
                </a:highlight>
              </a:rPr>
              <a:t> was used for our database to hold our consistent data</a:t>
            </a:r>
          </a:p>
          <a:p>
            <a:pPr lvl="0" rtl="0">
              <a:spcBef>
                <a:spcPts val="0"/>
              </a:spcBef>
              <a:buNone/>
            </a:pPr>
            <a:endParaRPr sz="3000" dirty="0">
              <a:highlight>
                <a:srgbClr val="FEFEFE"/>
              </a:highlight>
            </a:endParaRPr>
          </a:p>
          <a:p>
            <a:pPr marL="457200" lvl="0" indent="-419100" rtl="0">
              <a:spcBef>
                <a:spcPts val="0"/>
              </a:spcBef>
              <a:buSzPct val="100000"/>
              <a:buChar char="●"/>
            </a:pPr>
            <a:r>
              <a:rPr lang="en-US" sz="3000" dirty="0">
                <a:highlight>
                  <a:srgbClr val="FEFEFE"/>
                </a:highlight>
              </a:rPr>
              <a:t>Sencha was used for mobile support as well as cross browser support</a:t>
            </a:r>
          </a:p>
          <a:p>
            <a:pPr lvl="0" rtl="0">
              <a:spcBef>
                <a:spcPts val="0"/>
              </a:spcBef>
              <a:buNone/>
            </a:pPr>
            <a:endParaRPr sz="3000" dirty="0">
              <a:highlight>
                <a:srgbClr val="FEFEFE"/>
              </a:highlight>
            </a:endParaRPr>
          </a:p>
          <a:p>
            <a:pPr marL="457200" lvl="0" indent="-419100" rtl="0">
              <a:spcBef>
                <a:spcPts val="0"/>
              </a:spcBef>
              <a:buSzPct val="100000"/>
              <a:buChar char="●"/>
            </a:pPr>
            <a:r>
              <a:rPr lang="en-US" sz="3000" dirty="0">
                <a:highlight>
                  <a:srgbClr val="FEFEFE"/>
                </a:highlight>
              </a:rPr>
              <a:t>NGINX </a:t>
            </a:r>
            <a:r>
              <a:rPr lang="en-US" sz="3000" dirty="0" smtClean="0">
                <a:highlight>
                  <a:srgbClr val="FEFEFE"/>
                </a:highlight>
              </a:rPr>
              <a:t>and </a:t>
            </a:r>
            <a:r>
              <a:rPr lang="en-US" sz="3000" dirty="0" err="1" smtClean="0">
                <a:highlight>
                  <a:srgbClr val="FEFEFE"/>
                </a:highlight>
              </a:rPr>
              <a:t>NodeJS</a:t>
            </a:r>
            <a:r>
              <a:rPr lang="en-US" sz="3000" dirty="0" smtClean="0">
                <a:highlight>
                  <a:srgbClr val="FEFEFE"/>
                </a:highlight>
              </a:rPr>
              <a:t> was </a:t>
            </a:r>
            <a:r>
              <a:rPr lang="en-US" sz="3000" dirty="0">
                <a:highlight>
                  <a:srgbClr val="FEFEFE"/>
                </a:highlight>
              </a:rPr>
              <a:t>used as our server where we were able to run all of our API</a:t>
            </a:r>
            <a:r>
              <a:rPr lang="en-US" sz="3000" dirty="0" smtClean="0">
                <a:highlight>
                  <a:srgbClr val="FEFEFE"/>
                </a:highlight>
              </a:rPr>
              <a:t>.</a:t>
            </a:r>
          </a:p>
          <a:p>
            <a:pPr marL="457200" lvl="0" indent="-419100" rtl="0">
              <a:spcBef>
                <a:spcPts val="0"/>
              </a:spcBef>
              <a:buSzPct val="100000"/>
              <a:buChar char="●"/>
            </a:pPr>
            <a:endParaRPr lang="en-US" sz="3000" dirty="0">
              <a:highlight>
                <a:srgbClr val="FEFEFE"/>
              </a:highlight>
            </a:endParaRPr>
          </a:p>
          <a:p>
            <a:pPr marL="457200" lvl="0" indent="-419100" rtl="0">
              <a:spcBef>
                <a:spcPts val="0"/>
              </a:spcBef>
              <a:buSzPct val="100000"/>
              <a:buChar char="●"/>
            </a:pPr>
            <a:r>
              <a:rPr lang="en-US" sz="3000" dirty="0" err="1" smtClean="0">
                <a:highlight>
                  <a:srgbClr val="FEFEFE"/>
                </a:highlight>
              </a:rPr>
              <a:t>Passportjs</a:t>
            </a:r>
            <a:r>
              <a:rPr lang="en-US" sz="3000" dirty="0" smtClean="0">
                <a:highlight>
                  <a:srgbClr val="FEFEFE"/>
                </a:highlight>
              </a:rPr>
              <a:t> and Oauth2 was used to handle the login/logout of the system with different website credentials</a:t>
            </a:r>
            <a:endParaRPr lang="en-US" sz="3000" dirty="0">
              <a:highlight>
                <a:srgbClr val="FEFEFE"/>
              </a:highlight>
            </a:endParaRPr>
          </a:p>
        </p:txBody>
      </p:sp>
      <p:sp>
        <p:nvSpPr>
          <p:cNvPr id="118" name="Shape 118"/>
          <p:cNvSpPr txBox="1"/>
          <p:nvPr/>
        </p:nvSpPr>
        <p:spPr>
          <a:xfrm>
            <a:off x="1660325" y="30873600"/>
            <a:ext cx="4724400" cy="9216000"/>
          </a:xfrm>
          <a:prstGeom prst="rect">
            <a:avLst/>
          </a:prstGeom>
          <a:noFill/>
          <a:ln>
            <a:noFill/>
          </a:ln>
        </p:spPr>
        <p:txBody>
          <a:bodyPr lIns="91425" tIns="91425" rIns="91425" bIns="91425" anchor="t" anchorCtr="0">
            <a:noAutofit/>
          </a:bodyPr>
          <a:lstStyle/>
          <a:p>
            <a:pPr lvl="0" indent="3873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Test Cases</a:t>
            </a: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Purpose</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Ensure that the list size button changes the size of the list displayed</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Precondition</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User has logged in and gone to People Page</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Input</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User clicks List Size Button</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Expected Result</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List size changes to desired result</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Actual Result</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List Size changes to desired result</a:t>
            </a:r>
            <a:endParaRPr lang="en-US" sz="3000" dirty="0">
              <a:solidFill>
                <a:schemeClr val="dk1"/>
              </a:solidFill>
              <a:latin typeface="Calibri"/>
              <a:ea typeface="Calibri"/>
              <a:cs typeface="Calibri"/>
              <a:sym typeface="Calibri"/>
            </a:endParaRPr>
          </a:p>
        </p:txBody>
      </p:sp>
      <p:sp>
        <p:nvSpPr>
          <p:cNvPr id="119" name="Shape 119"/>
          <p:cNvSpPr txBox="1"/>
          <p:nvPr/>
        </p:nvSpPr>
        <p:spPr>
          <a:xfrm>
            <a:off x="11945137" y="30721137"/>
            <a:ext cx="9369000" cy="9216000"/>
          </a:xfrm>
          <a:prstGeom prst="rect">
            <a:avLst/>
          </a:prstGeom>
          <a:noFill/>
          <a:ln>
            <a:noFill/>
          </a:ln>
        </p:spPr>
        <p:txBody>
          <a:bodyPr lIns="91425" tIns="91425" rIns="91425" bIns="91425" anchor="t" anchorCtr="0">
            <a:noAutofit/>
          </a:bodyPr>
          <a:lstStyle/>
          <a:p>
            <a:pPr lvl="0" indent="457200" rtl="0">
              <a:spcBef>
                <a:spcPts val="0"/>
              </a:spcBef>
              <a:buNone/>
            </a:pPr>
            <a:endParaRPr sz="3000"/>
          </a:p>
        </p:txBody>
      </p:sp>
      <p:sp>
        <p:nvSpPr>
          <p:cNvPr id="120" name="Shape 120"/>
          <p:cNvSpPr txBox="1"/>
          <p:nvPr/>
        </p:nvSpPr>
        <p:spPr>
          <a:xfrm>
            <a:off x="21657525" y="30696362"/>
            <a:ext cx="9369000" cy="9216000"/>
          </a:xfrm>
          <a:prstGeom prst="rect">
            <a:avLst/>
          </a:prstGeom>
          <a:noFill/>
          <a:ln>
            <a:noFill/>
          </a:ln>
        </p:spPr>
        <p:txBody>
          <a:bodyPr lIns="91425" tIns="91425" rIns="91425" bIns="91425" anchor="t" anchorCtr="0">
            <a:noAutofit/>
          </a:bodyPr>
          <a:lstStyle/>
          <a:p>
            <a:pPr lvl="0" indent="457200" rtl="0">
              <a:spcBef>
                <a:spcPts val="0"/>
              </a:spcBef>
              <a:buNone/>
            </a:pPr>
            <a:r>
              <a:rPr lang="en-US" sz="3000">
                <a:solidFill>
                  <a:schemeClr val="dk1"/>
                </a:solidFill>
              </a:rPr>
              <a:t>This project is the second version of a system that will be in the works for years to come. This version allows students to start the process of getting involved in a unique team outside of their curriculum classes. It has been very beneficial to apply software engineering methodology to such a unique system Developing this project began with a feasibility study which lead to requirements elicitation and documentation and finally system design. This was followed by an iterative cycle of object design, implementation, and verification which finally resulted in an unique system which allows students to join Vertically Integrated Projects</a:t>
            </a:r>
          </a:p>
        </p:txBody>
      </p:sp>
      <p:sp>
        <p:nvSpPr>
          <p:cNvPr id="121" name="Shape 121"/>
          <p:cNvSpPr txBox="1"/>
          <p:nvPr/>
        </p:nvSpPr>
        <p:spPr>
          <a:xfrm>
            <a:off x="13716000" y="1186096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My Role</a:t>
            </a:r>
          </a:p>
        </p:txBody>
      </p:sp>
      <p:sp>
        <p:nvSpPr>
          <p:cNvPr id="122" name="Shape 122"/>
          <p:cNvSpPr txBox="1"/>
          <p:nvPr/>
        </p:nvSpPr>
        <p:spPr>
          <a:xfrm>
            <a:off x="12094425" y="12972000"/>
            <a:ext cx="9369000" cy="3983400"/>
          </a:xfrm>
          <a:prstGeom prst="rect">
            <a:avLst/>
          </a:prstGeom>
          <a:noFill/>
          <a:ln>
            <a:noFill/>
          </a:ln>
        </p:spPr>
        <p:txBody>
          <a:bodyPr lIns="91425" tIns="91425" rIns="91425" bIns="91425" anchor="t" anchorCtr="0">
            <a:noAutofit/>
          </a:bodyPr>
          <a:lstStyle/>
          <a:p>
            <a:pPr marL="457200" lvl="0" indent="-419100" rtl="0">
              <a:lnSpc>
                <a:spcPct val="150000"/>
              </a:lnSpc>
              <a:spcBef>
                <a:spcPts val="0"/>
              </a:spcBef>
              <a:buSzPct val="100000"/>
              <a:buChar char="●"/>
            </a:pPr>
            <a:r>
              <a:rPr lang="en-US" sz="3000" dirty="0" smtClean="0"/>
              <a:t>Scrum Master</a:t>
            </a:r>
          </a:p>
          <a:p>
            <a:pPr marL="457200" lvl="0" indent="-419100" rtl="0">
              <a:lnSpc>
                <a:spcPct val="150000"/>
              </a:lnSpc>
              <a:spcBef>
                <a:spcPts val="0"/>
              </a:spcBef>
              <a:buSzPct val="100000"/>
              <a:buChar char="●"/>
            </a:pPr>
            <a:r>
              <a:rPr lang="en-US" sz="3000" dirty="0" smtClean="0"/>
              <a:t>Setup database and schema</a:t>
            </a:r>
          </a:p>
          <a:p>
            <a:pPr marL="457200" lvl="0" indent="-419100" rtl="0">
              <a:lnSpc>
                <a:spcPct val="150000"/>
              </a:lnSpc>
              <a:spcBef>
                <a:spcPts val="0"/>
              </a:spcBef>
              <a:buSzPct val="100000"/>
              <a:buChar char="●"/>
            </a:pPr>
            <a:r>
              <a:rPr lang="en-US" sz="3000" dirty="0" smtClean="0"/>
              <a:t>Provide access matrix</a:t>
            </a:r>
          </a:p>
          <a:p>
            <a:pPr marL="457200" lvl="0" indent="-419100" rtl="0">
              <a:lnSpc>
                <a:spcPct val="150000"/>
              </a:lnSpc>
              <a:spcBef>
                <a:spcPts val="0"/>
              </a:spcBef>
              <a:buSzPct val="100000"/>
              <a:buChar char="●"/>
            </a:pPr>
            <a:r>
              <a:rPr lang="en-US" sz="3000" dirty="0" smtClean="0"/>
              <a:t>Manage List Sizes</a:t>
            </a:r>
          </a:p>
          <a:p>
            <a:pPr marL="457200" lvl="0" indent="-419100" rtl="0">
              <a:lnSpc>
                <a:spcPct val="150000"/>
              </a:lnSpc>
              <a:spcBef>
                <a:spcPts val="0"/>
              </a:spcBef>
              <a:buSzPct val="100000"/>
              <a:buChar char="●"/>
            </a:pPr>
            <a:r>
              <a:rPr lang="en-US" sz="3000" dirty="0" smtClean="0"/>
              <a:t>Setup Server Monitoring</a:t>
            </a:r>
            <a:endParaRPr lang="en-US" sz="3000" dirty="0"/>
          </a:p>
        </p:txBody>
      </p:sp>
      <p:pic>
        <p:nvPicPr>
          <p:cNvPr id="123" name="Shape 123"/>
          <p:cNvPicPr preferRelativeResize="0"/>
          <p:nvPr/>
        </p:nvPicPr>
        <p:blipFill rotWithShape="1">
          <a:blip r:embed="rId11">
            <a:alphaModFix/>
          </a:blip>
          <a:srcRect/>
          <a:stretch/>
        </p:blipFill>
        <p:spPr>
          <a:xfrm>
            <a:off x="2232750" y="22936201"/>
            <a:ext cx="8251200" cy="5507400"/>
          </a:xfrm>
          <a:prstGeom prst="rect">
            <a:avLst/>
          </a:prstGeom>
          <a:noFill/>
          <a:ln>
            <a:noFill/>
          </a:ln>
        </p:spPr>
      </p:pic>
      <p:sp>
        <p:nvSpPr>
          <p:cNvPr id="128" name="Shape 128"/>
          <p:cNvSpPr txBox="1"/>
          <p:nvPr/>
        </p:nvSpPr>
        <p:spPr>
          <a:xfrm>
            <a:off x="6560400" y="30873600"/>
            <a:ext cx="4724400" cy="9216000"/>
          </a:xfrm>
          <a:prstGeom prst="rect">
            <a:avLst/>
          </a:prstGeom>
          <a:noFill/>
          <a:ln>
            <a:noFill/>
          </a:ln>
        </p:spPr>
        <p:txBody>
          <a:bodyPr lIns="91425" tIns="91425" rIns="91425" bIns="91425" anchor="t" anchorCtr="0">
            <a:noAutofit/>
          </a:bodyPr>
          <a:lstStyle/>
          <a:p>
            <a:pPr lvl="0" indent="457200" rtl="0">
              <a:lnSpc>
                <a:spcPct val="100000"/>
              </a:lnSpc>
              <a:spcBef>
                <a:spcPts val="0"/>
              </a:spcBef>
              <a:buNone/>
            </a:pPr>
            <a:r>
              <a:rPr lang="en-US" sz="3000" b="1" dirty="0">
                <a:solidFill>
                  <a:schemeClr val="dk1"/>
                </a:solidFill>
                <a:latin typeface="Calibri"/>
                <a:ea typeface="Calibri"/>
                <a:cs typeface="Calibri"/>
                <a:sym typeface="Calibri"/>
              </a:rPr>
              <a:t>Test Cases</a:t>
            </a: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Purpose</a:t>
            </a:r>
          </a:p>
          <a:p>
            <a:pPr marL="914400" lvl="0" indent="-419100" rtl="0">
              <a:lnSpc>
                <a:spcPct val="100000"/>
              </a:lnSpc>
              <a:spcBef>
                <a:spcPts val="0"/>
              </a:spcBef>
              <a:buClr>
                <a:schemeClr val="dk1"/>
              </a:buClr>
              <a:buSzPct val="100000"/>
              <a:buFont typeface="Calibri"/>
              <a:buChar char="●"/>
            </a:pPr>
            <a:r>
              <a:rPr lang="en-US" sz="3000" dirty="0" smtClean="0">
                <a:solidFill>
                  <a:schemeClr val="dk1"/>
                </a:solidFill>
                <a:latin typeface="Calibri"/>
                <a:ea typeface="Calibri"/>
                <a:cs typeface="Calibri"/>
                <a:sym typeface="Calibri"/>
              </a:rPr>
              <a:t>Ensure that user is notified when login credentials don’t match</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Precondition</a:t>
            </a:r>
          </a:p>
          <a:p>
            <a:pPr marL="914400" lvl="0" indent="-419100" rtl="0">
              <a:lnSpc>
                <a:spcPct val="100000"/>
              </a:lnSpc>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User has reached the </a:t>
            </a:r>
            <a:r>
              <a:rPr lang="en-US" sz="3000" dirty="0" smtClean="0">
                <a:solidFill>
                  <a:schemeClr val="dk1"/>
                </a:solidFill>
                <a:latin typeface="Calibri"/>
                <a:ea typeface="Calibri"/>
                <a:cs typeface="Calibri"/>
                <a:sym typeface="Calibri"/>
              </a:rPr>
              <a:t>VIP login page</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Input</a:t>
            </a:r>
          </a:p>
          <a:p>
            <a:pPr marL="914400" lvl="0" indent="-419100" rtl="0">
              <a:lnSpc>
                <a:spcPct val="100000"/>
              </a:lnSpc>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User </a:t>
            </a:r>
            <a:r>
              <a:rPr lang="en-US" sz="3000" dirty="0" smtClean="0">
                <a:solidFill>
                  <a:schemeClr val="dk1"/>
                </a:solidFill>
                <a:latin typeface="Calibri"/>
                <a:ea typeface="Calibri"/>
                <a:cs typeface="Calibri"/>
                <a:sym typeface="Calibri"/>
              </a:rPr>
              <a:t>inputs something other than password</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Expected Result</a:t>
            </a:r>
          </a:p>
          <a:p>
            <a:pPr marL="914400" lvl="0" indent="-419100" rtl="0">
              <a:lnSpc>
                <a:spcPct val="100000"/>
              </a:lnSpc>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Form notifies user that </a:t>
            </a:r>
            <a:r>
              <a:rPr lang="en-US" sz="3000" dirty="0" smtClean="0">
                <a:solidFill>
                  <a:schemeClr val="dk1"/>
                </a:solidFill>
                <a:latin typeface="Calibri"/>
                <a:ea typeface="Calibri"/>
                <a:cs typeface="Calibri"/>
                <a:sym typeface="Calibri"/>
              </a:rPr>
              <a:t>username and password don’t match system</a:t>
            </a:r>
            <a:endParaRPr lang="en-US" sz="3000" dirty="0">
              <a:solidFill>
                <a:schemeClr val="dk1"/>
              </a:solidFill>
              <a:latin typeface="Calibri"/>
              <a:ea typeface="Calibri"/>
              <a:cs typeface="Calibri"/>
              <a:sym typeface="Calibri"/>
            </a:endParaRPr>
          </a:p>
          <a:p>
            <a:pPr marL="457200" lvl="0" indent="-69850" rtl="0">
              <a:lnSpc>
                <a:spcPct val="100000"/>
              </a:lnSpc>
              <a:spcBef>
                <a:spcPts val="0"/>
              </a:spcBef>
              <a:buClr>
                <a:schemeClr val="dk1"/>
              </a:buClr>
              <a:buSzPct val="36666"/>
              <a:buFont typeface="Arial"/>
              <a:buNone/>
            </a:pPr>
            <a:r>
              <a:rPr lang="en-US" sz="3000" b="1" dirty="0">
                <a:solidFill>
                  <a:schemeClr val="dk1"/>
                </a:solidFill>
                <a:latin typeface="Calibri"/>
                <a:ea typeface="Calibri"/>
                <a:cs typeface="Calibri"/>
                <a:sym typeface="Calibri"/>
              </a:rPr>
              <a:t>Actual Result</a:t>
            </a:r>
          </a:p>
          <a:p>
            <a:pPr marL="914400" lvl="0" indent="-419100">
              <a:buClr>
                <a:schemeClr val="dk1"/>
              </a:buClr>
              <a:buSzPct val="100000"/>
              <a:buFont typeface="Calibri"/>
              <a:buChar char="●"/>
            </a:pPr>
            <a:r>
              <a:rPr lang="en-US" sz="3000" dirty="0">
                <a:solidFill>
                  <a:schemeClr val="dk1"/>
                </a:solidFill>
                <a:latin typeface="Calibri"/>
                <a:ea typeface="Calibri"/>
                <a:cs typeface="Calibri"/>
                <a:sym typeface="Calibri"/>
              </a:rPr>
              <a:t>Form notifies user that username and password don’t match system</a:t>
            </a:r>
            <a:endParaRPr lang="en-US" sz="3000" dirty="0">
              <a:solidFill>
                <a:schemeClr val="dk1"/>
              </a:solidFill>
              <a:latin typeface="Calibri"/>
              <a:ea typeface="Calibri"/>
              <a:cs typeface="Calibri"/>
              <a:sym typeface="Calibri"/>
            </a:endParaRPr>
          </a:p>
        </p:txBody>
      </p:sp>
      <p:sp>
        <p:nvSpPr>
          <p:cNvPr id="129" name="Shape 129"/>
          <p:cNvSpPr txBox="1"/>
          <p:nvPr/>
        </p:nvSpPr>
        <p:spPr>
          <a:xfrm>
            <a:off x="3901100" y="11010199"/>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Solution</a:t>
            </a:r>
          </a:p>
        </p:txBody>
      </p:sp>
      <p:sp>
        <p:nvSpPr>
          <p:cNvPr id="130" name="Shape 130"/>
          <p:cNvSpPr txBox="1"/>
          <p:nvPr/>
        </p:nvSpPr>
        <p:spPr>
          <a:xfrm>
            <a:off x="1891875" y="12437200"/>
            <a:ext cx="9369000" cy="4241100"/>
          </a:xfrm>
          <a:prstGeom prst="rect">
            <a:avLst/>
          </a:prstGeom>
          <a:noFill/>
          <a:ln>
            <a:noFill/>
          </a:ln>
        </p:spPr>
        <p:txBody>
          <a:bodyPr lIns="91425" tIns="91425" rIns="91425" bIns="91425" anchor="t" anchorCtr="0">
            <a:noAutofit/>
          </a:bodyPr>
          <a:lstStyle/>
          <a:p>
            <a:pPr indent="457200">
              <a:lnSpc>
                <a:spcPct val="115000"/>
              </a:lnSpc>
            </a:pPr>
            <a:r>
              <a:rPr lang="en-US" sz="3000" dirty="0">
                <a:solidFill>
                  <a:schemeClr val="tx1"/>
                </a:solidFill>
              </a:rPr>
              <a:t>Vertically Integrated Projects (VIP) aims to unite undergraduate education with faculty research. This allows for the undergraduate population to use their acquired skills to aid the real world research that is going on within the university itself</a:t>
            </a:r>
            <a:r>
              <a:rPr lang="en-US" sz="3000" dirty="0" smtClean="0">
                <a:solidFill>
                  <a:schemeClr val="tx1"/>
                </a:solidFill>
              </a:rPr>
              <a:t>. VIP also gives faculty a way to communicate and coordinate their projects directly to their own student population.</a:t>
            </a:r>
            <a:endParaRPr sz="3000" dirty="0">
              <a:solidFill>
                <a:schemeClr val="tx1"/>
              </a:solidFill>
            </a:endParaRPr>
          </a:p>
        </p:txBody>
      </p:sp>
      <p:pic>
        <p:nvPicPr>
          <p:cNvPr id="131" name="Shape 131"/>
          <p:cNvPicPr preferRelativeResize="0"/>
          <p:nvPr/>
        </p:nvPicPr>
        <p:blipFill>
          <a:blip r:embed="rId12">
            <a:alphaModFix/>
          </a:blip>
          <a:stretch>
            <a:fillRect/>
          </a:stretch>
        </p:blipFill>
        <p:spPr>
          <a:xfrm>
            <a:off x="7134225" y="446074"/>
            <a:ext cx="2409649" cy="2719076"/>
          </a:xfrm>
          <a:prstGeom prst="rect">
            <a:avLst/>
          </a:prstGeom>
          <a:noFill/>
          <a:ln>
            <a:noFill/>
          </a:ln>
        </p:spPr>
      </p:pic>
      <p:pic>
        <p:nvPicPr>
          <p:cNvPr id="133" name="Shape 133"/>
          <p:cNvPicPr preferRelativeResize="0"/>
          <p:nvPr/>
        </p:nvPicPr>
        <p:blipFill>
          <a:blip r:embed="rId13">
            <a:alphaModFix/>
          </a:blip>
          <a:stretch>
            <a:fillRect/>
          </a:stretch>
        </p:blipFill>
        <p:spPr>
          <a:xfrm>
            <a:off x="7538399" y="3250974"/>
            <a:ext cx="1630703" cy="1978774"/>
          </a:xfrm>
          <a:prstGeom prst="rect">
            <a:avLst/>
          </a:prstGeom>
          <a:noFill/>
          <a:ln>
            <a:noFill/>
          </a:ln>
        </p:spPr>
      </p:pic>
      <p:pic>
        <p:nvPicPr>
          <p:cNvPr id="134" name="Shape 134"/>
          <p:cNvPicPr preferRelativeResize="0"/>
          <p:nvPr/>
        </p:nvPicPr>
        <p:blipFill>
          <a:blip r:embed="rId14">
            <a:alphaModFix/>
          </a:blip>
          <a:stretch>
            <a:fillRect/>
          </a:stretch>
        </p:blipFill>
        <p:spPr>
          <a:xfrm>
            <a:off x="28803600" y="3616362"/>
            <a:ext cx="2343150" cy="1762125"/>
          </a:xfrm>
          <a:prstGeom prst="rect">
            <a:avLst/>
          </a:prstGeom>
          <a:noFill/>
          <a:ln>
            <a:noFill/>
          </a:ln>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45052" y="18768487"/>
            <a:ext cx="10414709" cy="9055232"/>
          </a:xfrm>
          <a:prstGeom prst="rect">
            <a:avLst/>
          </a:prstGeom>
        </p:spPr>
      </p:pic>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945138" y="36523526"/>
            <a:ext cx="9518288" cy="4680067"/>
          </a:xfrm>
          <a:prstGeom prst="rect">
            <a:avLst/>
          </a:prstGeom>
        </p:spPr>
      </p:pic>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656974" y="30770670"/>
            <a:ext cx="7429500" cy="5422900"/>
          </a:xfrm>
          <a:prstGeom prst="rect">
            <a:avLst/>
          </a:prstGeom>
        </p:spPr>
      </p:pic>
      <p:pic>
        <p:nvPicPr>
          <p:cNvPr id="5" name="Picture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99281" y="3332162"/>
            <a:ext cx="2185646" cy="1992537"/>
          </a:xfrm>
          <a:prstGeom prst="rect">
            <a:avLst/>
          </a:prstGeom>
        </p:spPr>
      </p:pic>
    </p:spTree>
  </p:cSld>
  <p:clrMapOvr>
    <a:masterClrMapping/>
  </p:clrMapOvr>
  <p:transition spd="slow">
    <p:cut/>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620</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Times New Roman</vt:lpstr>
      <vt:lpstr>Arial</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Jorge Perez</cp:lastModifiedBy>
  <cp:revision>6</cp:revision>
  <dcterms:modified xsi:type="dcterms:W3CDTF">2016-05-02T18:39:09Z</dcterms:modified>
</cp:coreProperties>
</file>