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Ubuntu"/>
      <p:regular r:id="rId20"/>
      <p:bold r:id="rId21"/>
      <p:italic r:id="rId22"/>
      <p:boldItalic r:id="rId23"/>
    </p:embeddedFont>
    <p:embeddedFont>
      <p:font typeface="Raleway"/>
      <p:regular r:id="rId24"/>
      <p:bold r:id="rId25"/>
      <p:italic r:id="rId26"/>
      <p:boldItalic r:id="rId27"/>
    </p:embeddedFont>
    <p:embeddedFont>
      <p:font typeface="Lato"/>
      <p:regular r:id="rId28"/>
      <p:bold r:id="rId29"/>
      <p:italic r:id="rId30"/>
      <p:boldItalic r:id="rId31"/>
    </p:embeddedFont>
    <p:embeddedFont>
      <p:font typeface="Questria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aleway-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Questrial-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0" name="Shape 2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35" name="Shape 1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3" name="Shape 14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cxnSp>
        <p:nvCxnSpPr>
          <p:cNvPr id="14" name="Shape 14"/>
          <p:cNvCxnSpPr/>
          <p:nvPr/>
        </p:nvCxnSpPr>
        <p:spPr>
          <a:xfrm>
            <a:off x="2477724" y="55420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5" name="Shape 15"/>
          <p:cNvCxnSpPr/>
          <p:nvPr/>
        </p:nvCxnSpPr>
        <p:spPr>
          <a:xfrm>
            <a:off x="2477724" y="632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6" name="Shape 16"/>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17" name="Shape 17"/>
          <p:cNvSpPr txBox="1"/>
          <p:nvPr>
            <p:ph type="ctrTitle"/>
          </p:nvPr>
        </p:nvSpPr>
        <p:spPr>
          <a:xfrm>
            <a:off x="2371725" y="840300"/>
            <a:ext cx="6331500" cy="20559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8" name="Shape 18"/>
          <p:cNvSpPr txBox="1"/>
          <p:nvPr>
            <p:ph idx="1" type="subTitle"/>
          </p:nvPr>
        </p:nvSpPr>
        <p:spPr>
          <a:xfrm>
            <a:off x="2390266" y="4317933"/>
            <a:ext cx="6331500" cy="1655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9" name="Shape 1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4" name="Shape 64"/>
        <p:cNvGrpSpPr/>
        <p:nvPr/>
      </p:nvGrpSpPr>
      <p:grpSpPr>
        <a:xfrm>
          <a:off x="0" y="0"/>
          <a:ext cx="0" cy="0"/>
          <a:chOff x="0" y="0"/>
          <a:chExt cx="0" cy="0"/>
        </a:xfrm>
      </p:grpSpPr>
      <p:cxnSp>
        <p:nvCxnSpPr>
          <p:cNvPr id="65" name="Shape 65"/>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6" name="Shape 66"/>
          <p:cNvCxnSpPr/>
          <p:nvPr/>
        </p:nvCxnSpPr>
        <p:spPr>
          <a:xfrm>
            <a:off x="425200" y="554200"/>
            <a:ext cx="8296800" cy="0"/>
          </a:xfrm>
          <a:prstGeom prst="straightConnector1">
            <a:avLst/>
          </a:prstGeom>
          <a:noFill/>
          <a:ln cap="flat" cmpd="sng" w="38100">
            <a:solidFill>
              <a:schemeClr val="dk2"/>
            </a:solidFill>
            <a:prstDash val="solid"/>
            <a:round/>
            <a:headEnd len="med" w="med" type="none"/>
            <a:tailEnd len="med" w="med" type="none"/>
          </a:ln>
        </p:spPr>
      </p:cxnSp>
      <p:sp>
        <p:nvSpPr>
          <p:cNvPr id="67" name="Shape 67"/>
          <p:cNvSpPr txBox="1"/>
          <p:nvPr>
            <p:ph type="title"/>
          </p:nvPr>
        </p:nvSpPr>
        <p:spPr>
          <a:xfrm>
            <a:off x="853950" y="1739800"/>
            <a:ext cx="7436100" cy="20511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8" name="Shape 68"/>
          <p:cNvSpPr txBox="1"/>
          <p:nvPr>
            <p:ph idx="1" type="body"/>
          </p:nvPr>
        </p:nvSpPr>
        <p:spPr>
          <a:xfrm>
            <a:off x="853950" y="3892600"/>
            <a:ext cx="74361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9" name="Shape 6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4" name="Shape 74"/>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5" name="Shape 75"/>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6" name="Shape 76"/>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cxnSp>
        <p:nvCxnSpPr>
          <p:cNvPr id="21" name="Shape 21"/>
          <p:cNvCxnSpPr/>
          <p:nvPr/>
        </p:nvCxnSpPr>
        <p:spPr>
          <a:xfrm>
            <a:off x="425200" y="55420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22" name="Shape 22"/>
          <p:cNvCxnSpPr/>
          <p:nvPr/>
        </p:nvCxnSpPr>
        <p:spPr>
          <a:xfrm>
            <a:off x="425200" y="6320000"/>
            <a:ext cx="8296800" cy="0"/>
          </a:xfrm>
          <a:prstGeom prst="straightConnector1">
            <a:avLst/>
          </a:prstGeom>
          <a:noFill/>
          <a:ln cap="flat" cmpd="sng" w="19050">
            <a:solidFill>
              <a:schemeClr val="lt1"/>
            </a:solidFill>
            <a:prstDash val="solid"/>
            <a:round/>
            <a:headEnd len="med" w="med" type="none"/>
            <a:tailEnd len="med" w="med" type="none"/>
          </a:ln>
        </p:spPr>
      </p:cxnSp>
      <p:sp>
        <p:nvSpPr>
          <p:cNvPr id="23" name="Shape 23"/>
          <p:cNvSpPr txBox="1"/>
          <p:nvPr>
            <p:ph type="title"/>
          </p:nvPr>
        </p:nvSpPr>
        <p:spPr>
          <a:xfrm>
            <a:off x="406425" y="2409100"/>
            <a:ext cx="8296800" cy="20559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4" name="Shape 24"/>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cxnSp>
        <p:nvCxnSpPr>
          <p:cNvPr id="26" name="Shape 26"/>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7" name="Shape 27"/>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8" name="Shape 28"/>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29" name="Shape 29"/>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2410112" y="2127701"/>
            <a:ext cx="6321600" cy="400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cxnSp>
        <p:nvCxnSpPr>
          <p:cNvPr id="33" name="Shape 33"/>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4" name="Shape 34"/>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5" name="Shape 35"/>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36" name="Shape 36"/>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2400302"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2" type="body"/>
          </p:nvPr>
        </p:nvSpPr>
        <p:spPr>
          <a:xfrm>
            <a:off x="5650571"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9" name="Shape 3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x="0" y="0"/>
          <a:ext cx="0" cy="0"/>
          <a:chOff x="0" y="0"/>
          <a:chExt cx="0" cy="0"/>
        </a:xfrm>
      </p:grpSpPr>
      <p:sp>
        <p:nvSpPr>
          <p:cNvPr id="41" name="Shape 41"/>
          <p:cNvSpPr txBox="1"/>
          <p:nvPr>
            <p:ph type="title"/>
          </p:nvPr>
        </p:nvSpPr>
        <p:spPr>
          <a:xfrm>
            <a:off x="303300" y="548766"/>
            <a:ext cx="8520600" cy="852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3" name="Shape 43"/>
        <p:cNvGrpSpPr/>
        <p:nvPr/>
      </p:nvGrpSpPr>
      <p:grpSpPr>
        <a:xfrm>
          <a:off x="0" y="0"/>
          <a:ext cx="0" cy="0"/>
          <a:chOff x="0" y="0"/>
          <a:chExt cx="0" cy="0"/>
        </a:xfrm>
      </p:grpSpPr>
      <p:cxnSp>
        <p:nvCxnSpPr>
          <p:cNvPr id="44" name="Shape 44"/>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45" name="Shape 45"/>
          <p:cNvSpPr txBox="1"/>
          <p:nvPr>
            <p:ph type="title"/>
          </p:nvPr>
        </p:nvSpPr>
        <p:spPr>
          <a:xfrm>
            <a:off x="319500" y="1248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319500" y="2462405"/>
            <a:ext cx="2808000" cy="3741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7" name="Shape 47"/>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8" name="Shape 48"/>
        <p:cNvGrpSpPr/>
        <p:nvPr/>
      </p:nvGrpSpPr>
      <p:grpSpPr>
        <a:xfrm>
          <a:off x="0" y="0"/>
          <a:ext cx="0" cy="0"/>
          <a:chOff x="0" y="0"/>
          <a:chExt cx="0" cy="0"/>
        </a:xfrm>
      </p:grpSpPr>
      <p:cxnSp>
        <p:nvCxnSpPr>
          <p:cNvPr id="49" name="Shape 49"/>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50" name="Shape 50"/>
          <p:cNvSpPr txBox="1"/>
          <p:nvPr>
            <p:ph type="title"/>
          </p:nvPr>
        </p:nvSpPr>
        <p:spPr>
          <a:xfrm>
            <a:off x="283103" y="949520"/>
            <a:ext cx="6244200" cy="51141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1" name="Shape 5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2" name="Shape 52"/>
        <p:cNvGrpSpPr/>
        <p:nvPr/>
      </p:nvGrpSpPr>
      <p:grpSpPr>
        <a:xfrm>
          <a:off x="0" y="0"/>
          <a:ext cx="0" cy="0"/>
          <a:chOff x="0" y="0"/>
          <a:chExt cx="0" cy="0"/>
        </a:xfrm>
      </p:grpSpPr>
      <p:sp>
        <p:nvSpPr>
          <p:cNvPr id="53" name="Shape 53"/>
          <p:cNvSpPr/>
          <p:nvPr/>
        </p:nvSpPr>
        <p:spPr>
          <a:xfrm>
            <a:off x="4572000" y="166"/>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4" name="Shape 54"/>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55" name="Shape 55"/>
          <p:cNvSpPr txBox="1"/>
          <p:nvPr>
            <p:ph type="title"/>
          </p:nvPr>
        </p:nvSpPr>
        <p:spPr>
          <a:xfrm>
            <a:off x="265500" y="1863133"/>
            <a:ext cx="4045200" cy="17577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6" name="Shape 56"/>
          <p:cNvSpPr txBox="1"/>
          <p:nvPr>
            <p:ph idx="1" type="subTitle"/>
          </p:nvPr>
        </p:nvSpPr>
        <p:spPr>
          <a:xfrm>
            <a:off x="265500" y="3647160"/>
            <a:ext cx="4045200" cy="17940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7" name="Shape 5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8" name="Shape 58"/>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cxnSp>
        <p:nvCxnSpPr>
          <p:cNvPr id="60" name="Shape 60"/>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1" name="Shape 61"/>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62" name="Shape 62"/>
          <p:cNvSpPr txBox="1"/>
          <p:nvPr>
            <p:ph idx="1" type="body"/>
          </p:nvPr>
        </p:nvSpPr>
        <p:spPr>
          <a:xfrm>
            <a:off x="328017" y="5634700"/>
            <a:ext cx="8388600" cy="524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3" name="Shape 63"/>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400250" y="767933"/>
            <a:ext cx="6321600" cy="8472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11" name="Shape 11"/>
          <p:cNvSpPr txBox="1"/>
          <p:nvPr>
            <p:ph idx="1" type="body"/>
          </p:nvPr>
        </p:nvSpPr>
        <p:spPr>
          <a:xfrm>
            <a:off x="2410112" y="2127701"/>
            <a:ext cx="6321600" cy="4003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12" name="Shape 12"/>
          <p:cNvSpPr txBox="1"/>
          <p:nvPr>
            <p:ph idx="12" type="sldNum"/>
          </p:nvPr>
        </p:nvSpPr>
        <p:spPr>
          <a:xfrm>
            <a:off x="8497999" y="6251678"/>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mailto:jamieaborras@bellsouth.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28600" y="1706200"/>
            <a:ext cx="8686800" cy="42033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solidFill>
                  <a:srgbClr val="FFFFFF"/>
                </a:solidFill>
                <a:latin typeface="Ubuntu"/>
                <a:ea typeface="Ubuntu"/>
                <a:cs typeface="Ubuntu"/>
                <a:sym typeface="Ubuntu"/>
              </a:rPr>
              <a:t>VIP 2.0</a:t>
            </a:r>
          </a:p>
          <a:p>
            <a:pPr indent="0" lvl="0" marL="0" marR="0" rtl="0" algn="ctr">
              <a:spcBef>
                <a:spcPts val="0"/>
              </a:spcBef>
              <a:spcAft>
                <a:spcPts val="0"/>
              </a:spcAft>
              <a:buSzPct val="25000"/>
              <a:buNone/>
            </a:pPr>
            <a:r>
              <a:t/>
            </a:r>
            <a:endParaRPr sz="2400">
              <a:solidFill>
                <a:srgbClr val="FFFFFF"/>
              </a:solidFill>
              <a:latin typeface="Ubuntu"/>
              <a:ea typeface="Ubuntu"/>
              <a:cs typeface="Ubuntu"/>
              <a:sym typeface="Ubuntu"/>
            </a:endParaRPr>
          </a:p>
          <a:p>
            <a:pPr indent="0" lvl="0" marL="0" marR="0" rtl="0" algn="ctr">
              <a:spcBef>
                <a:spcPts val="0"/>
              </a:spcBef>
              <a:spcAft>
                <a:spcPts val="0"/>
              </a:spcAft>
              <a:buSzPct val="25000"/>
              <a:buNone/>
            </a:pPr>
            <a:r>
              <a:rPr b="1" i="0" lang="en-US" sz="2400" u="none" cap="none" strike="noStrike">
                <a:solidFill>
                  <a:srgbClr val="6FA8DC"/>
                </a:solidFill>
                <a:latin typeface="Ubuntu"/>
                <a:ea typeface="Ubuntu"/>
                <a:cs typeface="Ubuntu"/>
                <a:sym typeface="Ubuntu"/>
              </a:rPr>
              <a:t>Team Membe</a:t>
            </a:r>
            <a:r>
              <a:rPr b="1" lang="en-US" sz="2400">
                <a:solidFill>
                  <a:srgbClr val="6FA8DC"/>
                </a:solidFill>
                <a:latin typeface="Ubuntu"/>
                <a:ea typeface="Ubuntu"/>
                <a:cs typeface="Ubuntu"/>
                <a:sym typeface="Ubuntu"/>
              </a:rPr>
              <a:t>r</a:t>
            </a:r>
            <a:r>
              <a:rPr b="1" i="0" lang="en-US" sz="2400" u="none" cap="none" strike="noStrike">
                <a:solidFill>
                  <a:srgbClr val="6FA8DC"/>
                </a:solidFill>
                <a:latin typeface="Ubuntu"/>
                <a:ea typeface="Ubuntu"/>
                <a:cs typeface="Ubuntu"/>
                <a:sym typeface="Ubuntu"/>
              </a:rPr>
              <a:t>s:</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Tiago Moore, Victoriano Vega, Steven Rowe,</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Jorge Perez, Andres Villa, Miguel Conde, Rodolfo Viant</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Product Owner:</a:t>
            </a:r>
          </a:p>
          <a:p>
            <a:pPr indent="0" lvl="0" marL="0" marR="0" rtl="0" algn="ctr">
              <a:spcBef>
                <a:spcPts val="0"/>
              </a:spcBef>
              <a:spcAft>
                <a:spcPts val="0"/>
              </a:spcAft>
              <a:buSzPct val="25000"/>
              <a:buNone/>
            </a:pPr>
            <a:r>
              <a:rPr b="0" lang="en-US" sz="1800">
                <a:solidFill>
                  <a:srgbClr val="FFFFFF"/>
                </a:solidFill>
                <a:latin typeface="Ubuntu"/>
                <a:ea typeface="Ubuntu"/>
                <a:cs typeface="Ubuntu"/>
                <a:sym typeface="Ubuntu"/>
              </a:rPr>
              <a:t>Masoud Sadjadi</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Instructor:</a:t>
            </a:r>
          </a:p>
          <a:p>
            <a:pPr indent="0" lvl="0" marL="0" marR="0" rtl="0" algn="ctr">
              <a:spcBef>
                <a:spcPts val="0"/>
              </a:spcBef>
              <a:spcAft>
                <a:spcPts val="0"/>
              </a:spcAft>
              <a:buSzPct val="25000"/>
              <a:buNone/>
            </a:pPr>
            <a:r>
              <a:rPr b="0" i="0" lang="en-US" sz="1800" u="none" cap="none" strike="noStrike">
                <a:solidFill>
                  <a:srgbClr val="FFFFFF"/>
                </a:solidFill>
                <a:latin typeface="Ubuntu"/>
                <a:ea typeface="Ubuntu"/>
                <a:cs typeface="Ubuntu"/>
                <a:sym typeface="Ubuntu"/>
              </a:rPr>
              <a:t>Masoud Sadjadi</a:t>
            </a:r>
          </a:p>
          <a:p>
            <a:pPr indent="0" lvl="0" marL="0" marR="0" rtl="0" algn="ctr">
              <a:spcBef>
                <a:spcPts val="0"/>
              </a:spcBef>
              <a:spcAft>
                <a:spcPts val="0"/>
              </a:spcAft>
              <a:buSzPct val="25000"/>
              <a:buNone/>
            </a:pP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School of Computing and Information Sciences</a:t>
            </a: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Florida International University</a:t>
            </a:r>
          </a:p>
        </p:txBody>
      </p:sp>
      <p:sp>
        <p:nvSpPr>
          <p:cNvPr id="85" name="Shape 85"/>
          <p:cNvSpPr txBox="1"/>
          <p:nvPr>
            <p:ph idx="1" type="subTitle"/>
          </p:nvPr>
        </p:nvSpPr>
        <p:spPr>
          <a:xfrm>
            <a:off x="0" y="6129650"/>
            <a:ext cx="9144000" cy="495600"/>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FFFFFF"/>
                </a:solidFill>
              </a:rPr>
              <a:t>3/7/2016</a:t>
            </a:r>
          </a:p>
        </p:txBody>
      </p:sp>
      <p:sp>
        <p:nvSpPr>
          <p:cNvPr id="86" name="Shape 86"/>
          <p:cNvSpPr txBox="1"/>
          <p:nvPr/>
        </p:nvSpPr>
        <p:spPr>
          <a:xfrm>
            <a:off x="0" y="387775"/>
            <a:ext cx="9144000" cy="1196400"/>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3600" u="none" cap="none" strike="noStrike">
                <a:solidFill>
                  <a:srgbClr val="FFFFFF"/>
                </a:solidFill>
                <a:latin typeface="Ubuntu"/>
                <a:ea typeface="Ubuntu"/>
                <a:cs typeface="Ubuntu"/>
                <a:sym typeface="Ubuntu"/>
              </a:rPr>
              <a:t>Senior Project Final Presentation</a:t>
            </a:r>
            <a:br>
              <a:rPr b="1" i="0" lang="en-US" sz="4400" u="none" cap="none" strike="noStrike">
                <a:solidFill>
                  <a:srgbClr val="FFFFFF"/>
                </a:solidFill>
                <a:latin typeface="Ubuntu"/>
                <a:ea typeface="Ubuntu"/>
                <a:cs typeface="Ubuntu"/>
                <a:sym typeface="Ubuntu"/>
              </a:rPr>
            </a:br>
            <a:r>
              <a:rPr b="1" lang="en-US" sz="2800">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p:nvPr/>
        </p:nvSpPr>
        <p:spPr>
          <a:xfrm>
            <a:off x="0" y="1293125"/>
            <a:ext cx="9144000" cy="5092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8" name="Shape 168"/>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Deployment</a:t>
            </a:r>
          </a:p>
        </p:txBody>
      </p:sp>
      <p:pic>
        <p:nvPicPr>
          <p:cNvPr id="169" name="Shape 169"/>
          <p:cNvPicPr preferRelativeResize="0"/>
          <p:nvPr/>
        </p:nvPicPr>
        <p:blipFill>
          <a:blip r:embed="rId3">
            <a:alphaModFix/>
          </a:blip>
          <a:stretch>
            <a:fillRect/>
          </a:stretch>
        </p:blipFill>
        <p:spPr>
          <a:xfrm>
            <a:off x="219475" y="1425575"/>
            <a:ext cx="8703475" cy="48700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p:nvPr/>
        </p:nvSpPr>
        <p:spPr>
          <a:xfrm>
            <a:off x="0" y="1078475"/>
            <a:ext cx="9144000" cy="558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6" name="Shape 17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t>
            </a:r>
            <a:r>
              <a:rPr lang="en-US" sz="3000">
                <a:solidFill>
                  <a:srgbClr val="FFFFFF"/>
                </a:solidFill>
              </a:rPr>
              <a:t>Persistent data design</a:t>
            </a:r>
          </a:p>
        </p:txBody>
      </p:sp>
      <p:pic>
        <p:nvPicPr>
          <p:cNvPr id="177" name="Shape 177"/>
          <p:cNvPicPr preferRelativeResize="0"/>
          <p:nvPr/>
        </p:nvPicPr>
        <p:blipFill>
          <a:blip r:embed="rId3">
            <a:alphaModFix/>
          </a:blip>
          <a:stretch>
            <a:fillRect/>
          </a:stretch>
        </p:blipFill>
        <p:spPr>
          <a:xfrm>
            <a:off x="967762" y="1074425"/>
            <a:ext cx="7206875" cy="55922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Minimal Class Diagram</a:t>
            </a:r>
          </a:p>
        </p:txBody>
      </p:sp>
      <p:sp>
        <p:nvSpPr>
          <p:cNvPr id="184" name="Shape 184"/>
          <p:cNvSpPr/>
          <p:nvPr/>
        </p:nvSpPr>
        <p:spPr>
          <a:xfrm>
            <a:off x="0" y="1149975"/>
            <a:ext cx="9144000" cy="476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85" name="Shape 185"/>
          <p:cNvPicPr preferRelativeResize="0"/>
          <p:nvPr/>
        </p:nvPicPr>
        <p:blipFill>
          <a:blip r:embed="rId3">
            <a:alphaModFix/>
          </a:blip>
          <a:stretch>
            <a:fillRect/>
          </a:stretch>
        </p:blipFill>
        <p:spPr>
          <a:xfrm>
            <a:off x="314100" y="1277100"/>
            <a:ext cx="8515799" cy="4505849"/>
          </a:xfrm>
          <a:prstGeom prst="rect">
            <a:avLst/>
          </a:prstGeom>
          <a:noFill/>
          <a:ln>
            <a:noFill/>
          </a:ln>
        </p:spPr>
      </p:pic>
      <p:sp>
        <p:nvSpPr>
          <p:cNvPr id="186" name="Shape 186"/>
          <p:cNvSpPr/>
          <p:nvPr/>
        </p:nvSpPr>
        <p:spPr>
          <a:xfrm>
            <a:off x="3049075" y="295287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3049075" y="418255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247725" y="478855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462975" y="1970275"/>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5876875" y="1651400"/>
            <a:ext cx="1413900" cy="606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p:nvPr/>
        </p:nvSpPr>
        <p:spPr>
          <a:xfrm>
            <a:off x="-825" y="1774700"/>
            <a:ext cx="9144000" cy="39240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(Sunny Day)</a:t>
            </a:r>
          </a:p>
        </p:txBody>
      </p:sp>
      <p:sp>
        <p:nvSpPr>
          <p:cNvPr id="198" name="Shape 198"/>
          <p:cNvSpPr txBox="1"/>
          <p:nvPr>
            <p:ph idx="1" type="body"/>
          </p:nvPr>
        </p:nvSpPr>
        <p:spPr>
          <a:xfrm>
            <a:off x="779475" y="1930850"/>
            <a:ext cx="7583400" cy="3611700"/>
          </a:xfrm>
          <a:prstGeom prst="rect">
            <a:avLst/>
          </a:prstGeom>
          <a:noFill/>
          <a:ln>
            <a:noFill/>
          </a:ln>
        </p:spPr>
        <p:txBody>
          <a:bodyPr anchorCtr="0" anchor="ctr" bIns="45700" lIns="91425" rIns="91425" tIns="45700">
            <a:noAutofit/>
          </a:bodyPr>
          <a:lstStyle/>
          <a:p>
            <a:pPr indent="387350" lvl="0" marL="0" rtl="0">
              <a:lnSpc>
                <a:spcPct val="150000"/>
              </a:lnSpc>
              <a:spcBef>
                <a:spcPts val="0"/>
              </a:spcBef>
              <a:buClr>
                <a:srgbClr val="000000"/>
              </a:buClr>
              <a:buSzPct val="68750"/>
              <a:buFont typeface="Arial"/>
              <a:buNone/>
            </a:pPr>
            <a:r>
              <a:rPr b="1" lang="en-US" sz="1600">
                <a:solidFill>
                  <a:srgbClr val="FFFFFF"/>
                </a:solidFill>
                <a:latin typeface="Calibri"/>
                <a:ea typeface="Calibri"/>
                <a:cs typeface="Calibri"/>
                <a:sym typeface="Calibri"/>
              </a:rPr>
              <a:t>ID: MJ-SD-520-01</a:t>
            </a:r>
          </a:p>
          <a:p>
            <a:pPr indent="387350" lvl="0" marL="0" rtl="0">
              <a:lnSpc>
                <a:spcPct val="150000"/>
              </a:lnSpc>
              <a:spcBef>
                <a:spcPts val="0"/>
              </a:spcBef>
              <a:buClr>
                <a:srgbClr val="000000"/>
              </a:buClr>
              <a:buSzPct val="68750"/>
              <a:buFont typeface="Arial"/>
              <a:buNone/>
            </a:pPr>
            <a:r>
              <a:rPr b="1" lang="en-US" sz="1600">
                <a:solidFill>
                  <a:srgbClr val="FFFFFF"/>
                </a:solidFill>
                <a:latin typeface="Calibri"/>
                <a:ea typeface="Calibri"/>
                <a:cs typeface="Calibri"/>
                <a:sym typeface="Calibri"/>
              </a:rPr>
              <a:t>Purpose</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Test if user can save new information</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Precondition</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has logged into Mobile Judge</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went to his/her profile page by clicking on his/her picture or name</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Expected Result</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was able to save all information on the form</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Actual Result</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was able to save all information on the form to the database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825" y="1498225"/>
            <a:ext cx="9144000" cy="43611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Cases (</a:t>
            </a:r>
            <a:r>
              <a:rPr lang="en-US">
                <a:solidFill>
                  <a:schemeClr val="lt1"/>
                </a:solidFill>
              </a:rPr>
              <a:t>Rainy </a:t>
            </a:r>
            <a:r>
              <a:rPr b="0" i="0" lang="en-US" sz="3800" u="none" cap="none" strike="noStrike">
                <a:solidFill>
                  <a:schemeClr val="lt1"/>
                </a:solidFill>
                <a:latin typeface="Trebuchet MS"/>
                <a:ea typeface="Trebuchet MS"/>
                <a:cs typeface="Trebuchet MS"/>
                <a:sym typeface="Trebuchet MS"/>
              </a:rPr>
              <a:t>Day)</a:t>
            </a:r>
          </a:p>
        </p:txBody>
      </p:sp>
      <p:sp>
        <p:nvSpPr>
          <p:cNvPr id="206" name="Shape 206"/>
          <p:cNvSpPr txBox="1"/>
          <p:nvPr>
            <p:ph idx="1" type="body"/>
          </p:nvPr>
        </p:nvSpPr>
        <p:spPr>
          <a:xfrm>
            <a:off x="780300" y="1681075"/>
            <a:ext cx="7583400" cy="3995400"/>
          </a:xfrm>
          <a:prstGeom prst="rect">
            <a:avLst/>
          </a:prstGeom>
          <a:noFill/>
          <a:ln>
            <a:noFill/>
          </a:ln>
        </p:spPr>
        <p:txBody>
          <a:bodyPr anchorCtr="0" anchor="ctr" bIns="45700" lIns="91425" rIns="91425" tIns="45700">
            <a:noAutofit/>
          </a:bodyPr>
          <a:lstStyle/>
          <a:p>
            <a:pPr indent="387350" lvl="0" marL="0" rtl="0">
              <a:lnSpc>
                <a:spcPct val="150000"/>
              </a:lnSpc>
              <a:spcBef>
                <a:spcPts val="0"/>
              </a:spcBef>
              <a:buClr>
                <a:srgbClr val="000000"/>
              </a:buClr>
              <a:buSzPct val="68750"/>
              <a:buFont typeface="Arial"/>
              <a:buNone/>
            </a:pPr>
            <a:r>
              <a:rPr b="1" lang="en-US" sz="1600">
                <a:solidFill>
                  <a:srgbClr val="FFFFFF"/>
                </a:solidFill>
                <a:latin typeface="Calibri"/>
                <a:ea typeface="Calibri"/>
                <a:cs typeface="Calibri"/>
                <a:sym typeface="Calibri"/>
              </a:rPr>
              <a:t>ID: MJ-RD-520-01</a:t>
            </a:r>
          </a:p>
          <a:p>
            <a:pPr indent="387350" lvl="0" marL="0" rtl="0">
              <a:lnSpc>
                <a:spcPct val="150000"/>
              </a:lnSpc>
              <a:spcBef>
                <a:spcPts val="0"/>
              </a:spcBef>
              <a:buClr>
                <a:srgbClr val="000000"/>
              </a:buClr>
              <a:buSzPct val="68750"/>
              <a:buFont typeface="Arial"/>
              <a:buNone/>
            </a:pPr>
            <a:r>
              <a:rPr b="1" lang="en-US" sz="1600">
                <a:solidFill>
                  <a:srgbClr val="FFFFFF"/>
                </a:solidFill>
                <a:latin typeface="Calibri"/>
                <a:ea typeface="Calibri"/>
                <a:cs typeface="Calibri"/>
                <a:sym typeface="Calibri"/>
              </a:rPr>
              <a:t>Purpose</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Test if user can save first name, last name or email with empty fields</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Precondition</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has logged into Mobile Judge</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went to his/her profile page by clicking on his/her picture or name</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Expected Result</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was not able to save first name, last name, or email fields information to database</a:t>
            </a:r>
          </a:p>
          <a:p>
            <a:pPr indent="-69850" lvl="0" marL="0" rtl="0">
              <a:lnSpc>
                <a:spcPct val="150000"/>
              </a:lnSpc>
              <a:spcBef>
                <a:spcPts val="0"/>
              </a:spcBef>
              <a:buClr>
                <a:srgbClr val="000000"/>
              </a:buClr>
              <a:buSzPct val="68750"/>
              <a:buFont typeface="Arial"/>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Actual Result</a:t>
            </a:r>
          </a:p>
          <a:p>
            <a:pPr indent="-330200" lvl="0" marL="914400" rtl="0">
              <a:lnSpc>
                <a:spcPct val="150000"/>
              </a:lnSpc>
              <a:spcBef>
                <a:spcPts val="0"/>
              </a:spcBef>
              <a:buClr>
                <a:srgbClr val="FFFFFF"/>
              </a:buClr>
              <a:buSzPct val="100000"/>
              <a:buFont typeface="Calibri"/>
            </a:pPr>
            <a:r>
              <a:rPr lang="en-US" sz="1600">
                <a:solidFill>
                  <a:srgbClr val="FFFFFF"/>
                </a:solidFill>
                <a:latin typeface="Calibri"/>
                <a:ea typeface="Calibri"/>
                <a:cs typeface="Calibri"/>
                <a:sym typeface="Calibri"/>
              </a:rPr>
              <a:t>User was able to save all information on the form to the database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p:nvPr/>
        </p:nvSpPr>
        <p:spPr>
          <a:xfrm>
            <a:off x="75" y="4222525"/>
            <a:ext cx="9144000" cy="2164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solidFill>
                  <a:schemeClr val="lt1"/>
                </a:solidFill>
              </a:rPr>
              <a:t>Thank you!</a:t>
            </a:r>
          </a:p>
        </p:txBody>
      </p:sp>
      <p:sp>
        <p:nvSpPr>
          <p:cNvPr id="214" name="Shape 214"/>
          <p:cNvSpPr txBox="1"/>
          <p:nvPr>
            <p:ph idx="1" type="body"/>
          </p:nvPr>
        </p:nvSpPr>
        <p:spPr>
          <a:xfrm>
            <a:off x="317399" y="4314625"/>
            <a:ext cx="8550900" cy="1980000"/>
          </a:xfrm>
          <a:prstGeom prst="rect">
            <a:avLst/>
          </a:prstGeom>
          <a:noFill/>
          <a:ln>
            <a:noFill/>
          </a:ln>
        </p:spPr>
        <p:txBody>
          <a:bodyPr anchorCtr="0" anchor="ctr" bIns="45700" lIns="91425" rIns="91425" tIns="45700">
            <a:noAutofit/>
          </a:bodyPr>
          <a:lstStyle/>
          <a:p>
            <a:pPr indent="0" lvl="0" marL="0" rtl="0">
              <a:lnSpc>
                <a:spcPct val="100000"/>
              </a:lnSpc>
              <a:spcBef>
                <a:spcPts val="0"/>
              </a:spcBef>
              <a:buNone/>
            </a:pPr>
            <a:r>
              <a:rPr lang="en-US" sz="3240">
                <a:solidFill>
                  <a:srgbClr val="FFFFFF"/>
                </a:solidFill>
                <a:latin typeface="Questrial"/>
                <a:ea typeface="Questrial"/>
                <a:cs typeface="Questrial"/>
                <a:sym typeface="Questrial"/>
              </a:rPr>
              <a:t>Contact information:</a:t>
            </a:r>
          </a:p>
          <a:p>
            <a:pPr indent="0" lvl="0" marL="0" rtl="0">
              <a:lnSpc>
                <a:spcPct val="100000"/>
              </a:lnSpc>
              <a:spcBef>
                <a:spcPts val="0"/>
              </a:spcBef>
              <a:buNone/>
            </a:pPr>
            <a:r>
              <a:rPr lang="en-US" sz="3240">
                <a:solidFill>
                  <a:srgbClr val="FFFFFF"/>
                </a:solidFill>
                <a:latin typeface="Questrial"/>
                <a:ea typeface="Questrial"/>
                <a:cs typeface="Questrial"/>
                <a:sym typeface="Questrial"/>
              </a:rPr>
              <a:t>Steven Rowe</a:t>
            </a:r>
            <a:br>
              <a:rPr lang="en-US" sz="3240">
                <a:solidFill>
                  <a:srgbClr val="FFFFFF"/>
                </a:solidFill>
                <a:latin typeface="Questrial"/>
                <a:ea typeface="Questrial"/>
                <a:cs typeface="Questrial"/>
                <a:sym typeface="Questrial"/>
              </a:rPr>
            </a:br>
            <a:r>
              <a:rPr lang="en-US" sz="3240">
                <a:solidFill>
                  <a:srgbClr val="FFFFFF"/>
                </a:solidFill>
                <a:latin typeface="Questrial"/>
                <a:ea typeface="Questrial"/>
                <a:cs typeface="Questrial"/>
                <a:sym typeface="Questrial"/>
              </a:rPr>
              <a:t>email: mrowe009</a:t>
            </a:r>
            <a:r>
              <a:rPr lang="en-US" sz="3240" u="sng">
                <a:solidFill>
                  <a:srgbClr val="FFFFFF"/>
                </a:solidFill>
                <a:latin typeface="Questrial"/>
                <a:ea typeface="Questrial"/>
                <a:cs typeface="Questrial"/>
                <a:sym typeface="Questrial"/>
                <a:hlinkClick r:id="rId3"/>
              </a:rPr>
              <a:t>@</a:t>
            </a:r>
            <a:r>
              <a:rPr lang="en-US" sz="3240">
                <a:solidFill>
                  <a:srgbClr val="FFFFFF"/>
                </a:solidFill>
                <a:latin typeface="Questrial"/>
                <a:ea typeface="Questrial"/>
                <a:cs typeface="Questrial"/>
                <a:sym typeface="Questrial"/>
              </a:rPr>
              <a:t>fiu.edu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100" y="1192700"/>
            <a:ext cx="9144000" cy="47514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solidFill>
                  <a:srgbClr val="FFFFFF"/>
                </a:solidFill>
              </a:rPr>
              <a:t>Problem Definition</a:t>
            </a:r>
          </a:p>
        </p:txBody>
      </p:sp>
      <p:sp>
        <p:nvSpPr>
          <p:cNvPr id="94" name="Shape 94"/>
          <p:cNvSpPr txBox="1"/>
          <p:nvPr>
            <p:ph idx="1" type="body"/>
          </p:nvPr>
        </p:nvSpPr>
        <p:spPr>
          <a:xfrm>
            <a:off x="379237" y="1676242"/>
            <a:ext cx="7583400" cy="1290000"/>
          </a:xfrm>
          <a:prstGeom prst="rect">
            <a:avLst/>
          </a:prstGeom>
          <a:noFill/>
          <a:ln>
            <a:noFill/>
          </a:ln>
        </p:spPr>
        <p:txBody>
          <a:bodyPr anchorCtr="0" anchor="ctr" bIns="45700" lIns="91425" rIns="91425" tIns="45700">
            <a:noAutofit/>
          </a:bodyPr>
          <a:lstStyle/>
          <a:p>
            <a:pPr indent="0" lvl="0" marL="0" rtl="0">
              <a:spcBef>
                <a:spcPts val="0"/>
              </a:spcBef>
              <a:buNone/>
            </a:pPr>
            <a:r>
              <a:rPr lang="en-US" sz="1800">
                <a:solidFill>
                  <a:srgbClr val="FFFFFF"/>
                </a:solidFill>
              </a:rPr>
              <a:t>Mobile Judge is a web application that is built more for mobile devices to be the primary use. Mobile Judge is the application that judges will be using to score students during the senior project showcase.</a:t>
            </a:r>
          </a:p>
        </p:txBody>
      </p:sp>
      <p:sp>
        <p:nvSpPr>
          <p:cNvPr id="95" name="Shape 95"/>
          <p:cNvSpPr/>
          <p:nvPr/>
        </p:nvSpPr>
        <p:spPr>
          <a:xfrm>
            <a:off x="379237" y="1425600"/>
            <a:ext cx="19428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solidFill>
                  <a:srgbClr val="FFFFFF"/>
                </a:solidFill>
                <a:latin typeface="Ubuntu"/>
                <a:ea typeface="Ubuntu"/>
                <a:cs typeface="Ubuntu"/>
                <a:sym typeface="Ubuntu"/>
              </a:rPr>
              <a:t>Our Project</a:t>
            </a:r>
          </a:p>
        </p:txBody>
      </p:sp>
      <p:sp>
        <p:nvSpPr>
          <p:cNvPr id="96" name="Shape 96"/>
          <p:cNvSpPr/>
          <p:nvPr/>
        </p:nvSpPr>
        <p:spPr>
          <a:xfrm>
            <a:off x="379237" y="2971925"/>
            <a:ext cx="2808300" cy="394500"/>
          </a:xfrm>
          <a:prstGeom prst="rect">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Current Problems</a:t>
            </a:r>
          </a:p>
        </p:txBody>
      </p:sp>
      <p:sp>
        <p:nvSpPr>
          <p:cNvPr id="97" name="Shape 97"/>
          <p:cNvSpPr txBox="1"/>
          <p:nvPr/>
        </p:nvSpPr>
        <p:spPr>
          <a:xfrm>
            <a:off x="379245" y="3269548"/>
            <a:ext cx="4603200" cy="2472000"/>
          </a:xfrm>
          <a:prstGeom prst="rect">
            <a:avLst/>
          </a:prstGeom>
          <a:noFill/>
          <a:ln>
            <a:noFill/>
          </a:ln>
        </p:spPr>
        <p:txBody>
          <a:bodyPr anchorCtr="0" anchor="ctr" bIns="91425" lIns="91425" rIns="91425" tIns="91425">
            <a:noAutofit/>
          </a:bodyPr>
          <a:lstStyle/>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Lacked the ability to accept/reject grades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View/update user profile page</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Ability for admin to filter email selections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Social media account linking</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Pagination on all grids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Export grades/judges</a:t>
            </a:r>
          </a:p>
          <a:p>
            <a:pPr indent="-330200" lvl="0" marL="457200" rtl="0">
              <a:lnSpc>
                <a:spcPct val="115000"/>
              </a:lnSpc>
              <a:spcBef>
                <a:spcPts val="0"/>
              </a:spcBef>
              <a:buClr>
                <a:schemeClr val="lt1"/>
              </a:buClr>
              <a:buSzPct val="100000"/>
              <a:buFont typeface="Noto Sans Symbols"/>
              <a:buChar char="●"/>
            </a:pPr>
            <a:r>
              <a:rPr lang="en-US" sz="1600">
                <a:solidFill>
                  <a:schemeClr val="lt1"/>
                </a:solidFill>
                <a:latin typeface="Trebuchet MS"/>
                <a:ea typeface="Trebuchet MS"/>
                <a:cs typeface="Trebuchet MS"/>
                <a:sym typeface="Trebuchet MS"/>
              </a:rPr>
              <a:t>Import Students</a:t>
            </a:r>
          </a:p>
          <a:p>
            <a:pPr indent="-330200" lvl="0" marL="457200" rtl="0">
              <a:lnSpc>
                <a:spcPct val="115000"/>
              </a:lnSpc>
              <a:spcBef>
                <a:spcPts val="0"/>
              </a:spcBef>
              <a:buClr>
                <a:schemeClr val="lt1"/>
              </a:buClr>
              <a:buSzPct val="100000"/>
              <a:buFont typeface="Trebuchet MS"/>
              <a:buChar char="●"/>
            </a:pPr>
            <a:r>
              <a:rPr lang="en-US" sz="1600">
                <a:solidFill>
                  <a:schemeClr val="lt1"/>
                </a:solidFill>
                <a:latin typeface="Trebuchet MS"/>
                <a:ea typeface="Trebuchet MS"/>
                <a:cs typeface="Trebuchet MS"/>
                <a:sym typeface="Trebuchet MS"/>
              </a:rPr>
              <a:t>Manage Student/Judges information</a:t>
            </a:r>
          </a:p>
        </p:txBody>
      </p:sp>
      <p:sp>
        <p:nvSpPr>
          <p:cNvPr id="98" name="Shape 98"/>
          <p:cNvSpPr/>
          <p:nvPr/>
        </p:nvSpPr>
        <p:spPr>
          <a:xfrm>
            <a:off x="5732625" y="3491525"/>
            <a:ext cx="3242100" cy="1539000"/>
          </a:xfrm>
          <a:prstGeom prst="rect">
            <a:avLst/>
          </a:prstGeom>
          <a:solidFill>
            <a:schemeClr val="accent1"/>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317500" lvl="0" marL="457200" rtl="0">
              <a:lnSpc>
                <a:spcPct val="115000"/>
              </a:lnSpc>
              <a:spcBef>
                <a:spcPts val="0"/>
              </a:spcBef>
              <a:buClr>
                <a:schemeClr val="lt1"/>
              </a:buClr>
              <a:buFont typeface="Trebuchet MS"/>
              <a:buChar char="●"/>
            </a:pPr>
            <a:r>
              <a:rPr lang="en-US">
                <a:solidFill>
                  <a:schemeClr val="lt1"/>
                </a:solidFill>
                <a:latin typeface="Trebuchet MS"/>
                <a:ea typeface="Trebuchet MS"/>
                <a:cs typeface="Trebuchet MS"/>
                <a:sym typeface="Trebuchet MS"/>
              </a:rPr>
              <a:t>Admin being able to Manage student and judges information</a:t>
            </a:r>
            <a:br>
              <a:rPr lang="en-US">
                <a:solidFill>
                  <a:schemeClr val="lt1"/>
                </a:solidFill>
                <a:latin typeface="Trebuchet MS"/>
                <a:ea typeface="Trebuchet MS"/>
                <a:cs typeface="Trebuchet MS"/>
                <a:sym typeface="Trebuchet MS"/>
              </a:rPr>
            </a:br>
          </a:p>
          <a:p>
            <a:pPr indent="-317500" lvl="0" marL="457200" rtl="0">
              <a:lnSpc>
                <a:spcPct val="115000"/>
              </a:lnSpc>
              <a:spcBef>
                <a:spcPts val="2000"/>
              </a:spcBef>
              <a:buClr>
                <a:schemeClr val="lt1"/>
              </a:buClr>
              <a:buFont typeface="Trebuchet MS"/>
              <a:buChar char="●"/>
            </a:pPr>
            <a:r>
              <a:rPr lang="en-US">
                <a:solidFill>
                  <a:schemeClr val="lt1"/>
                </a:solidFill>
                <a:latin typeface="Trebuchet MS"/>
                <a:ea typeface="Trebuchet MS"/>
                <a:cs typeface="Trebuchet MS"/>
                <a:sym typeface="Trebuchet MS"/>
              </a:rPr>
              <a:t>User being able to view and update personal information</a:t>
            </a:r>
          </a:p>
        </p:txBody>
      </p:sp>
      <p:sp>
        <p:nvSpPr>
          <p:cNvPr id="99" name="Shape 99"/>
          <p:cNvSpPr/>
          <p:nvPr/>
        </p:nvSpPr>
        <p:spPr>
          <a:xfrm>
            <a:off x="7522425" y="3178850"/>
            <a:ext cx="1375500" cy="394500"/>
          </a:xfrm>
          <a:prstGeom prst="rect">
            <a:avLst/>
          </a:prstGeom>
          <a:solidFill>
            <a:srgbClr val="4A86E8"/>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My Part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Project Management</a:t>
            </a:r>
          </a:p>
        </p:txBody>
      </p:sp>
      <p:pic>
        <p:nvPicPr>
          <p:cNvPr id="106" name="Shape 106"/>
          <p:cNvPicPr preferRelativeResize="0"/>
          <p:nvPr/>
        </p:nvPicPr>
        <p:blipFill>
          <a:blip r:embed="rId3">
            <a:alphaModFix/>
          </a:blip>
          <a:stretch>
            <a:fillRect/>
          </a:stretch>
        </p:blipFill>
        <p:spPr>
          <a:xfrm>
            <a:off x="280212" y="1108650"/>
            <a:ext cx="8581999" cy="56180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779462" y="381000"/>
            <a:ext cx="7583400" cy="1044600"/>
          </a:xfrm>
          <a:prstGeom prst="rect">
            <a:avLst/>
          </a:prstGeom>
        </p:spPr>
        <p:txBody>
          <a:bodyPr anchorCtr="0" anchor="t" bIns="91425" lIns="91425" rIns="91425" tIns="91425">
            <a:noAutofit/>
          </a:bodyPr>
          <a:lstStyle/>
          <a:p>
            <a:pPr lvl="0">
              <a:spcBef>
                <a:spcPts val="0"/>
              </a:spcBef>
              <a:buNone/>
            </a:pPr>
            <a:r>
              <a:rPr lang="en-US">
                <a:solidFill>
                  <a:srgbClr val="FFFFFF"/>
                </a:solidFill>
              </a:rPr>
              <a:t>Full Gantt chart</a:t>
            </a:r>
          </a:p>
        </p:txBody>
      </p:sp>
      <p:pic>
        <p:nvPicPr>
          <p:cNvPr id="113" name="Shape 113"/>
          <p:cNvPicPr preferRelativeResize="0"/>
          <p:nvPr/>
        </p:nvPicPr>
        <p:blipFill>
          <a:blip r:embed="rId3">
            <a:alphaModFix/>
          </a:blip>
          <a:stretch>
            <a:fillRect/>
          </a:stretch>
        </p:blipFill>
        <p:spPr>
          <a:xfrm>
            <a:off x="133137" y="1144150"/>
            <a:ext cx="8877726" cy="4845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0" y="1558050"/>
            <a:ext cx="9144000" cy="15555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User Stories </a:t>
            </a:r>
          </a:p>
        </p:txBody>
      </p:sp>
      <p:sp>
        <p:nvSpPr>
          <p:cNvPr id="121" name="Shape 121"/>
          <p:cNvSpPr txBox="1"/>
          <p:nvPr>
            <p:ph idx="1" type="body"/>
          </p:nvPr>
        </p:nvSpPr>
        <p:spPr>
          <a:xfrm>
            <a:off x="779512" y="1662450"/>
            <a:ext cx="7583400" cy="1346700"/>
          </a:xfrm>
          <a:prstGeom prst="rect">
            <a:avLst/>
          </a:prstGeom>
          <a:noFill/>
          <a:ln>
            <a:noFill/>
          </a:ln>
        </p:spPr>
        <p:txBody>
          <a:bodyPr anchorCtr="0" anchor="ctr" bIns="45700" lIns="91425" rIns="91425" tIns="45700">
            <a:noAutofit/>
          </a:bodyPr>
          <a:lstStyle/>
          <a:p>
            <a:pPr indent="-282575" lvl="0" marL="282575" marR="0" rtl="0" algn="l">
              <a:spcBef>
                <a:spcPts val="0"/>
              </a:spcBef>
              <a:spcAft>
                <a:spcPts val="0"/>
              </a:spcAft>
              <a:buClr>
                <a:srgbClr val="FFFFFF"/>
              </a:buClr>
              <a:buSzPct val="122222"/>
              <a:buFont typeface="Noto Sans Symbols"/>
              <a:buChar char="●"/>
            </a:pPr>
            <a:r>
              <a:rPr lang="en-US">
                <a:solidFill>
                  <a:srgbClr val="FFFFFF"/>
                </a:solidFill>
              </a:rPr>
              <a:t>#520-Manage User Profile</a:t>
            </a:r>
          </a:p>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#543-Manage Judges</a:t>
            </a:r>
          </a:p>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#544-Manage </a:t>
            </a:r>
            <a:r>
              <a:rPr lang="en-US">
                <a:solidFill>
                  <a:schemeClr val="lt1"/>
                </a:solidFill>
              </a:rPr>
              <a:t>Student</a:t>
            </a:r>
          </a:p>
        </p:txBody>
      </p:sp>
      <p:sp>
        <p:nvSpPr>
          <p:cNvPr id="122" name="Shape 122"/>
          <p:cNvSpPr/>
          <p:nvPr/>
        </p:nvSpPr>
        <p:spPr>
          <a:xfrm>
            <a:off x="4397675" y="1687527"/>
            <a:ext cx="461105" cy="480761"/>
          </a:xfrm>
          <a:prstGeom prst="irregularSeal1">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rot="3571312">
            <a:off x="242982" y="1687514"/>
            <a:ext cx="461099" cy="480752"/>
          </a:xfrm>
          <a:prstGeom prst="irregularSeal1">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p:nvPr/>
        </p:nvSpPr>
        <p:spPr>
          <a:xfrm>
            <a:off x="-100" y="1150425"/>
            <a:ext cx="9144000" cy="5404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lvl="0" rtl="0">
              <a:spcBef>
                <a:spcPts val="0"/>
              </a:spcBef>
              <a:buClr>
                <a:schemeClr val="dk2"/>
              </a:buClr>
              <a:buSzPct val="25000"/>
              <a:buFont typeface="Arial"/>
              <a:buNone/>
            </a:pPr>
            <a:r>
              <a:rPr lang="en-US">
                <a:solidFill>
                  <a:schemeClr val="lt1"/>
                </a:solidFill>
              </a:rPr>
              <a:t>Requirements: Use Cases</a:t>
            </a:r>
          </a:p>
        </p:txBody>
      </p:sp>
      <p:sp>
        <p:nvSpPr>
          <p:cNvPr id="131" name="Shape 131"/>
          <p:cNvSpPr txBox="1"/>
          <p:nvPr/>
        </p:nvSpPr>
        <p:spPr>
          <a:xfrm>
            <a:off x="378450" y="1439475"/>
            <a:ext cx="8387100" cy="48261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rPr lang="en-US">
                <a:solidFill>
                  <a:srgbClr val="FFFFFF"/>
                </a:solidFill>
                <a:latin typeface="Calibri"/>
                <a:ea typeface="Calibri"/>
                <a:cs typeface="Calibri"/>
                <a:sym typeface="Calibri"/>
              </a:rPr>
              <a:t>      </a:t>
            </a:r>
            <a:r>
              <a:rPr b="1" lang="en-US" sz="1800">
                <a:solidFill>
                  <a:srgbClr val="FFFFFF"/>
                </a:solidFill>
                <a:latin typeface="Calibri"/>
                <a:ea typeface="Calibri"/>
                <a:cs typeface="Calibri"/>
                <a:sym typeface="Calibri"/>
              </a:rPr>
              <a:t>Use Case ID: MJ520 - Manage Profile</a:t>
            </a:r>
          </a:p>
          <a:p>
            <a:pPr indent="-698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Details: </a:t>
            </a:r>
          </a:p>
          <a:p>
            <a:pPr indent="1587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Actor: User</a:t>
            </a:r>
          </a:p>
          <a:p>
            <a:pPr indent="1587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Pre-conditions: </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Once user is logged in, the user profile information is loaded onto the screen</a:t>
            </a:r>
          </a:p>
          <a:p>
            <a:pPr indent="1587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Description: </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Use case begins when the user clicks his profile picture or name</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The system will redirect the user to his profile page</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Once redirected to the his/her profile page, all the profile information will be able to be edited. </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The system will be able to save the new profile information changes.</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Use case ends once the user clicks save.</a:t>
            </a:r>
          </a:p>
          <a:p>
            <a:pPr indent="1587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Post-conditions:</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n/a</a:t>
            </a:r>
          </a:p>
          <a:p>
            <a:pPr indent="158750" lvl="0" marL="228600" rtl="0">
              <a:lnSpc>
                <a:spcPct val="150000"/>
              </a:lnSpc>
              <a:spcBef>
                <a:spcPts val="0"/>
              </a:spcBef>
              <a:buClr>
                <a:srgbClr val="000000"/>
              </a:buClr>
              <a:buFont typeface="Arial"/>
              <a:buNone/>
            </a:pPr>
            <a:r>
              <a:rPr lang="en-US">
                <a:solidFill>
                  <a:srgbClr val="FFFFFF"/>
                </a:solidFill>
                <a:latin typeface="Calibri"/>
                <a:ea typeface="Calibri"/>
                <a:cs typeface="Calibri"/>
                <a:sym typeface="Calibri"/>
              </a:rPr>
              <a:t>Alternative Courses of Action:</a:t>
            </a:r>
          </a:p>
          <a:p>
            <a:pPr indent="-228600" lvl="0" marL="914400" rtl="0">
              <a:lnSpc>
                <a:spcPct val="150000"/>
              </a:lnSpc>
              <a:spcBef>
                <a:spcPts val="0"/>
              </a:spcBef>
              <a:buClr>
                <a:srgbClr val="FFFFFF"/>
              </a:buClr>
              <a:buFont typeface="Calibri"/>
              <a:buAutoNum type="arabicPeriod"/>
            </a:pPr>
            <a:r>
              <a:rPr lang="en-US">
                <a:solidFill>
                  <a:srgbClr val="FFFFFF"/>
                </a:solidFill>
                <a:latin typeface="Calibri"/>
                <a:ea typeface="Calibri"/>
                <a:cs typeface="Calibri"/>
                <a:sym typeface="Calibri"/>
              </a:rPr>
              <a:t>n/a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p:nvPr/>
        </p:nvSpPr>
        <p:spPr>
          <a:xfrm>
            <a:off x="-25" y="1453650"/>
            <a:ext cx="9144000" cy="4575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8" name="Shape 138"/>
          <p:cNvSpPr txBox="1"/>
          <p:nvPr>
            <p:ph type="title"/>
          </p:nvPr>
        </p:nvSpPr>
        <p:spPr>
          <a:xfrm>
            <a:off x="779462" y="381000"/>
            <a:ext cx="805973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Sequence Diagrams</a:t>
            </a:r>
          </a:p>
          <a:p>
            <a:pPr indent="387350" lvl="0" rtl="0">
              <a:lnSpc>
                <a:spcPct val="115000"/>
              </a:lnSpc>
              <a:spcBef>
                <a:spcPts val="0"/>
              </a:spcBef>
              <a:buClr>
                <a:schemeClr val="dk2"/>
              </a:buClr>
              <a:buSzPct val="50000"/>
              <a:buFont typeface="Arial"/>
              <a:buNone/>
            </a:pPr>
            <a:r>
              <a:rPr lang="en-US" sz="2200">
                <a:solidFill>
                  <a:schemeClr val="lt1"/>
                </a:solidFill>
              </a:rPr>
              <a:t>#520-Manage User Profile</a:t>
            </a:r>
          </a:p>
        </p:txBody>
      </p:sp>
      <p:pic>
        <p:nvPicPr>
          <p:cNvPr id="139" name="Shape 139"/>
          <p:cNvPicPr preferRelativeResize="0"/>
          <p:nvPr/>
        </p:nvPicPr>
        <p:blipFill>
          <a:blip r:embed="rId3">
            <a:alphaModFix/>
          </a:blip>
          <a:stretch>
            <a:fillRect/>
          </a:stretch>
        </p:blipFill>
        <p:spPr>
          <a:xfrm>
            <a:off x="256575" y="1612025"/>
            <a:ext cx="8630851" cy="42293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p:nvPr/>
        </p:nvSpPr>
        <p:spPr>
          <a:xfrm>
            <a:off x="0" y="1375450"/>
            <a:ext cx="9144000" cy="543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46" name="Shape 146"/>
          <p:cNvPicPr preferRelativeResize="0"/>
          <p:nvPr/>
        </p:nvPicPr>
        <p:blipFill>
          <a:blip r:embed="rId3">
            <a:alphaModFix/>
          </a:blip>
          <a:stretch>
            <a:fillRect/>
          </a:stretch>
        </p:blipFill>
        <p:spPr>
          <a:xfrm>
            <a:off x="1027775" y="1835749"/>
            <a:ext cx="6965199" cy="4517499"/>
          </a:xfrm>
          <a:prstGeom prst="rect">
            <a:avLst/>
          </a:prstGeom>
          <a:noFill/>
          <a:ln>
            <a:noFill/>
          </a:ln>
        </p:spPr>
      </p:pic>
      <p:sp>
        <p:nvSpPr>
          <p:cNvPr id="147" name="Shape 147"/>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Use Cases</a:t>
            </a:r>
          </a:p>
        </p:txBody>
      </p:sp>
      <p:sp>
        <p:nvSpPr>
          <p:cNvPr id="148" name="Shape 148"/>
          <p:cNvSpPr/>
          <p:nvPr/>
        </p:nvSpPr>
        <p:spPr>
          <a:xfrm>
            <a:off x="2135300" y="1425575"/>
            <a:ext cx="5030400" cy="5317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5591375" y="5066475"/>
            <a:ext cx="1199400" cy="641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2473500" y="5834475"/>
            <a:ext cx="1199400" cy="600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2473500" y="5332825"/>
            <a:ext cx="1199400" cy="600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p:nvPr/>
        </p:nvSpPr>
        <p:spPr>
          <a:xfrm>
            <a:off x="0" y="1596325"/>
            <a:ext cx="9144000" cy="9720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25" y="3238050"/>
            <a:ext cx="9144000" cy="21216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Architecture</a:t>
            </a:r>
          </a:p>
        </p:txBody>
      </p:sp>
      <p:sp>
        <p:nvSpPr>
          <p:cNvPr id="160" name="Shape 160"/>
          <p:cNvSpPr txBox="1"/>
          <p:nvPr>
            <p:ph idx="1" type="body"/>
          </p:nvPr>
        </p:nvSpPr>
        <p:spPr>
          <a:xfrm>
            <a:off x="951025" y="1712575"/>
            <a:ext cx="7676100" cy="7395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rPr lang="en-US">
                <a:solidFill>
                  <a:srgbClr val="FFFFFF"/>
                </a:solidFill>
              </a:rPr>
              <a:t>3-tier architecture and Client-Server</a:t>
            </a:r>
          </a:p>
        </p:txBody>
      </p:sp>
      <p:sp>
        <p:nvSpPr>
          <p:cNvPr id="161" name="Shape 161"/>
          <p:cNvSpPr txBox="1"/>
          <p:nvPr/>
        </p:nvSpPr>
        <p:spPr>
          <a:xfrm>
            <a:off x="951025" y="3322350"/>
            <a:ext cx="7676100" cy="1953000"/>
          </a:xfrm>
          <a:prstGeom prst="rect">
            <a:avLst/>
          </a:prstGeom>
          <a:noFill/>
          <a:ln>
            <a:noFill/>
          </a:ln>
        </p:spPr>
        <p:txBody>
          <a:bodyPr anchorCtr="0" anchor="ctr" bIns="91425" lIns="91425" rIns="91425" tIns="91425">
            <a:noAutofit/>
          </a:bodyPr>
          <a:lstStyle/>
          <a:p>
            <a:pPr lvl="0" rtl="0">
              <a:spcBef>
                <a:spcPts val="0"/>
              </a:spcBef>
              <a:buNone/>
            </a:pPr>
            <a:r>
              <a:rPr lang="en-US" sz="2200">
                <a:solidFill>
                  <a:srgbClr val="FFFFFF"/>
                </a:solidFill>
                <a:latin typeface="Trebuchet MS"/>
                <a:ea typeface="Trebuchet MS"/>
                <a:cs typeface="Trebuchet MS"/>
                <a:sym typeface="Trebuchet MS"/>
              </a:rPr>
              <a:t>Security/Privacy</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Oauthd authentication</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Hashing and salting of passwords</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Sanitizing user input</a:t>
            </a:r>
          </a:p>
          <a:p>
            <a:pPr indent="-368300" lvl="0" marL="914400" rtl="0">
              <a:spcBef>
                <a:spcPts val="0"/>
              </a:spcBef>
              <a:buClr>
                <a:srgbClr val="FFFFFF"/>
              </a:buClr>
              <a:buSzPct val="100000"/>
              <a:buFont typeface="Noto Sans Symbols"/>
              <a:buAutoNum type="arabicPeriod"/>
            </a:pPr>
            <a:r>
              <a:rPr lang="en-US" sz="2200">
                <a:solidFill>
                  <a:srgbClr val="FFFFFF"/>
                </a:solidFill>
                <a:latin typeface="Trebuchet MS"/>
                <a:ea typeface="Trebuchet MS"/>
                <a:cs typeface="Trebuchet MS"/>
                <a:sym typeface="Trebuchet MS"/>
              </a:rPr>
              <a:t>Token based authentication (bcrypt)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