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Ubuntu"/>
      <p:regular r:id="rId21"/>
      <p:bold r:id="rId22"/>
      <p:italic r:id="rId23"/>
      <p:boldItalic r:id="rId24"/>
    </p:embeddedFont>
    <p:embeddedFont>
      <p:font typeface="Raleway"/>
      <p:regular r:id="rId25"/>
      <p:bold r:id="rId26"/>
      <p:italic r:id="rId27"/>
      <p:boldItalic r:id="rId28"/>
    </p:embeddedFont>
    <p:embeddedFont>
      <p:font typeface="Lato"/>
      <p:regular r:id="rId29"/>
      <p:bold r:id="rId30"/>
      <p:italic r:id="rId31"/>
      <p:boldItalic r:id="rId32"/>
    </p:embeddedFont>
    <p:embeddedFont>
      <p:font typeface="Questrial"/>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Ubuntu-bold.fntdata"/><Relationship Id="rId21" Type="http://schemas.openxmlformats.org/officeDocument/2006/relationships/font" Target="fonts/Ubuntu-regular.fntdata"/><Relationship Id="rId24" Type="http://schemas.openxmlformats.org/officeDocument/2006/relationships/font" Target="fonts/Ubuntu-boldItalic.fntdata"/><Relationship Id="rId23" Type="http://schemas.openxmlformats.org/officeDocument/2006/relationships/font" Target="fonts/Ubuntu-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Questrial-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82" name="Shape 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58" name="Shape 15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3" name="Shape 1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9" name="Shape 19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6" name="Shape 20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3" name="Shape 21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90" name="Shape 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Project Management (schedule for entire semester) (one slide; Gantt Chart).</a:t>
            </a:r>
          </a:p>
        </p:txBody>
      </p:sp>
      <p:sp>
        <p:nvSpPr>
          <p:cNvPr id="104" name="Shape 10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6" name="Shape 12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34" name="Shape 13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2" name="Shape 14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50" name="Shape 15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cxnSp>
        <p:nvCxnSpPr>
          <p:cNvPr id="14" name="Shape 14"/>
          <p:cNvCxnSpPr/>
          <p:nvPr/>
        </p:nvCxnSpPr>
        <p:spPr>
          <a:xfrm>
            <a:off x="2477724" y="55420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5" name="Shape 15"/>
          <p:cNvCxnSpPr/>
          <p:nvPr/>
        </p:nvCxnSpPr>
        <p:spPr>
          <a:xfrm>
            <a:off x="2477724" y="632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6" name="Shape 16"/>
          <p:cNvCxnSpPr/>
          <p:nvPr/>
        </p:nvCxnSpPr>
        <p:spPr>
          <a:xfrm>
            <a:off x="425198" y="554200"/>
            <a:ext cx="183300" cy="0"/>
          </a:xfrm>
          <a:prstGeom prst="straightConnector1">
            <a:avLst/>
          </a:prstGeom>
          <a:noFill/>
          <a:ln cap="flat" cmpd="sng" w="19050">
            <a:solidFill>
              <a:schemeClr val="lt1"/>
            </a:solidFill>
            <a:prstDash val="solid"/>
            <a:round/>
            <a:headEnd len="med" w="med" type="none"/>
            <a:tailEnd len="med" w="med" type="none"/>
          </a:ln>
        </p:spPr>
      </p:cxnSp>
      <p:sp>
        <p:nvSpPr>
          <p:cNvPr id="17" name="Shape 17"/>
          <p:cNvSpPr txBox="1"/>
          <p:nvPr>
            <p:ph type="ctrTitle"/>
          </p:nvPr>
        </p:nvSpPr>
        <p:spPr>
          <a:xfrm>
            <a:off x="2371725" y="840300"/>
            <a:ext cx="6331500" cy="20559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8" name="Shape 18"/>
          <p:cNvSpPr txBox="1"/>
          <p:nvPr>
            <p:ph idx="1" type="subTitle"/>
          </p:nvPr>
        </p:nvSpPr>
        <p:spPr>
          <a:xfrm>
            <a:off x="2390266" y="4317933"/>
            <a:ext cx="6331500" cy="1655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9" name="Shape 1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4" name="Shape 64"/>
        <p:cNvGrpSpPr/>
        <p:nvPr/>
      </p:nvGrpSpPr>
      <p:grpSpPr>
        <a:xfrm>
          <a:off x="0" y="0"/>
          <a:ext cx="0" cy="0"/>
          <a:chOff x="0" y="0"/>
          <a:chExt cx="0" cy="0"/>
        </a:xfrm>
      </p:grpSpPr>
      <p:cxnSp>
        <p:nvCxnSpPr>
          <p:cNvPr id="65" name="Shape 65"/>
          <p:cNvCxnSpPr/>
          <p:nvPr/>
        </p:nvCxnSpPr>
        <p:spPr>
          <a:xfrm>
            <a:off x="425200" y="632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6" name="Shape 66"/>
          <p:cNvCxnSpPr/>
          <p:nvPr/>
        </p:nvCxnSpPr>
        <p:spPr>
          <a:xfrm>
            <a:off x="425200" y="554200"/>
            <a:ext cx="8296800" cy="0"/>
          </a:xfrm>
          <a:prstGeom prst="straightConnector1">
            <a:avLst/>
          </a:prstGeom>
          <a:noFill/>
          <a:ln cap="flat" cmpd="sng" w="38100">
            <a:solidFill>
              <a:schemeClr val="dk2"/>
            </a:solidFill>
            <a:prstDash val="solid"/>
            <a:round/>
            <a:headEnd len="med" w="med" type="none"/>
            <a:tailEnd len="med" w="med" type="none"/>
          </a:ln>
        </p:spPr>
      </p:cxnSp>
      <p:sp>
        <p:nvSpPr>
          <p:cNvPr id="67" name="Shape 67"/>
          <p:cNvSpPr txBox="1"/>
          <p:nvPr>
            <p:ph type="title"/>
          </p:nvPr>
        </p:nvSpPr>
        <p:spPr>
          <a:xfrm>
            <a:off x="853950" y="1739800"/>
            <a:ext cx="7436100" cy="20511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8" name="Shape 68"/>
          <p:cNvSpPr txBox="1"/>
          <p:nvPr>
            <p:ph idx="1" type="body"/>
          </p:nvPr>
        </p:nvSpPr>
        <p:spPr>
          <a:xfrm>
            <a:off x="853950" y="3892600"/>
            <a:ext cx="7436100" cy="14289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9" name="Shape 6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0" name="Shape 70"/>
        <p:cNvGrpSpPr/>
        <p:nvPr/>
      </p:nvGrpSpPr>
      <p:grpSpPr>
        <a:xfrm>
          <a:off x="0" y="0"/>
          <a:ext cx="0" cy="0"/>
          <a:chOff x="0" y="0"/>
          <a:chExt cx="0" cy="0"/>
        </a:xfrm>
      </p:grpSpPr>
      <p:sp>
        <p:nvSpPr>
          <p:cNvPr id="71" name="Shape 7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pic>
        <p:nvPicPr>
          <p:cNvPr id="73" name="Shape 73"/>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74" name="Shape 74"/>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5" name="Shape 75"/>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76" name="Shape 76"/>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0" name="Shape 20"/>
        <p:cNvGrpSpPr/>
        <p:nvPr/>
      </p:nvGrpSpPr>
      <p:grpSpPr>
        <a:xfrm>
          <a:off x="0" y="0"/>
          <a:ext cx="0" cy="0"/>
          <a:chOff x="0" y="0"/>
          <a:chExt cx="0" cy="0"/>
        </a:xfrm>
      </p:grpSpPr>
      <p:cxnSp>
        <p:nvCxnSpPr>
          <p:cNvPr id="21" name="Shape 21"/>
          <p:cNvCxnSpPr/>
          <p:nvPr/>
        </p:nvCxnSpPr>
        <p:spPr>
          <a:xfrm>
            <a:off x="425200" y="55420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22" name="Shape 22"/>
          <p:cNvCxnSpPr/>
          <p:nvPr/>
        </p:nvCxnSpPr>
        <p:spPr>
          <a:xfrm>
            <a:off x="425200" y="6320000"/>
            <a:ext cx="8296800" cy="0"/>
          </a:xfrm>
          <a:prstGeom prst="straightConnector1">
            <a:avLst/>
          </a:prstGeom>
          <a:noFill/>
          <a:ln cap="flat" cmpd="sng" w="19050">
            <a:solidFill>
              <a:schemeClr val="lt1"/>
            </a:solidFill>
            <a:prstDash val="solid"/>
            <a:round/>
            <a:headEnd len="med" w="med" type="none"/>
            <a:tailEnd len="med" w="med" type="none"/>
          </a:ln>
        </p:spPr>
      </p:cxnSp>
      <p:sp>
        <p:nvSpPr>
          <p:cNvPr id="23" name="Shape 23"/>
          <p:cNvSpPr txBox="1"/>
          <p:nvPr>
            <p:ph type="title"/>
          </p:nvPr>
        </p:nvSpPr>
        <p:spPr>
          <a:xfrm>
            <a:off x="406425" y="2409100"/>
            <a:ext cx="8296800" cy="20559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4" name="Shape 24"/>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cxnSp>
        <p:nvCxnSpPr>
          <p:cNvPr id="26" name="Shape 26"/>
          <p:cNvCxnSpPr/>
          <p:nvPr/>
        </p:nvCxnSpPr>
        <p:spPr>
          <a:xfrm>
            <a:off x="2477724" y="55420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7" name="Shape 27"/>
          <p:cNvCxnSpPr/>
          <p:nvPr/>
        </p:nvCxnSpPr>
        <p:spPr>
          <a:xfrm>
            <a:off x="2477724" y="632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8" name="Shape 28"/>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29" name="Shape 29"/>
          <p:cNvSpPr txBox="1"/>
          <p:nvPr>
            <p:ph type="title"/>
          </p:nvPr>
        </p:nvSpPr>
        <p:spPr>
          <a:xfrm>
            <a:off x="2400250" y="767933"/>
            <a:ext cx="6321600" cy="84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2410112" y="2127701"/>
            <a:ext cx="6321600" cy="400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2" name="Shape 32"/>
        <p:cNvGrpSpPr/>
        <p:nvPr/>
      </p:nvGrpSpPr>
      <p:grpSpPr>
        <a:xfrm>
          <a:off x="0" y="0"/>
          <a:ext cx="0" cy="0"/>
          <a:chOff x="0" y="0"/>
          <a:chExt cx="0" cy="0"/>
        </a:xfrm>
      </p:grpSpPr>
      <p:cxnSp>
        <p:nvCxnSpPr>
          <p:cNvPr id="33" name="Shape 33"/>
          <p:cNvCxnSpPr/>
          <p:nvPr/>
        </p:nvCxnSpPr>
        <p:spPr>
          <a:xfrm>
            <a:off x="2477724" y="55420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4" name="Shape 34"/>
          <p:cNvCxnSpPr/>
          <p:nvPr/>
        </p:nvCxnSpPr>
        <p:spPr>
          <a:xfrm>
            <a:off x="2477724" y="632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5" name="Shape 35"/>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36" name="Shape 36"/>
          <p:cNvSpPr txBox="1"/>
          <p:nvPr>
            <p:ph type="title"/>
          </p:nvPr>
        </p:nvSpPr>
        <p:spPr>
          <a:xfrm>
            <a:off x="2400250" y="767933"/>
            <a:ext cx="6321600" cy="84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2400302" y="2136900"/>
            <a:ext cx="3071400" cy="4003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2" type="body"/>
          </p:nvPr>
        </p:nvSpPr>
        <p:spPr>
          <a:xfrm>
            <a:off x="5650571" y="2136900"/>
            <a:ext cx="3071400" cy="4003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9" name="Shape 39"/>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x="0" y="0"/>
          <a:ext cx="0" cy="0"/>
          <a:chOff x="0" y="0"/>
          <a:chExt cx="0" cy="0"/>
        </a:xfrm>
      </p:grpSpPr>
      <p:sp>
        <p:nvSpPr>
          <p:cNvPr id="41" name="Shape 41"/>
          <p:cNvSpPr txBox="1"/>
          <p:nvPr>
            <p:ph type="title"/>
          </p:nvPr>
        </p:nvSpPr>
        <p:spPr>
          <a:xfrm>
            <a:off x="303300" y="548766"/>
            <a:ext cx="8520600" cy="852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2" name="Shape 42"/>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3" name="Shape 43"/>
        <p:cNvGrpSpPr/>
        <p:nvPr/>
      </p:nvGrpSpPr>
      <p:grpSpPr>
        <a:xfrm>
          <a:off x="0" y="0"/>
          <a:ext cx="0" cy="0"/>
          <a:chOff x="0" y="0"/>
          <a:chExt cx="0" cy="0"/>
        </a:xfrm>
      </p:grpSpPr>
      <p:cxnSp>
        <p:nvCxnSpPr>
          <p:cNvPr id="44" name="Shape 44"/>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45" name="Shape 45"/>
          <p:cNvSpPr txBox="1"/>
          <p:nvPr>
            <p:ph type="title"/>
          </p:nvPr>
        </p:nvSpPr>
        <p:spPr>
          <a:xfrm>
            <a:off x="319500" y="1248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319500" y="2462405"/>
            <a:ext cx="2808000" cy="37416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7" name="Shape 47"/>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8" name="Shape 48"/>
        <p:cNvGrpSpPr/>
        <p:nvPr/>
      </p:nvGrpSpPr>
      <p:grpSpPr>
        <a:xfrm>
          <a:off x="0" y="0"/>
          <a:ext cx="0" cy="0"/>
          <a:chOff x="0" y="0"/>
          <a:chExt cx="0" cy="0"/>
        </a:xfrm>
      </p:grpSpPr>
      <p:cxnSp>
        <p:nvCxnSpPr>
          <p:cNvPr id="49" name="Shape 49"/>
          <p:cNvCxnSpPr/>
          <p:nvPr/>
        </p:nvCxnSpPr>
        <p:spPr>
          <a:xfrm>
            <a:off x="425198" y="554200"/>
            <a:ext cx="183300" cy="0"/>
          </a:xfrm>
          <a:prstGeom prst="straightConnector1">
            <a:avLst/>
          </a:prstGeom>
          <a:noFill/>
          <a:ln cap="flat" cmpd="sng" w="19050">
            <a:solidFill>
              <a:schemeClr val="lt1"/>
            </a:solidFill>
            <a:prstDash val="solid"/>
            <a:round/>
            <a:headEnd len="med" w="med" type="none"/>
            <a:tailEnd len="med" w="med" type="none"/>
          </a:ln>
        </p:spPr>
      </p:cxnSp>
      <p:sp>
        <p:nvSpPr>
          <p:cNvPr id="50" name="Shape 50"/>
          <p:cNvSpPr txBox="1"/>
          <p:nvPr>
            <p:ph type="title"/>
          </p:nvPr>
        </p:nvSpPr>
        <p:spPr>
          <a:xfrm>
            <a:off x="283103" y="949520"/>
            <a:ext cx="6244200" cy="51141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1" name="Shape 51"/>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2" name="Shape 52"/>
        <p:cNvGrpSpPr/>
        <p:nvPr/>
      </p:nvGrpSpPr>
      <p:grpSpPr>
        <a:xfrm>
          <a:off x="0" y="0"/>
          <a:ext cx="0" cy="0"/>
          <a:chOff x="0" y="0"/>
          <a:chExt cx="0" cy="0"/>
        </a:xfrm>
      </p:grpSpPr>
      <p:sp>
        <p:nvSpPr>
          <p:cNvPr id="53" name="Shape 53"/>
          <p:cNvSpPr/>
          <p:nvPr/>
        </p:nvSpPr>
        <p:spPr>
          <a:xfrm>
            <a:off x="4572000" y="166"/>
            <a:ext cx="4572000" cy="6858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4" name="Shape 54"/>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55" name="Shape 55"/>
          <p:cNvSpPr txBox="1"/>
          <p:nvPr>
            <p:ph type="title"/>
          </p:nvPr>
        </p:nvSpPr>
        <p:spPr>
          <a:xfrm>
            <a:off x="265500" y="1863133"/>
            <a:ext cx="4045200" cy="17577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6" name="Shape 56"/>
          <p:cNvSpPr txBox="1"/>
          <p:nvPr>
            <p:ph idx="1" type="subTitle"/>
          </p:nvPr>
        </p:nvSpPr>
        <p:spPr>
          <a:xfrm>
            <a:off x="265500" y="3647160"/>
            <a:ext cx="4045200" cy="17940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7" name="Shape 57"/>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8" name="Shape 58"/>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9" name="Shape 59"/>
        <p:cNvGrpSpPr/>
        <p:nvPr/>
      </p:nvGrpSpPr>
      <p:grpSpPr>
        <a:xfrm>
          <a:off x="0" y="0"/>
          <a:ext cx="0" cy="0"/>
          <a:chOff x="0" y="0"/>
          <a:chExt cx="0" cy="0"/>
        </a:xfrm>
      </p:grpSpPr>
      <p:cxnSp>
        <p:nvCxnSpPr>
          <p:cNvPr id="60" name="Shape 60"/>
          <p:cNvCxnSpPr/>
          <p:nvPr/>
        </p:nvCxnSpPr>
        <p:spPr>
          <a:xfrm>
            <a:off x="425200" y="632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1" name="Shape 61"/>
          <p:cNvCxnSpPr/>
          <p:nvPr/>
        </p:nvCxnSpPr>
        <p:spPr>
          <a:xfrm>
            <a:off x="425198" y="554200"/>
            <a:ext cx="183300" cy="0"/>
          </a:xfrm>
          <a:prstGeom prst="straightConnector1">
            <a:avLst/>
          </a:prstGeom>
          <a:noFill/>
          <a:ln cap="flat" cmpd="sng" w="19050">
            <a:solidFill>
              <a:schemeClr val="dk2"/>
            </a:solidFill>
            <a:prstDash val="solid"/>
            <a:round/>
            <a:headEnd len="med" w="med" type="none"/>
            <a:tailEnd len="med" w="med" type="none"/>
          </a:ln>
        </p:spPr>
      </p:cxnSp>
      <p:sp>
        <p:nvSpPr>
          <p:cNvPr id="62" name="Shape 62"/>
          <p:cNvSpPr txBox="1"/>
          <p:nvPr>
            <p:ph idx="1" type="body"/>
          </p:nvPr>
        </p:nvSpPr>
        <p:spPr>
          <a:xfrm>
            <a:off x="328017" y="5634700"/>
            <a:ext cx="8388600" cy="524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3" name="Shape 63"/>
          <p:cNvSpPr txBox="1"/>
          <p:nvPr>
            <p:ph idx="12" type="sldNum"/>
          </p:nvPr>
        </p:nvSpPr>
        <p:spPr>
          <a:xfrm>
            <a:off x="8497999" y="6251678"/>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400250" y="767933"/>
            <a:ext cx="6321600" cy="8472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11" name="Shape 11"/>
          <p:cNvSpPr txBox="1"/>
          <p:nvPr>
            <p:ph idx="1" type="body"/>
          </p:nvPr>
        </p:nvSpPr>
        <p:spPr>
          <a:xfrm>
            <a:off x="2410112" y="2127701"/>
            <a:ext cx="6321600" cy="4003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12" name="Shape 12"/>
          <p:cNvSpPr txBox="1"/>
          <p:nvPr>
            <p:ph idx="12" type="sldNum"/>
          </p:nvPr>
        </p:nvSpPr>
        <p:spPr>
          <a:xfrm>
            <a:off x="8497999" y="6251678"/>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228600" y="1706200"/>
            <a:ext cx="8686800" cy="42033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solidFill>
                  <a:srgbClr val="FFFFFF"/>
                </a:solidFill>
                <a:latin typeface="Ubuntu"/>
                <a:ea typeface="Ubuntu"/>
                <a:cs typeface="Ubuntu"/>
                <a:sym typeface="Ubuntu"/>
              </a:rPr>
              <a:t>VIP 2.0</a:t>
            </a:r>
          </a:p>
          <a:p>
            <a:pPr indent="0" lvl="0" marL="0" marR="0" rtl="0" algn="ctr">
              <a:spcBef>
                <a:spcPts val="0"/>
              </a:spcBef>
              <a:spcAft>
                <a:spcPts val="0"/>
              </a:spcAft>
              <a:buSzPct val="25000"/>
              <a:buNone/>
            </a:pPr>
            <a:r>
              <a:t/>
            </a:r>
            <a:endParaRPr sz="2400">
              <a:solidFill>
                <a:srgbClr val="FFFFFF"/>
              </a:solidFill>
              <a:latin typeface="Ubuntu"/>
              <a:ea typeface="Ubuntu"/>
              <a:cs typeface="Ubuntu"/>
              <a:sym typeface="Ubuntu"/>
            </a:endParaRPr>
          </a:p>
          <a:p>
            <a:pPr indent="0" lvl="0" marL="0" marR="0" rtl="0" algn="ctr">
              <a:spcBef>
                <a:spcPts val="0"/>
              </a:spcBef>
              <a:spcAft>
                <a:spcPts val="0"/>
              </a:spcAft>
              <a:buSzPct val="25000"/>
              <a:buNone/>
            </a:pPr>
            <a:r>
              <a:rPr b="1" i="0" lang="en-US" sz="2400" u="none" cap="none" strike="noStrike">
                <a:solidFill>
                  <a:srgbClr val="6FA8DC"/>
                </a:solidFill>
                <a:latin typeface="Ubuntu"/>
                <a:ea typeface="Ubuntu"/>
                <a:cs typeface="Ubuntu"/>
                <a:sym typeface="Ubuntu"/>
              </a:rPr>
              <a:t>Team Membe</a:t>
            </a:r>
            <a:r>
              <a:rPr b="1" lang="en-US" sz="2400">
                <a:solidFill>
                  <a:srgbClr val="6FA8DC"/>
                </a:solidFill>
                <a:latin typeface="Ubuntu"/>
                <a:ea typeface="Ubuntu"/>
                <a:cs typeface="Ubuntu"/>
                <a:sym typeface="Ubuntu"/>
              </a:rPr>
              <a:t>r</a:t>
            </a:r>
            <a:r>
              <a:rPr b="1" i="0" lang="en-US" sz="2400" u="none" cap="none" strike="noStrike">
                <a:solidFill>
                  <a:srgbClr val="6FA8DC"/>
                </a:solidFill>
                <a:latin typeface="Ubuntu"/>
                <a:ea typeface="Ubuntu"/>
                <a:cs typeface="Ubuntu"/>
                <a:sym typeface="Ubuntu"/>
              </a:rPr>
              <a:t>s:</a:t>
            </a:r>
          </a:p>
          <a:p>
            <a:pPr indent="0" lvl="0" marL="0" marR="0" rtl="0" algn="ctr">
              <a:spcBef>
                <a:spcPts val="0"/>
              </a:spcBef>
              <a:spcAft>
                <a:spcPts val="0"/>
              </a:spcAft>
              <a:buSzPct val="25000"/>
              <a:buNone/>
            </a:pPr>
            <a:r>
              <a:rPr lang="en-US" sz="1800">
                <a:solidFill>
                  <a:srgbClr val="FFFFFF"/>
                </a:solidFill>
                <a:latin typeface="Ubuntu"/>
                <a:ea typeface="Ubuntu"/>
                <a:cs typeface="Ubuntu"/>
                <a:sym typeface="Ubuntu"/>
              </a:rPr>
              <a:t>Tiago Moore, Victoriano Vega, Steven Rowe,</a:t>
            </a:r>
          </a:p>
          <a:p>
            <a:pPr indent="0" lvl="0" marL="0" marR="0" rtl="0" algn="ctr">
              <a:spcBef>
                <a:spcPts val="0"/>
              </a:spcBef>
              <a:spcAft>
                <a:spcPts val="0"/>
              </a:spcAft>
              <a:buSzPct val="25000"/>
              <a:buNone/>
            </a:pPr>
            <a:r>
              <a:rPr lang="en-US" sz="1800">
                <a:solidFill>
                  <a:srgbClr val="FFFFFF"/>
                </a:solidFill>
                <a:latin typeface="Ubuntu"/>
                <a:ea typeface="Ubuntu"/>
                <a:cs typeface="Ubuntu"/>
                <a:sym typeface="Ubuntu"/>
              </a:rPr>
              <a:t>Jorge Perez, Andres Villa, Miguel Conde, Rodolfo Viant</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Product Owner:</a:t>
            </a:r>
          </a:p>
          <a:p>
            <a:pPr indent="0" lvl="0" marL="0" marR="0" rtl="0" algn="ctr">
              <a:spcBef>
                <a:spcPts val="0"/>
              </a:spcBef>
              <a:spcAft>
                <a:spcPts val="0"/>
              </a:spcAft>
              <a:buSzPct val="25000"/>
              <a:buNone/>
            </a:pPr>
            <a:r>
              <a:rPr lang="en-US" sz="1800">
                <a:solidFill>
                  <a:srgbClr val="FFFFFF"/>
                </a:solidFill>
                <a:latin typeface="Ubuntu"/>
                <a:ea typeface="Ubuntu"/>
                <a:cs typeface="Ubuntu"/>
                <a:sym typeface="Ubuntu"/>
              </a:rPr>
              <a:t>Masoud Sadjadi</a:t>
            </a:r>
            <a:br>
              <a:rPr b="0" i="0" lang="en-US" sz="2400" u="none" cap="none" strike="noStrike">
                <a:solidFill>
                  <a:srgbClr val="FFFFFF"/>
                </a:solidFill>
                <a:latin typeface="Ubuntu"/>
                <a:ea typeface="Ubuntu"/>
                <a:cs typeface="Ubuntu"/>
                <a:sym typeface="Ubuntu"/>
              </a:rPr>
            </a:br>
            <a:r>
              <a:rPr b="1" i="0" lang="en-US" sz="2400" u="none" cap="none" strike="noStrike">
                <a:solidFill>
                  <a:srgbClr val="6FA8DC"/>
                </a:solidFill>
                <a:latin typeface="Ubuntu"/>
                <a:ea typeface="Ubuntu"/>
                <a:cs typeface="Ubuntu"/>
                <a:sym typeface="Ubuntu"/>
              </a:rPr>
              <a:t>Instructor:</a:t>
            </a:r>
          </a:p>
          <a:p>
            <a:pPr indent="0" lvl="0" marL="0" marR="0" rtl="0" algn="ctr">
              <a:spcBef>
                <a:spcPts val="0"/>
              </a:spcBef>
              <a:spcAft>
                <a:spcPts val="0"/>
              </a:spcAft>
              <a:buSzPct val="25000"/>
              <a:buNone/>
            </a:pPr>
            <a:r>
              <a:rPr b="0" i="0" lang="en-US" sz="1800" u="none" cap="none" strike="noStrike">
                <a:solidFill>
                  <a:srgbClr val="FFFFFF"/>
                </a:solidFill>
                <a:latin typeface="Ubuntu"/>
                <a:ea typeface="Ubuntu"/>
                <a:cs typeface="Ubuntu"/>
                <a:sym typeface="Ubuntu"/>
              </a:rPr>
              <a:t>Masoud Sadjadi</a:t>
            </a:r>
          </a:p>
          <a:p>
            <a:pPr indent="0" lvl="0" marL="0" marR="0" rtl="0" algn="ctr">
              <a:spcBef>
                <a:spcPts val="0"/>
              </a:spcBef>
              <a:spcAft>
                <a:spcPts val="0"/>
              </a:spcAft>
              <a:buSzPct val="25000"/>
              <a:buNone/>
            </a:pP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School of Computing and Information Sciences</a:t>
            </a:r>
            <a:br>
              <a:rPr b="0" i="0" lang="en-US" sz="1800" u="none" cap="none" strike="noStrike">
                <a:solidFill>
                  <a:srgbClr val="FFFFFF"/>
                </a:solidFill>
                <a:latin typeface="Ubuntu"/>
                <a:ea typeface="Ubuntu"/>
                <a:cs typeface="Ubuntu"/>
                <a:sym typeface="Ubuntu"/>
              </a:rPr>
            </a:br>
            <a:r>
              <a:rPr b="0" i="0" lang="en-US" sz="1800" u="none" cap="none" strike="noStrike">
                <a:solidFill>
                  <a:srgbClr val="FFFFFF"/>
                </a:solidFill>
                <a:latin typeface="Ubuntu"/>
                <a:ea typeface="Ubuntu"/>
                <a:cs typeface="Ubuntu"/>
                <a:sym typeface="Ubuntu"/>
              </a:rPr>
              <a:t>Florida International University</a:t>
            </a:r>
          </a:p>
        </p:txBody>
      </p:sp>
      <p:sp>
        <p:nvSpPr>
          <p:cNvPr id="85" name="Shape 85"/>
          <p:cNvSpPr txBox="1"/>
          <p:nvPr>
            <p:ph idx="1" type="subTitle"/>
          </p:nvPr>
        </p:nvSpPr>
        <p:spPr>
          <a:xfrm>
            <a:off x="0" y="6129650"/>
            <a:ext cx="9144000" cy="495600"/>
          </a:xfrm>
          <a:prstGeom prst="rect">
            <a:avLst/>
          </a:prstGeom>
          <a:solidFill>
            <a:srgbClr val="1C4587"/>
          </a:solidFill>
          <a:ln cap="flat" cmpd="sng" w="9525">
            <a:solidFill>
              <a:srgbClr val="00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FFFFFF"/>
                </a:solidFill>
              </a:rPr>
              <a:t>3/7/2016</a:t>
            </a:r>
          </a:p>
        </p:txBody>
      </p:sp>
      <p:sp>
        <p:nvSpPr>
          <p:cNvPr id="86" name="Shape 86"/>
          <p:cNvSpPr txBox="1"/>
          <p:nvPr/>
        </p:nvSpPr>
        <p:spPr>
          <a:xfrm>
            <a:off x="0" y="387775"/>
            <a:ext cx="9144000" cy="1196400"/>
          </a:xfrm>
          <a:prstGeom prst="rect">
            <a:avLst/>
          </a:prstGeom>
          <a:solidFill>
            <a:srgbClr val="1C4587"/>
          </a:solidFill>
          <a:ln cap="flat" cmpd="sng" w="38100">
            <a:solidFill>
              <a:srgbClr val="FF0000">
                <a:alpha val="0"/>
              </a:srgbClr>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US" sz="3600" u="none" cap="none" strike="noStrike">
                <a:solidFill>
                  <a:srgbClr val="FFFFFF"/>
                </a:solidFill>
                <a:latin typeface="Ubuntu"/>
                <a:ea typeface="Ubuntu"/>
                <a:cs typeface="Ubuntu"/>
                <a:sym typeface="Ubuntu"/>
              </a:rPr>
              <a:t>Senior Project Final Presentation</a:t>
            </a:r>
            <a:br>
              <a:rPr b="1" i="0" lang="en-US" sz="4400" u="none" cap="none" strike="noStrike">
                <a:solidFill>
                  <a:srgbClr val="FFFFFF"/>
                </a:solidFill>
                <a:latin typeface="Ubuntu"/>
                <a:ea typeface="Ubuntu"/>
                <a:cs typeface="Ubuntu"/>
                <a:sym typeface="Ubuntu"/>
              </a:rPr>
            </a:br>
            <a:r>
              <a:rPr b="1" lang="en-US" sz="2800">
                <a:solidFill>
                  <a:srgbClr val="FFFFFF"/>
                </a:solidFill>
                <a:latin typeface="Ubuntu"/>
                <a:ea typeface="Ubuntu"/>
                <a:cs typeface="Ubuntu"/>
                <a:sym typeface="Ubuntu"/>
              </a:rPr>
              <a:t>Spring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Architecture</a:t>
            </a:r>
          </a:p>
        </p:txBody>
      </p:sp>
      <p:sp>
        <p:nvSpPr>
          <p:cNvPr id="161" name="Shape 161"/>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FFFFFF"/>
              </a:buClr>
              <a:buSzPct val="100000"/>
              <a:buFont typeface="Noto Sans Symbols"/>
              <a:buChar char="●"/>
            </a:pPr>
            <a:r>
              <a:rPr lang="en-US">
                <a:solidFill>
                  <a:srgbClr val="FFFFFF"/>
                </a:solidFill>
              </a:rPr>
              <a:t>3-tier architecture and Client-Server</a:t>
            </a:r>
          </a:p>
          <a:p>
            <a:pPr indent="-282575" lvl="0" marL="282575" marR="0" rtl="0" algn="l">
              <a:spcBef>
                <a:spcPts val="2000"/>
              </a:spcBef>
              <a:spcAft>
                <a:spcPts val="0"/>
              </a:spcAft>
              <a:buClr>
                <a:srgbClr val="FFFFFF"/>
              </a:buClr>
              <a:buSzPct val="100000"/>
              <a:buFont typeface="Noto Sans Symbols"/>
              <a:buChar char="●"/>
            </a:pPr>
            <a:r>
              <a:rPr lang="en-US">
                <a:solidFill>
                  <a:srgbClr val="FFFFFF"/>
                </a:solidFill>
              </a:rPr>
              <a:t>Defined and implemented the architecture for VIP 2.0</a:t>
            </a:r>
          </a:p>
          <a:p>
            <a:pPr lvl="0" rtl="0">
              <a:lnSpc>
                <a:spcPct val="100000"/>
              </a:lnSpc>
              <a:spcBef>
                <a:spcPts val="0"/>
              </a:spcBef>
              <a:buClr>
                <a:schemeClr val="lt1"/>
              </a:buClr>
              <a:buSzPct val="100000"/>
              <a:buFont typeface="Noto Sans Symbols"/>
              <a:buChar char="●"/>
            </a:pPr>
            <a:r>
              <a:rPr lang="en-US">
                <a:solidFill>
                  <a:schemeClr val="lt1"/>
                </a:solidFill>
              </a:rPr>
              <a:t>Security/Privacy</a:t>
            </a:r>
          </a:p>
          <a:p>
            <a:pPr indent="-228600" lvl="0" marL="914400" rtl="0">
              <a:lnSpc>
                <a:spcPct val="100000"/>
              </a:lnSpc>
              <a:spcBef>
                <a:spcPts val="0"/>
              </a:spcBef>
              <a:buClr>
                <a:schemeClr val="lt1"/>
              </a:buClr>
              <a:buAutoNum type="arabicPeriod"/>
            </a:pPr>
            <a:r>
              <a:rPr lang="en-US">
                <a:solidFill>
                  <a:schemeClr val="lt1"/>
                </a:solidFill>
              </a:rPr>
              <a:t>Oauthd authentication</a:t>
            </a:r>
          </a:p>
          <a:p>
            <a:pPr indent="-228600" lvl="0" marL="914400" rtl="0">
              <a:lnSpc>
                <a:spcPct val="100000"/>
              </a:lnSpc>
              <a:spcBef>
                <a:spcPts val="0"/>
              </a:spcBef>
              <a:buClr>
                <a:schemeClr val="lt1"/>
              </a:buClr>
              <a:buAutoNum type="arabicPeriod"/>
            </a:pPr>
            <a:r>
              <a:rPr lang="en-US">
                <a:solidFill>
                  <a:schemeClr val="lt1"/>
                </a:solidFill>
              </a:rPr>
              <a:t>Hashing and salting of passwords</a:t>
            </a:r>
          </a:p>
          <a:p>
            <a:pPr indent="-228600" lvl="0" marL="914400" rtl="0">
              <a:lnSpc>
                <a:spcPct val="100000"/>
              </a:lnSpc>
              <a:spcBef>
                <a:spcPts val="0"/>
              </a:spcBef>
              <a:buClr>
                <a:schemeClr val="lt1"/>
              </a:buClr>
              <a:buAutoNum type="arabicPeriod"/>
            </a:pPr>
            <a:r>
              <a:rPr lang="en-US">
                <a:solidFill>
                  <a:schemeClr val="lt1"/>
                </a:solidFill>
              </a:rPr>
              <a:t>Sanitizing user input</a:t>
            </a:r>
          </a:p>
          <a:p>
            <a:pPr indent="-228600" lvl="0" marL="914400" rtl="0">
              <a:lnSpc>
                <a:spcPct val="100000"/>
              </a:lnSpc>
              <a:spcBef>
                <a:spcPts val="0"/>
              </a:spcBef>
              <a:buClr>
                <a:schemeClr val="lt1"/>
              </a:buClr>
              <a:buAutoNum type="arabicPeriod"/>
            </a:pPr>
            <a:r>
              <a:rPr lang="en-US">
                <a:solidFill>
                  <a:schemeClr val="lt1"/>
                </a:solidFill>
              </a:rPr>
              <a:t>Token based authentication (bcrypt)</a:t>
            </a:r>
          </a:p>
          <a:p>
            <a:pPr indent="0" lvl="0" marL="0" marR="0" rtl="0" algn="l">
              <a:spcBef>
                <a:spcPts val="2000"/>
              </a:spcBef>
              <a:spcAft>
                <a:spcPts val="0"/>
              </a:spcAft>
              <a:buNone/>
            </a:pPr>
            <a:r>
              <a:t/>
            </a:r>
            <a:endParaRPr>
              <a:solidFill>
                <a:srgbClr val="FFFFFF"/>
              </a:solidFil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p:nvPr/>
        </p:nvSpPr>
        <p:spPr>
          <a:xfrm>
            <a:off x="0" y="1293125"/>
            <a:ext cx="9144000" cy="5092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8" name="Shape 168"/>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Deployment</a:t>
            </a:r>
          </a:p>
        </p:txBody>
      </p:sp>
      <p:pic>
        <p:nvPicPr>
          <p:cNvPr id="169" name="Shape 169"/>
          <p:cNvPicPr preferRelativeResize="0"/>
          <p:nvPr/>
        </p:nvPicPr>
        <p:blipFill>
          <a:blip r:embed="rId3">
            <a:alphaModFix/>
          </a:blip>
          <a:stretch>
            <a:fillRect/>
          </a:stretch>
        </p:blipFill>
        <p:spPr>
          <a:xfrm>
            <a:off x="219475" y="1425575"/>
            <a:ext cx="8703475" cy="48700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p:nvPr/>
        </p:nvSpPr>
        <p:spPr>
          <a:xfrm>
            <a:off x="0" y="1078475"/>
            <a:ext cx="9144000" cy="5588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76" name="Shape 176"/>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System Design: </a:t>
            </a:r>
            <a:r>
              <a:rPr lang="en-US" sz="3000">
                <a:solidFill>
                  <a:srgbClr val="FFFFFF"/>
                </a:solidFill>
              </a:rPr>
              <a:t>Persistent data design</a:t>
            </a:r>
          </a:p>
        </p:txBody>
      </p:sp>
      <p:pic>
        <p:nvPicPr>
          <p:cNvPr id="177" name="Shape 177"/>
          <p:cNvPicPr preferRelativeResize="0"/>
          <p:nvPr/>
        </p:nvPicPr>
        <p:blipFill>
          <a:blip r:embed="rId3">
            <a:alphaModFix/>
          </a:blip>
          <a:stretch>
            <a:fillRect/>
          </a:stretch>
        </p:blipFill>
        <p:spPr>
          <a:xfrm>
            <a:off x="967762" y="1074425"/>
            <a:ext cx="7206875" cy="559224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Minimal Class Diagram</a:t>
            </a:r>
          </a:p>
        </p:txBody>
      </p:sp>
      <p:sp>
        <p:nvSpPr>
          <p:cNvPr id="184" name="Shape 184"/>
          <p:cNvSpPr/>
          <p:nvPr/>
        </p:nvSpPr>
        <p:spPr>
          <a:xfrm>
            <a:off x="0" y="1149975"/>
            <a:ext cx="9144000" cy="4760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85" name="Shape 185"/>
          <p:cNvPicPr preferRelativeResize="0"/>
          <p:nvPr/>
        </p:nvPicPr>
        <p:blipFill>
          <a:blip r:embed="rId3">
            <a:alphaModFix/>
          </a:blip>
          <a:stretch>
            <a:fillRect/>
          </a:stretch>
        </p:blipFill>
        <p:spPr>
          <a:xfrm>
            <a:off x="313325" y="1210499"/>
            <a:ext cx="8515775" cy="4621924"/>
          </a:xfrm>
          <a:prstGeom prst="rect">
            <a:avLst/>
          </a:prstGeom>
          <a:noFill/>
          <a:ln>
            <a:noFill/>
          </a:ln>
        </p:spPr>
      </p:pic>
      <p:sp>
        <p:nvSpPr>
          <p:cNvPr id="186" name="Shape 186"/>
          <p:cNvSpPr/>
          <p:nvPr/>
        </p:nvSpPr>
        <p:spPr>
          <a:xfrm>
            <a:off x="1212850" y="1187075"/>
            <a:ext cx="1310700" cy="4092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2711000" y="1187075"/>
            <a:ext cx="1413900" cy="4716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2256275" y="1997650"/>
            <a:ext cx="1263000" cy="5901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402775" y="2116150"/>
            <a:ext cx="1413900" cy="4716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1518325" y="2787200"/>
            <a:ext cx="1413900" cy="4092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1465625" y="3278325"/>
            <a:ext cx="1413900" cy="3702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104425" y="2806700"/>
            <a:ext cx="1413900" cy="3702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104425" y="3648525"/>
            <a:ext cx="1413900" cy="4716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5606000" y="4791350"/>
            <a:ext cx="1368000" cy="3702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5464100" y="3648525"/>
            <a:ext cx="1368000" cy="3702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chemeClr val="lt1"/>
                </a:solidFill>
                <a:latin typeface="Trebuchet MS"/>
                <a:ea typeface="Trebuchet MS"/>
                <a:cs typeface="Trebuchet MS"/>
                <a:sym typeface="Trebuchet MS"/>
              </a:rPr>
              <a:t>Test Suites and Test Cases</a:t>
            </a:r>
          </a:p>
        </p:txBody>
      </p:sp>
      <p:sp>
        <p:nvSpPr>
          <p:cNvPr id="202" name="Shape 202"/>
          <p:cNvSpPr txBox="1"/>
          <p:nvPr>
            <p:ph idx="1" type="body"/>
          </p:nvPr>
        </p:nvSpPr>
        <p:spPr>
          <a:xfrm>
            <a:off x="779475" y="1828800"/>
            <a:ext cx="7583400" cy="4797300"/>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chemeClr val="lt1"/>
              </a:buClr>
              <a:buSzPct val="100000"/>
              <a:buFont typeface="Noto Sans Symbols"/>
              <a:buChar char="●"/>
            </a:pPr>
            <a:r>
              <a:rPr b="0" i="0" lang="en-US" sz="2200" u="none" cap="none" strike="noStrike">
                <a:solidFill>
                  <a:schemeClr val="lt1"/>
                </a:solidFill>
                <a:latin typeface="Trebuchet MS"/>
                <a:ea typeface="Trebuchet MS"/>
                <a:cs typeface="Trebuchet MS"/>
                <a:sym typeface="Trebuchet MS"/>
              </a:rPr>
              <a:t>Sunny Day</a:t>
            </a:r>
          </a:p>
          <a:p>
            <a:pPr indent="0" lvl="0" marL="0" marR="0" rtl="0" algn="l">
              <a:spcBef>
                <a:spcPts val="2000"/>
              </a:spcBef>
              <a:spcAft>
                <a:spcPts val="0"/>
              </a:spcAft>
              <a:buNone/>
            </a:pPr>
            <a:r>
              <a:rPr lang="en-US" sz="1200">
                <a:solidFill>
                  <a:schemeClr val="lt1"/>
                </a:solidFill>
              </a:rPr>
              <a:t>ID: MJ-SD-523-01</a:t>
            </a:r>
            <a:br>
              <a:rPr lang="en-US" sz="1200">
                <a:solidFill>
                  <a:schemeClr val="lt1"/>
                </a:solidFill>
              </a:rPr>
            </a:br>
            <a:r>
              <a:rPr b="1" lang="en-US" sz="1200">
                <a:solidFill>
                  <a:schemeClr val="lt1"/>
                </a:solidFill>
              </a:rPr>
              <a:t>Purpose</a:t>
            </a:r>
            <a:br>
              <a:rPr lang="en-US" sz="1200">
                <a:solidFill>
                  <a:schemeClr val="lt1"/>
                </a:solidFill>
              </a:rPr>
            </a:br>
            <a:r>
              <a:rPr lang="en-US" sz="1200">
                <a:solidFill>
                  <a:schemeClr val="lt1"/>
                </a:solidFill>
              </a:rPr>
              <a:t>	Test if Student name is found on valid  search</a:t>
            </a:r>
            <a:br>
              <a:rPr lang="en-US" sz="1200">
                <a:solidFill>
                  <a:schemeClr val="lt1"/>
                </a:solidFill>
              </a:rPr>
            </a:br>
            <a:r>
              <a:rPr b="1" lang="en-US" sz="1400">
                <a:solidFill>
                  <a:schemeClr val="lt1"/>
                </a:solidFill>
              </a:rPr>
              <a:t>Precondition</a:t>
            </a:r>
            <a:br>
              <a:rPr lang="en-US" sz="1200">
                <a:solidFill>
                  <a:schemeClr val="lt1"/>
                </a:solidFill>
              </a:rPr>
            </a:br>
            <a:r>
              <a:rPr lang="en-US" sz="1200">
                <a:solidFill>
                  <a:schemeClr val="lt1"/>
                </a:solidFill>
              </a:rPr>
              <a:t>	User has logged on mobile judge</a:t>
            </a:r>
            <a:br>
              <a:rPr lang="en-US" sz="1200">
                <a:solidFill>
                  <a:schemeClr val="lt1"/>
                </a:solidFill>
              </a:rPr>
            </a:br>
            <a:r>
              <a:rPr lang="en-US" sz="1200">
                <a:solidFill>
                  <a:schemeClr val="lt1"/>
                </a:solidFill>
              </a:rPr>
              <a:t>	User is on the second tab of the email Wizard</a:t>
            </a:r>
            <a:br>
              <a:rPr lang="en-US" sz="1200">
                <a:solidFill>
                  <a:schemeClr val="lt1"/>
                </a:solidFill>
              </a:rPr>
            </a:br>
            <a:r>
              <a:rPr b="1" lang="en-US" sz="1400">
                <a:solidFill>
                  <a:schemeClr val="lt1"/>
                </a:solidFill>
              </a:rPr>
              <a:t>Input</a:t>
            </a:r>
            <a:br>
              <a:rPr lang="en-US" sz="1200">
                <a:solidFill>
                  <a:schemeClr val="lt1"/>
                </a:solidFill>
              </a:rPr>
            </a:br>
            <a:r>
              <a:rPr lang="en-US" sz="1200">
                <a:solidFill>
                  <a:schemeClr val="lt1"/>
                </a:solidFill>
              </a:rPr>
              <a:t>	User types in name in the search bar and clicks enter with students grid open</a:t>
            </a:r>
            <a:br>
              <a:rPr lang="en-US" sz="1200">
                <a:solidFill>
                  <a:schemeClr val="lt1"/>
                </a:solidFill>
              </a:rPr>
            </a:br>
            <a:r>
              <a:rPr b="1" lang="en-US" sz="1400">
                <a:solidFill>
                  <a:schemeClr val="lt1"/>
                </a:solidFill>
              </a:rPr>
              <a:t>Expected Result</a:t>
            </a:r>
            <a:br>
              <a:rPr lang="en-US" sz="1200">
                <a:solidFill>
                  <a:schemeClr val="lt1"/>
                </a:solidFill>
              </a:rPr>
            </a:br>
            <a:r>
              <a:rPr lang="en-US" sz="1200">
                <a:solidFill>
                  <a:schemeClr val="lt1"/>
                </a:solidFill>
              </a:rPr>
              <a:t>	Grid returns Student record that name matches search criteria</a:t>
            </a:r>
            <a:br>
              <a:rPr lang="en-US" sz="1200">
                <a:solidFill>
                  <a:schemeClr val="lt1"/>
                </a:solidFill>
              </a:rPr>
            </a:br>
            <a:r>
              <a:rPr lang="en-US" sz="1200">
                <a:solidFill>
                  <a:schemeClr val="lt1"/>
                </a:solidFill>
              </a:rPr>
              <a:t>	The student record must be selectable</a:t>
            </a:r>
            <a:br>
              <a:rPr lang="en-US" sz="1200">
                <a:solidFill>
                  <a:schemeClr val="lt1"/>
                </a:solidFill>
              </a:rPr>
            </a:br>
            <a:r>
              <a:rPr lang="en-US" sz="1200">
                <a:solidFill>
                  <a:schemeClr val="lt1"/>
                </a:solidFill>
              </a:rPr>
              <a:t>	Text “(must be cleared to proceed to next) should appear in red, bold color/font</a:t>
            </a:r>
            <a:br>
              <a:rPr lang="en-US" sz="1200">
                <a:solidFill>
                  <a:schemeClr val="lt1"/>
                </a:solidFill>
              </a:rPr>
            </a:br>
            <a:r>
              <a:rPr lang="en-US" sz="1200">
                <a:solidFill>
                  <a:schemeClr val="lt1"/>
                </a:solidFill>
              </a:rPr>
              <a:t>	Next button is disabled</a:t>
            </a:r>
            <a:br>
              <a:rPr lang="en-US" sz="1200">
                <a:solidFill>
                  <a:schemeClr val="lt1"/>
                </a:solidFill>
              </a:rPr>
            </a:br>
            <a:r>
              <a:rPr b="1" lang="en-US" sz="1400">
                <a:solidFill>
                  <a:schemeClr val="lt1"/>
                </a:solidFill>
              </a:rPr>
              <a:t>Actual Result</a:t>
            </a:r>
            <a:br>
              <a:rPr lang="en-US" sz="1200">
                <a:solidFill>
                  <a:schemeClr val="lt1"/>
                </a:solidFill>
              </a:rPr>
            </a:br>
            <a:r>
              <a:rPr lang="en-US" sz="1200">
                <a:solidFill>
                  <a:schemeClr val="lt1"/>
                </a:solidFill>
              </a:rPr>
              <a:t>	Grid returns Student record that name matches search criteria</a:t>
            </a:r>
            <a:br>
              <a:rPr lang="en-US" sz="1200">
                <a:solidFill>
                  <a:schemeClr val="lt1"/>
                </a:solidFill>
              </a:rPr>
            </a:br>
            <a:r>
              <a:rPr lang="en-US" sz="1200">
                <a:solidFill>
                  <a:schemeClr val="lt1"/>
                </a:solidFill>
              </a:rPr>
              <a:t>	The student record is selectable</a:t>
            </a:r>
            <a:br>
              <a:rPr lang="en-US" sz="1200">
                <a:solidFill>
                  <a:schemeClr val="lt1"/>
                </a:solidFill>
              </a:rPr>
            </a:br>
            <a:r>
              <a:rPr lang="en-US" sz="1200">
                <a:solidFill>
                  <a:schemeClr val="lt1"/>
                </a:solidFill>
              </a:rPr>
              <a:t>	Text “(must be cleared to proceed to next) appears in red, bold color/font</a:t>
            </a:r>
            <a:br>
              <a:rPr lang="en-US" sz="1200">
                <a:solidFill>
                  <a:schemeClr val="lt1"/>
                </a:solidFill>
              </a:rPr>
            </a:br>
            <a:r>
              <a:rPr lang="en-US" sz="1200">
                <a:solidFill>
                  <a:schemeClr val="lt1"/>
                </a:solidFill>
              </a:rPr>
              <a:t>	Next button is disabled</a:t>
            </a:r>
            <a:br>
              <a:rPr lang="en-US" sz="1400">
                <a:solidFill>
                  <a:schemeClr val="lt1"/>
                </a:solidFill>
              </a:rPr>
            </a:b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chemeClr val="lt1"/>
                </a:solidFill>
                <a:latin typeface="Trebuchet MS"/>
                <a:ea typeface="Trebuchet MS"/>
                <a:cs typeface="Trebuchet MS"/>
                <a:sym typeface="Trebuchet MS"/>
              </a:rPr>
              <a:t>Test Suites and Test Cases</a:t>
            </a:r>
          </a:p>
        </p:txBody>
      </p:sp>
      <p:sp>
        <p:nvSpPr>
          <p:cNvPr id="209" name="Shape 209"/>
          <p:cNvSpPr txBox="1"/>
          <p:nvPr>
            <p:ph idx="1" type="body"/>
          </p:nvPr>
        </p:nvSpPr>
        <p:spPr>
          <a:xfrm>
            <a:off x="779475" y="1881725"/>
            <a:ext cx="7583400" cy="4744200"/>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chemeClr val="lt1"/>
              </a:buClr>
              <a:buSzPct val="157142"/>
              <a:buFont typeface="Noto Sans Symbols"/>
              <a:buChar char="●"/>
            </a:pPr>
            <a:r>
              <a:rPr lang="en-US">
                <a:solidFill>
                  <a:schemeClr val="lt1"/>
                </a:solidFill>
              </a:rPr>
              <a:t>Rainy </a:t>
            </a:r>
            <a:r>
              <a:rPr b="0" i="0" lang="en-US" sz="2200" u="none" cap="none" strike="noStrike">
                <a:solidFill>
                  <a:schemeClr val="lt1"/>
                </a:solidFill>
                <a:latin typeface="Trebuchet MS"/>
                <a:ea typeface="Trebuchet MS"/>
                <a:cs typeface="Trebuchet MS"/>
                <a:sym typeface="Trebuchet MS"/>
              </a:rPr>
              <a:t>Day</a:t>
            </a:r>
          </a:p>
          <a:p>
            <a:pPr indent="0" lvl="0" marL="0" marR="0" rtl="0" algn="l">
              <a:spcBef>
                <a:spcPts val="0"/>
              </a:spcBef>
              <a:spcAft>
                <a:spcPts val="0"/>
              </a:spcAft>
              <a:buNone/>
            </a:pPr>
            <a:r>
              <a:t/>
            </a:r>
            <a:endParaRPr sz="1400">
              <a:solidFill>
                <a:schemeClr val="lt1"/>
              </a:solidFill>
            </a:endParaRPr>
          </a:p>
          <a:p>
            <a:pPr indent="0" lvl="0" marL="0" marR="0" rtl="0" algn="l">
              <a:spcBef>
                <a:spcPts val="0"/>
              </a:spcBef>
              <a:spcAft>
                <a:spcPts val="0"/>
              </a:spcAft>
              <a:buNone/>
            </a:pPr>
            <a:r>
              <a:rPr lang="en-US" sz="1400">
                <a:solidFill>
                  <a:schemeClr val="lt1"/>
                </a:solidFill>
              </a:rPr>
              <a:t>ID: MJ-SD-523-06</a:t>
            </a:r>
          </a:p>
          <a:p>
            <a:pPr indent="0" lvl="0" marL="0" marR="0" rtl="0" algn="l">
              <a:spcBef>
                <a:spcPts val="0"/>
              </a:spcBef>
              <a:spcAft>
                <a:spcPts val="0"/>
              </a:spcAft>
              <a:buNone/>
            </a:pPr>
            <a:r>
              <a:rPr lang="en-US" sz="1400">
                <a:solidFill>
                  <a:schemeClr val="lt1"/>
                </a:solidFill>
              </a:rPr>
              <a:t>Purpose</a:t>
            </a:r>
            <a:br>
              <a:rPr lang="en-US" sz="1200">
                <a:solidFill>
                  <a:schemeClr val="lt1"/>
                </a:solidFill>
              </a:rPr>
            </a:br>
            <a:r>
              <a:rPr lang="en-US" sz="1200">
                <a:solidFill>
                  <a:schemeClr val="lt1"/>
                </a:solidFill>
              </a:rPr>
              <a:t>	Test if clicking no on warning message removes message box without navigating user</a:t>
            </a:r>
            <a:br>
              <a:rPr lang="en-US" sz="1200">
                <a:solidFill>
                  <a:schemeClr val="lt1"/>
                </a:solidFill>
              </a:rPr>
            </a:br>
            <a:r>
              <a:rPr lang="en-US" sz="1400">
                <a:solidFill>
                  <a:schemeClr val="lt1"/>
                </a:solidFill>
              </a:rPr>
              <a:t>Precondition</a:t>
            </a:r>
            <a:br>
              <a:rPr lang="en-US" sz="1200">
                <a:solidFill>
                  <a:schemeClr val="lt1"/>
                </a:solidFill>
              </a:rPr>
            </a:br>
            <a:r>
              <a:rPr lang="en-US" sz="1200">
                <a:solidFill>
                  <a:schemeClr val="lt1"/>
                </a:solidFill>
              </a:rPr>
              <a:t>	User has logged on mobile judge</a:t>
            </a:r>
            <a:br>
              <a:rPr lang="en-US" sz="1200">
                <a:solidFill>
                  <a:schemeClr val="lt1"/>
                </a:solidFill>
              </a:rPr>
            </a:br>
            <a:r>
              <a:rPr lang="en-US" sz="1200">
                <a:solidFill>
                  <a:schemeClr val="lt1"/>
                </a:solidFill>
              </a:rPr>
              <a:t>	User is on the second tab of the email Wizard</a:t>
            </a:r>
            <a:br>
              <a:rPr lang="en-US" sz="1200">
                <a:solidFill>
                  <a:schemeClr val="lt1"/>
                </a:solidFill>
              </a:rPr>
            </a:br>
            <a:r>
              <a:rPr lang="en-US" sz="1200">
                <a:solidFill>
                  <a:schemeClr val="lt1"/>
                </a:solidFill>
              </a:rPr>
              <a:t>	User has clicked previous button and warning message is displayed</a:t>
            </a:r>
            <a:br>
              <a:rPr lang="en-US" sz="1200">
                <a:solidFill>
                  <a:schemeClr val="lt1"/>
                </a:solidFill>
              </a:rPr>
            </a:br>
            <a:r>
              <a:rPr lang="en-US" sz="1400">
                <a:solidFill>
                  <a:schemeClr val="lt1"/>
                </a:solidFill>
              </a:rPr>
              <a:t>Input</a:t>
            </a:r>
            <a:br>
              <a:rPr lang="en-US" sz="1200">
                <a:solidFill>
                  <a:schemeClr val="lt1"/>
                </a:solidFill>
              </a:rPr>
            </a:br>
            <a:r>
              <a:rPr lang="en-US" sz="1200">
                <a:solidFill>
                  <a:schemeClr val="lt1"/>
                </a:solidFill>
              </a:rPr>
              <a:t>	User clicks on No button</a:t>
            </a:r>
            <a:br>
              <a:rPr lang="en-US" sz="1200">
                <a:solidFill>
                  <a:schemeClr val="lt1"/>
                </a:solidFill>
              </a:rPr>
            </a:br>
            <a:r>
              <a:rPr lang="en-US" sz="1400">
                <a:solidFill>
                  <a:schemeClr val="lt1"/>
                </a:solidFill>
              </a:rPr>
              <a:t>Expected Result</a:t>
            </a:r>
            <a:br>
              <a:rPr lang="en-US" sz="1200">
                <a:solidFill>
                  <a:schemeClr val="lt1"/>
                </a:solidFill>
              </a:rPr>
            </a:br>
            <a:r>
              <a:rPr lang="en-US" sz="1200">
                <a:solidFill>
                  <a:schemeClr val="lt1"/>
                </a:solidFill>
              </a:rPr>
              <a:t>	User is not navigated to previous tab and message box disappears</a:t>
            </a:r>
            <a:br>
              <a:rPr lang="en-US" sz="1200">
                <a:solidFill>
                  <a:schemeClr val="lt1"/>
                </a:solidFill>
              </a:rPr>
            </a:br>
            <a:r>
              <a:rPr lang="en-US" sz="1400">
                <a:solidFill>
                  <a:schemeClr val="lt1"/>
                </a:solidFill>
              </a:rPr>
              <a:t>Actual Result</a:t>
            </a:r>
            <a:br>
              <a:rPr lang="en-US" sz="1200">
                <a:solidFill>
                  <a:schemeClr val="lt1"/>
                </a:solidFill>
              </a:rPr>
            </a:br>
            <a:r>
              <a:rPr lang="en-US" sz="1200">
                <a:solidFill>
                  <a:schemeClr val="lt1"/>
                </a:solidFill>
              </a:rPr>
              <a:t>	User is not navigated to previous tab and message box disappears</a:t>
            </a:r>
            <a:br>
              <a:rPr lang="en-US" sz="1400">
                <a:solidFill>
                  <a:schemeClr val="lt1"/>
                </a:solidFill>
              </a:rPr>
            </a:br>
            <a:br>
              <a:rPr lang="en-US" sz="1400">
                <a:solidFill>
                  <a:schemeClr val="lt1"/>
                </a:solidFill>
              </a:rPr>
            </a:b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chemeClr val="lt1"/>
                </a:solidFill>
                <a:latin typeface="Trebuchet MS"/>
                <a:ea typeface="Trebuchet MS"/>
                <a:cs typeface="Trebuchet MS"/>
                <a:sym typeface="Trebuchet MS"/>
              </a:rPr>
              <a:t>Summary</a:t>
            </a:r>
          </a:p>
        </p:txBody>
      </p:sp>
      <p:sp>
        <p:nvSpPr>
          <p:cNvPr id="216" name="Shape 216"/>
          <p:cNvSpPr/>
          <p:nvPr/>
        </p:nvSpPr>
        <p:spPr>
          <a:xfrm>
            <a:off x="75" y="4222525"/>
            <a:ext cx="9144000" cy="2164200"/>
          </a:xfrm>
          <a:prstGeom prst="rect">
            <a:avLst/>
          </a:prstGeom>
          <a:solidFill>
            <a:srgbClr val="1C4587"/>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7" name="Shape 217"/>
          <p:cNvSpPr txBox="1"/>
          <p:nvPr/>
        </p:nvSpPr>
        <p:spPr>
          <a:xfrm>
            <a:off x="317399" y="4314625"/>
            <a:ext cx="8550900" cy="1980000"/>
          </a:xfrm>
          <a:prstGeom prst="rect">
            <a:avLst/>
          </a:prstGeom>
          <a:noFill/>
          <a:ln>
            <a:noFill/>
          </a:ln>
        </p:spPr>
        <p:txBody>
          <a:bodyPr anchorCtr="0" anchor="ctr" bIns="45700" lIns="91425" rIns="91425" tIns="45700">
            <a:noAutofit/>
          </a:bodyPr>
          <a:lstStyle/>
          <a:p>
            <a:pPr lvl="0" rtl="0">
              <a:spcBef>
                <a:spcPts val="0"/>
              </a:spcBef>
              <a:buNone/>
            </a:pPr>
            <a:r>
              <a:rPr lang="en-US" sz="3240">
                <a:solidFill>
                  <a:srgbClr val="FFFFFF"/>
                </a:solidFill>
                <a:latin typeface="Questrial"/>
                <a:ea typeface="Questrial"/>
                <a:cs typeface="Questrial"/>
                <a:sym typeface="Questrial"/>
              </a:rPr>
              <a:t>Contact information:</a:t>
            </a:r>
          </a:p>
          <a:p>
            <a:pPr lvl="0" rtl="0">
              <a:spcBef>
                <a:spcPts val="0"/>
              </a:spcBef>
              <a:buNone/>
            </a:pPr>
            <a:r>
              <a:rPr lang="en-US" sz="3240">
                <a:solidFill>
                  <a:srgbClr val="FFFFFF"/>
                </a:solidFill>
                <a:latin typeface="Questrial"/>
                <a:ea typeface="Questrial"/>
                <a:cs typeface="Questrial"/>
                <a:sym typeface="Questrial"/>
              </a:rPr>
              <a:t>Miguel Conde</a:t>
            </a:r>
            <a:br>
              <a:rPr lang="en-US" sz="3240">
                <a:solidFill>
                  <a:srgbClr val="FFFFFF"/>
                </a:solidFill>
                <a:latin typeface="Questrial"/>
                <a:ea typeface="Questrial"/>
                <a:cs typeface="Questrial"/>
                <a:sym typeface="Questrial"/>
              </a:rPr>
            </a:br>
            <a:r>
              <a:rPr lang="en-US" sz="3240">
                <a:solidFill>
                  <a:srgbClr val="FFFFFF"/>
                </a:solidFill>
                <a:latin typeface="Questrial"/>
                <a:ea typeface="Questrial"/>
                <a:cs typeface="Questrial"/>
                <a:sym typeface="Questrial"/>
              </a:rPr>
              <a:t>email: Mcond005@fiu.edu </a:t>
            </a:r>
          </a:p>
        </p:txBody>
      </p:sp>
      <p:sp>
        <p:nvSpPr>
          <p:cNvPr id="218" name="Shape 218"/>
          <p:cNvSpPr txBox="1"/>
          <p:nvPr/>
        </p:nvSpPr>
        <p:spPr>
          <a:xfrm>
            <a:off x="848600" y="1653875"/>
            <a:ext cx="7455600" cy="2415900"/>
          </a:xfrm>
          <a:prstGeom prst="rect">
            <a:avLst/>
          </a:prstGeom>
          <a:noFill/>
          <a:ln>
            <a:noFill/>
          </a:ln>
        </p:spPr>
        <p:txBody>
          <a:bodyPr anchorCtr="0" anchor="t" bIns="91425" lIns="91425" rIns="91425" tIns="91425">
            <a:noAutofit/>
          </a:bodyPr>
          <a:lstStyle/>
          <a:p>
            <a:pPr lvl="0">
              <a:spcBef>
                <a:spcPts val="0"/>
              </a:spcBef>
              <a:buNone/>
            </a:pPr>
            <a:r>
              <a:rPr lang="en-US" sz="1800">
                <a:solidFill>
                  <a:srgbClr val="FFFFFF"/>
                </a:solidFill>
              </a:rPr>
              <a:t>Improving functionality for all users in Mobile Judge (Admin, Judges, and Students) and setting the groundwork for the VIP website.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0" y="1282250"/>
            <a:ext cx="9144000" cy="37392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solidFill>
                  <a:srgbClr val="FFFFFF"/>
                </a:solidFill>
              </a:rPr>
              <a:t>Problem Definition</a:t>
            </a:r>
          </a:p>
        </p:txBody>
      </p:sp>
      <p:sp>
        <p:nvSpPr>
          <p:cNvPr id="94" name="Shape 94"/>
          <p:cNvSpPr/>
          <p:nvPr/>
        </p:nvSpPr>
        <p:spPr>
          <a:xfrm>
            <a:off x="-53500" y="1174850"/>
            <a:ext cx="9144000" cy="4751400"/>
          </a:xfrm>
          <a:prstGeom prst="rect">
            <a:avLst/>
          </a:prstGeom>
          <a:solidFill>
            <a:srgbClr val="1C4587"/>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txBox="1"/>
          <p:nvPr/>
        </p:nvSpPr>
        <p:spPr>
          <a:xfrm>
            <a:off x="379237" y="1676242"/>
            <a:ext cx="7583400" cy="1290000"/>
          </a:xfrm>
          <a:prstGeom prst="rect">
            <a:avLst/>
          </a:prstGeom>
          <a:noFill/>
          <a:ln>
            <a:noFill/>
          </a:ln>
        </p:spPr>
        <p:txBody>
          <a:bodyPr anchorCtr="0" anchor="ctr" bIns="45700" lIns="91425" rIns="91425" tIns="45700">
            <a:noAutofit/>
          </a:bodyPr>
          <a:lstStyle/>
          <a:p>
            <a:pPr lvl="0" rtl="0">
              <a:lnSpc>
                <a:spcPct val="115000"/>
              </a:lnSpc>
              <a:spcBef>
                <a:spcPts val="0"/>
              </a:spcBef>
              <a:buNone/>
            </a:pPr>
            <a:r>
              <a:rPr lang="en-US" sz="1800">
                <a:solidFill>
                  <a:srgbClr val="FFFFFF"/>
                </a:solidFill>
                <a:latin typeface="Trebuchet MS"/>
                <a:ea typeface="Trebuchet MS"/>
                <a:cs typeface="Trebuchet MS"/>
                <a:sym typeface="Trebuchet MS"/>
              </a:rPr>
              <a:t>Mobile Judge is a web application that is built more for mobile devices to be the primary use. Mobile Judge is the application that judges will be using to score students during the senior project showcase.</a:t>
            </a:r>
          </a:p>
        </p:txBody>
      </p:sp>
      <p:sp>
        <p:nvSpPr>
          <p:cNvPr id="96" name="Shape 96"/>
          <p:cNvSpPr/>
          <p:nvPr/>
        </p:nvSpPr>
        <p:spPr>
          <a:xfrm>
            <a:off x="379237" y="1425600"/>
            <a:ext cx="1942800" cy="3945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rgbClr val="FFFFFF"/>
                </a:solidFill>
                <a:latin typeface="Ubuntu"/>
                <a:ea typeface="Ubuntu"/>
                <a:cs typeface="Ubuntu"/>
                <a:sym typeface="Ubuntu"/>
              </a:rPr>
              <a:t>Our Project</a:t>
            </a:r>
          </a:p>
        </p:txBody>
      </p:sp>
      <p:sp>
        <p:nvSpPr>
          <p:cNvPr id="97" name="Shape 97"/>
          <p:cNvSpPr/>
          <p:nvPr/>
        </p:nvSpPr>
        <p:spPr>
          <a:xfrm>
            <a:off x="379237" y="2971925"/>
            <a:ext cx="2808300" cy="3945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rgbClr val="FFFFFF"/>
                </a:solidFill>
                <a:latin typeface="Ubuntu"/>
                <a:ea typeface="Ubuntu"/>
                <a:cs typeface="Ubuntu"/>
                <a:sym typeface="Ubuntu"/>
              </a:rPr>
              <a:t>Current Problems</a:t>
            </a:r>
          </a:p>
        </p:txBody>
      </p:sp>
      <p:sp>
        <p:nvSpPr>
          <p:cNvPr id="98" name="Shape 98"/>
          <p:cNvSpPr txBox="1"/>
          <p:nvPr/>
        </p:nvSpPr>
        <p:spPr>
          <a:xfrm>
            <a:off x="379245" y="3269548"/>
            <a:ext cx="4603200" cy="2472000"/>
          </a:xfrm>
          <a:prstGeom prst="rect">
            <a:avLst/>
          </a:prstGeom>
          <a:noFill/>
          <a:ln>
            <a:noFill/>
          </a:ln>
        </p:spPr>
        <p:txBody>
          <a:bodyPr anchorCtr="0" anchor="ctr" bIns="91425" lIns="91425" rIns="91425" tIns="91425">
            <a:noAutofit/>
          </a:bodyPr>
          <a:lstStyle/>
          <a:p>
            <a:pPr indent="-330200" lvl="0" marL="457200" rtl="0">
              <a:lnSpc>
                <a:spcPct val="115000"/>
              </a:lnSpc>
              <a:spcBef>
                <a:spcPts val="0"/>
              </a:spcBef>
              <a:buClr>
                <a:srgbClr val="FFFFFF"/>
              </a:buClr>
              <a:buSzPct val="100000"/>
              <a:buFont typeface="Noto Sans Symbols"/>
              <a:buChar char="●"/>
            </a:pPr>
            <a:r>
              <a:rPr lang="en-US" sz="1600">
                <a:solidFill>
                  <a:srgbClr val="FFFFFF"/>
                </a:solidFill>
                <a:latin typeface="Trebuchet MS"/>
                <a:ea typeface="Trebuchet MS"/>
                <a:cs typeface="Trebuchet MS"/>
                <a:sym typeface="Trebuchet MS"/>
              </a:rPr>
              <a:t>Lacked the ability to accept/reject grades</a:t>
            </a:r>
          </a:p>
          <a:p>
            <a:pPr indent="-330200" lvl="0" marL="457200" rtl="0">
              <a:lnSpc>
                <a:spcPct val="115000"/>
              </a:lnSpc>
              <a:spcBef>
                <a:spcPts val="0"/>
              </a:spcBef>
              <a:buClr>
                <a:srgbClr val="FFFFFF"/>
              </a:buClr>
              <a:buSzPct val="100000"/>
              <a:buFont typeface="Noto Sans Symbols"/>
              <a:buChar char="●"/>
            </a:pPr>
            <a:r>
              <a:rPr lang="en-US" sz="1600">
                <a:solidFill>
                  <a:srgbClr val="FFFFFF"/>
                </a:solidFill>
                <a:latin typeface="Trebuchet MS"/>
                <a:ea typeface="Trebuchet MS"/>
                <a:cs typeface="Trebuchet MS"/>
                <a:sym typeface="Trebuchet MS"/>
              </a:rPr>
              <a:t>View/update user profile page</a:t>
            </a:r>
          </a:p>
          <a:p>
            <a:pPr indent="-330200" lvl="0" marL="457200" rtl="0">
              <a:lnSpc>
                <a:spcPct val="115000"/>
              </a:lnSpc>
              <a:spcBef>
                <a:spcPts val="0"/>
              </a:spcBef>
              <a:buClr>
                <a:srgbClr val="FFFFFF"/>
              </a:buClr>
              <a:buSzPct val="100000"/>
              <a:buFont typeface="Noto Sans Symbols"/>
              <a:buChar char="●"/>
            </a:pPr>
            <a:r>
              <a:rPr lang="en-US" sz="1600">
                <a:solidFill>
                  <a:srgbClr val="FFFFFF"/>
                </a:solidFill>
                <a:latin typeface="Trebuchet MS"/>
                <a:ea typeface="Trebuchet MS"/>
                <a:cs typeface="Trebuchet MS"/>
                <a:sym typeface="Trebuchet MS"/>
              </a:rPr>
              <a:t>Ability for admin to filter email selections</a:t>
            </a:r>
          </a:p>
          <a:p>
            <a:pPr indent="-330200" lvl="0" marL="457200" rtl="0">
              <a:lnSpc>
                <a:spcPct val="115000"/>
              </a:lnSpc>
              <a:spcBef>
                <a:spcPts val="0"/>
              </a:spcBef>
              <a:buClr>
                <a:srgbClr val="FFFFFF"/>
              </a:buClr>
              <a:buSzPct val="100000"/>
              <a:buFont typeface="Noto Sans Symbols"/>
              <a:buChar char="●"/>
            </a:pPr>
            <a:r>
              <a:rPr lang="en-US" sz="1600">
                <a:solidFill>
                  <a:srgbClr val="FFFFFF"/>
                </a:solidFill>
                <a:latin typeface="Trebuchet MS"/>
                <a:ea typeface="Trebuchet MS"/>
                <a:cs typeface="Trebuchet MS"/>
                <a:sym typeface="Trebuchet MS"/>
              </a:rPr>
              <a:t>Social media account linking</a:t>
            </a:r>
          </a:p>
          <a:p>
            <a:pPr indent="-330200" lvl="0" marL="457200" rtl="0">
              <a:lnSpc>
                <a:spcPct val="115000"/>
              </a:lnSpc>
              <a:spcBef>
                <a:spcPts val="0"/>
              </a:spcBef>
              <a:buClr>
                <a:srgbClr val="FFFFFF"/>
              </a:buClr>
              <a:buSzPct val="100000"/>
              <a:buFont typeface="Noto Sans Symbols"/>
              <a:buChar char="●"/>
            </a:pPr>
            <a:r>
              <a:rPr lang="en-US" sz="1600">
                <a:solidFill>
                  <a:srgbClr val="FFFFFF"/>
                </a:solidFill>
                <a:latin typeface="Trebuchet MS"/>
                <a:ea typeface="Trebuchet MS"/>
                <a:cs typeface="Trebuchet MS"/>
                <a:sym typeface="Trebuchet MS"/>
              </a:rPr>
              <a:t>Pagination on all grids</a:t>
            </a:r>
          </a:p>
          <a:p>
            <a:pPr indent="-330200" lvl="0" marL="457200" rtl="0">
              <a:lnSpc>
                <a:spcPct val="115000"/>
              </a:lnSpc>
              <a:spcBef>
                <a:spcPts val="0"/>
              </a:spcBef>
              <a:buClr>
                <a:srgbClr val="FFFFFF"/>
              </a:buClr>
              <a:buSzPct val="100000"/>
              <a:buFont typeface="Noto Sans Symbols"/>
              <a:buChar char="●"/>
            </a:pPr>
            <a:r>
              <a:rPr lang="en-US" sz="1600">
                <a:solidFill>
                  <a:srgbClr val="FFFFFF"/>
                </a:solidFill>
                <a:latin typeface="Trebuchet MS"/>
                <a:ea typeface="Trebuchet MS"/>
                <a:cs typeface="Trebuchet MS"/>
                <a:sym typeface="Trebuchet MS"/>
              </a:rPr>
              <a:t>Export grades/judges</a:t>
            </a:r>
          </a:p>
          <a:p>
            <a:pPr indent="-330200" lvl="0" marL="457200" rtl="0">
              <a:lnSpc>
                <a:spcPct val="115000"/>
              </a:lnSpc>
              <a:spcBef>
                <a:spcPts val="0"/>
              </a:spcBef>
              <a:buClr>
                <a:srgbClr val="FFFFFF"/>
              </a:buClr>
              <a:buSzPct val="100000"/>
              <a:buFont typeface="Noto Sans Symbols"/>
              <a:buChar char="●"/>
            </a:pPr>
            <a:r>
              <a:rPr lang="en-US" sz="1600">
                <a:solidFill>
                  <a:srgbClr val="FFFFFF"/>
                </a:solidFill>
                <a:latin typeface="Trebuchet MS"/>
                <a:ea typeface="Trebuchet MS"/>
                <a:cs typeface="Trebuchet MS"/>
                <a:sym typeface="Trebuchet MS"/>
              </a:rPr>
              <a:t>Import Students</a:t>
            </a:r>
          </a:p>
          <a:p>
            <a:pPr indent="-330200" lvl="0" marL="457200" rtl="0">
              <a:lnSpc>
                <a:spcPct val="115000"/>
              </a:lnSpc>
              <a:spcBef>
                <a:spcPts val="0"/>
              </a:spcBef>
              <a:buClr>
                <a:srgbClr val="FFFFFF"/>
              </a:buClr>
              <a:buSzPct val="100000"/>
              <a:buFont typeface="Trebuchet MS"/>
              <a:buChar char="●"/>
            </a:pPr>
            <a:r>
              <a:rPr lang="en-US" sz="1600">
                <a:solidFill>
                  <a:srgbClr val="FFFFFF"/>
                </a:solidFill>
                <a:latin typeface="Trebuchet MS"/>
                <a:ea typeface="Trebuchet MS"/>
                <a:cs typeface="Trebuchet MS"/>
                <a:sym typeface="Trebuchet MS"/>
              </a:rPr>
              <a:t>Manage Student/Judges information</a:t>
            </a:r>
          </a:p>
        </p:txBody>
      </p:sp>
      <p:sp>
        <p:nvSpPr>
          <p:cNvPr id="99" name="Shape 99"/>
          <p:cNvSpPr/>
          <p:nvPr/>
        </p:nvSpPr>
        <p:spPr>
          <a:xfrm>
            <a:off x="5732625" y="3491525"/>
            <a:ext cx="3242100" cy="2019900"/>
          </a:xfrm>
          <a:prstGeom prst="rect">
            <a:avLst/>
          </a:prstGeom>
          <a:solidFill>
            <a:srgbClr val="01579B"/>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indent="-317500" lvl="0" marL="457200" rtl="0">
              <a:lnSpc>
                <a:spcPct val="115000"/>
              </a:lnSpc>
              <a:spcBef>
                <a:spcPts val="0"/>
              </a:spcBef>
              <a:buClr>
                <a:srgbClr val="FFFFFF"/>
              </a:buClr>
              <a:buFont typeface="Trebuchet MS"/>
              <a:buChar char="●"/>
            </a:pPr>
            <a:r>
              <a:rPr lang="en-US">
                <a:solidFill>
                  <a:srgbClr val="FFFFFF"/>
                </a:solidFill>
                <a:latin typeface="Trebuchet MS"/>
                <a:ea typeface="Trebuchet MS"/>
                <a:cs typeface="Trebuchet MS"/>
                <a:sym typeface="Trebuchet MS"/>
              </a:rPr>
              <a:t>Admin being able to filter judges and students when sending emails</a:t>
            </a:r>
            <a:br>
              <a:rPr lang="en-US">
                <a:solidFill>
                  <a:srgbClr val="FFFFFF"/>
                </a:solidFill>
                <a:latin typeface="Trebuchet MS"/>
                <a:ea typeface="Trebuchet MS"/>
                <a:cs typeface="Trebuchet MS"/>
                <a:sym typeface="Trebuchet MS"/>
              </a:rPr>
            </a:br>
          </a:p>
          <a:p>
            <a:pPr indent="-317500" lvl="0" marL="457200" rtl="0">
              <a:lnSpc>
                <a:spcPct val="115000"/>
              </a:lnSpc>
              <a:spcBef>
                <a:spcPts val="2000"/>
              </a:spcBef>
              <a:buClr>
                <a:srgbClr val="FFFFFF"/>
              </a:buClr>
              <a:buFont typeface="Trebuchet MS"/>
              <a:buChar char="●"/>
            </a:pPr>
            <a:r>
              <a:rPr lang="en-US">
                <a:solidFill>
                  <a:srgbClr val="FFFFFF"/>
                </a:solidFill>
                <a:latin typeface="Trebuchet MS"/>
                <a:ea typeface="Trebuchet MS"/>
                <a:cs typeface="Trebuchet MS"/>
                <a:sym typeface="Trebuchet MS"/>
              </a:rPr>
              <a:t>Admin able to Manage student and judges information (Assisted)</a:t>
            </a:r>
          </a:p>
        </p:txBody>
      </p:sp>
      <p:sp>
        <p:nvSpPr>
          <p:cNvPr id="100" name="Shape 100"/>
          <p:cNvSpPr/>
          <p:nvPr/>
        </p:nvSpPr>
        <p:spPr>
          <a:xfrm>
            <a:off x="7486725" y="3216900"/>
            <a:ext cx="1375500" cy="394500"/>
          </a:xfrm>
          <a:prstGeom prst="rect">
            <a:avLst/>
          </a:prstGeom>
          <a:solidFill>
            <a:srgbClr val="4A86E8"/>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rgbClr val="FFFFFF"/>
                </a:solidFill>
                <a:latin typeface="Ubuntu"/>
                <a:ea typeface="Ubuntu"/>
                <a:cs typeface="Ubuntu"/>
                <a:sym typeface="Ubuntu"/>
              </a:rPr>
              <a:t>My Part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Project Management</a:t>
            </a:r>
          </a:p>
        </p:txBody>
      </p:sp>
      <p:pic>
        <p:nvPicPr>
          <p:cNvPr id="107" name="Shape 107"/>
          <p:cNvPicPr preferRelativeResize="0"/>
          <p:nvPr/>
        </p:nvPicPr>
        <p:blipFill>
          <a:blip r:embed="rId3">
            <a:alphaModFix/>
          </a:blip>
          <a:stretch>
            <a:fillRect/>
          </a:stretch>
        </p:blipFill>
        <p:spPr>
          <a:xfrm>
            <a:off x="280212" y="1108650"/>
            <a:ext cx="8581999" cy="56180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779462" y="381000"/>
            <a:ext cx="7583400" cy="1044600"/>
          </a:xfrm>
          <a:prstGeom prst="rect">
            <a:avLst/>
          </a:prstGeom>
        </p:spPr>
        <p:txBody>
          <a:bodyPr anchorCtr="0" anchor="t" bIns="91425" lIns="91425" rIns="91425" tIns="91425">
            <a:noAutofit/>
          </a:bodyPr>
          <a:lstStyle/>
          <a:p>
            <a:pPr lvl="0">
              <a:spcBef>
                <a:spcPts val="0"/>
              </a:spcBef>
              <a:buNone/>
            </a:pPr>
            <a:r>
              <a:rPr lang="en-US">
                <a:solidFill>
                  <a:srgbClr val="FFFFFF"/>
                </a:solidFill>
              </a:rPr>
              <a:t>Full Gantt chart</a:t>
            </a:r>
          </a:p>
        </p:txBody>
      </p:sp>
      <p:pic>
        <p:nvPicPr>
          <p:cNvPr id="114" name="Shape 114"/>
          <p:cNvPicPr preferRelativeResize="0"/>
          <p:nvPr/>
        </p:nvPicPr>
        <p:blipFill>
          <a:blip r:embed="rId3">
            <a:alphaModFix/>
          </a:blip>
          <a:stretch>
            <a:fillRect/>
          </a:stretch>
        </p:blipFill>
        <p:spPr>
          <a:xfrm>
            <a:off x="133137" y="1144150"/>
            <a:ext cx="8877726" cy="48452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p:nvPr/>
        </p:nvSpPr>
        <p:spPr>
          <a:xfrm>
            <a:off x="0" y="1558050"/>
            <a:ext cx="9144000" cy="15555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User Stories </a:t>
            </a:r>
            <a:r>
              <a:rPr lang="en-US">
                <a:solidFill>
                  <a:srgbClr val="FFFFFF"/>
                </a:solidFill>
              </a:rPr>
              <a:t>Implemented</a:t>
            </a:r>
          </a:p>
        </p:txBody>
      </p:sp>
      <p:sp>
        <p:nvSpPr>
          <p:cNvPr id="122" name="Shape 122"/>
          <p:cNvSpPr txBox="1"/>
          <p:nvPr>
            <p:ph idx="1" type="body"/>
          </p:nvPr>
        </p:nvSpPr>
        <p:spPr>
          <a:xfrm>
            <a:off x="779512" y="1662450"/>
            <a:ext cx="7583400" cy="1346700"/>
          </a:xfrm>
          <a:prstGeom prst="rect">
            <a:avLst/>
          </a:prstGeom>
          <a:noFill/>
          <a:ln>
            <a:noFill/>
          </a:ln>
        </p:spPr>
        <p:txBody>
          <a:bodyPr anchorCtr="0" anchor="ctr" bIns="45700" lIns="91425" rIns="91425" tIns="45700">
            <a:noAutofit/>
          </a:bodyPr>
          <a:lstStyle/>
          <a:p>
            <a:pPr indent="-282575" lvl="0" marL="282575" marR="0" rtl="0" algn="l">
              <a:spcBef>
                <a:spcPts val="0"/>
              </a:spcBef>
              <a:spcAft>
                <a:spcPts val="0"/>
              </a:spcAft>
              <a:buClr>
                <a:srgbClr val="FFFFFF"/>
              </a:buClr>
              <a:buSzPct val="122222"/>
              <a:buFont typeface="Noto Sans Symbols"/>
              <a:buChar char="●"/>
            </a:pPr>
            <a:r>
              <a:rPr lang="en-US">
                <a:solidFill>
                  <a:srgbClr val="FFFFFF"/>
                </a:solidFill>
              </a:rPr>
              <a:t>#523-Add Search Feature to Email Wizard</a:t>
            </a:r>
          </a:p>
          <a:p>
            <a:pPr indent="-282575" lvl="0" marL="282575" marR="0" rtl="0" algn="l">
              <a:spcBef>
                <a:spcPts val="0"/>
              </a:spcBef>
              <a:spcAft>
                <a:spcPts val="0"/>
              </a:spcAft>
              <a:buClr>
                <a:srgbClr val="FFFFFF"/>
              </a:buClr>
              <a:buSzPct val="100000"/>
              <a:buFont typeface="Noto Sans Symbols"/>
              <a:buChar char="●"/>
            </a:pPr>
            <a:r>
              <a:rPr lang="en-US">
                <a:solidFill>
                  <a:srgbClr val="FFFFFF"/>
                </a:solidFill>
              </a:rPr>
              <a:t>#543-Manage Judges (Assisted)</a:t>
            </a:r>
          </a:p>
          <a:p>
            <a:pPr indent="-282575" lvl="0" marL="282575" marR="0" rtl="0" algn="l">
              <a:spcBef>
                <a:spcPts val="0"/>
              </a:spcBef>
              <a:spcAft>
                <a:spcPts val="0"/>
              </a:spcAft>
              <a:buClr>
                <a:srgbClr val="FFFFFF"/>
              </a:buClr>
              <a:buSzPct val="100000"/>
              <a:buFont typeface="Noto Sans Symbols"/>
              <a:buChar char="●"/>
            </a:pPr>
            <a:r>
              <a:rPr lang="en-US">
                <a:solidFill>
                  <a:srgbClr val="FFFFFF"/>
                </a:solidFill>
              </a:rPr>
              <a:t>#544-Manage </a:t>
            </a:r>
            <a:r>
              <a:rPr lang="en-US">
                <a:solidFill>
                  <a:schemeClr val="lt1"/>
                </a:solidFill>
              </a:rPr>
              <a:t>Student (Assisted)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p:nvPr/>
        </p:nvSpPr>
        <p:spPr>
          <a:xfrm>
            <a:off x="0" y="1558050"/>
            <a:ext cx="9144000" cy="4944000"/>
          </a:xfrm>
          <a:prstGeom prst="rect">
            <a:avLst/>
          </a:prstGeom>
          <a:solidFill>
            <a:srgbClr val="1C458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txBox="1"/>
          <p:nvPr>
            <p:ph type="title"/>
          </p:nvPr>
        </p:nvSpPr>
        <p:spPr>
          <a:xfrm>
            <a:off x="779462" y="381000"/>
            <a:ext cx="75834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a:t>
            </a:r>
            <a:r>
              <a:rPr lang="en-US">
                <a:solidFill>
                  <a:srgbClr val="FFFFFF"/>
                </a:solidFill>
              </a:rPr>
              <a:t>Add Search Feature to Email Wizard</a:t>
            </a:r>
          </a:p>
        </p:txBody>
      </p:sp>
      <p:sp>
        <p:nvSpPr>
          <p:cNvPr id="130" name="Shape 130"/>
          <p:cNvSpPr txBox="1"/>
          <p:nvPr>
            <p:ph idx="1" type="body"/>
          </p:nvPr>
        </p:nvSpPr>
        <p:spPr>
          <a:xfrm>
            <a:off x="101725" y="813800"/>
            <a:ext cx="8926200" cy="5688300"/>
          </a:xfrm>
          <a:prstGeom prst="rect">
            <a:avLst/>
          </a:prstGeom>
          <a:noFill/>
          <a:ln>
            <a:noFill/>
          </a:ln>
        </p:spPr>
        <p:txBody>
          <a:bodyPr anchorCtr="0" anchor="ctr" bIns="45700" lIns="91425" rIns="91425" tIns="45700">
            <a:noAutofit/>
          </a:bodyPr>
          <a:lstStyle/>
          <a:p>
            <a:pPr indent="-69850" lvl="0" marL="0" rtl="0">
              <a:spcBef>
                <a:spcPts val="800"/>
              </a:spcBef>
              <a:spcAft>
                <a:spcPts val="400"/>
              </a:spcAft>
              <a:buClr>
                <a:schemeClr val="dk2"/>
              </a:buClr>
              <a:buSzPct val="61111"/>
              <a:buFont typeface="Arial"/>
              <a:buNone/>
            </a:pPr>
            <a:r>
              <a:rPr b="1" lang="en-US" sz="1800">
                <a:solidFill>
                  <a:srgbClr val="FFFFFF"/>
                </a:solidFill>
                <a:latin typeface="Arial"/>
                <a:ea typeface="Arial"/>
                <a:cs typeface="Arial"/>
                <a:sym typeface="Arial"/>
              </a:rPr>
              <a:t>Description:</a:t>
            </a:r>
          </a:p>
          <a:p>
            <a:pPr indent="-317500" lvl="0" marL="558800" rtl="0">
              <a:lnSpc>
                <a:spcPct val="133636"/>
              </a:lnSpc>
              <a:spcBef>
                <a:spcPts val="400"/>
              </a:spcBef>
              <a:spcAft>
                <a:spcPts val="1200"/>
              </a:spcAft>
              <a:buClr>
                <a:srgbClr val="FFFFFF"/>
              </a:buClr>
              <a:buSzPct val="100000"/>
              <a:buFont typeface="Arial"/>
              <a:buChar char="●"/>
            </a:pPr>
            <a:r>
              <a:rPr lang="en-US" sz="1400">
                <a:solidFill>
                  <a:srgbClr val="FFFFFF"/>
                </a:solidFill>
                <a:latin typeface="Arial"/>
                <a:ea typeface="Arial"/>
                <a:cs typeface="Arial"/>
                <a:sym typeface="Arial"/>
              </a:rPr>
              <a:t>As an admin, I want to search for a name when using the email wizard tool.</a:t>
            </a:r>
          </a:p>
          <a:p>
            <a:pPr indent="-69850" lvl="0" marL="0" rtl="0">
              <a:lnSpc>
                <a:spcPct val="133636"/>
              </a:lnSpc>
              <a:spcBef>
                <a:spcPts val="0"/>
              </a:spcBef>
              <a:spcAft>
                <a:spcPts val="800"/>
              </a:spcAft>
              <a:buClr>
                <a:schemeClr val="dk2"/>
              </a:buClr>
              <a:buSzPct val="78571"/>
              <a:buFont typeface="Arial"/>
              <a:buNone/>
            </a:pPr>
            <a:r>
              <a:rPr lang="en-US" sz="1400">
                <a:solidFill>
                  <a:srgbClr val="FFFFFF"/>
                </a:solidFill>
                <a:latin typeface="Arial"/>
                <a:ea typeface="Arial"/>
                <a:cs typeface="Arial"/>
                <a:sym typeface="Arial"/>
              </a:rPr>
              <a:t> </a:t>
            </a:r>
          </a:p>
          <a:p>
            <a:pPr indent="-69850" lvl="0" marL="0" rtl="0">
              <a:spcBef>
                <a:spcPts val="800"/>
              </a:spcBef>
              <a:spcAft>
                <a:spcPts val="400"/>
              </a:spcAft>
              <a:buClr>
                <a:schemeClr val="dk2"/>
              </a:buClr>
              <a:buSzPct val="61111"/>
              <a:buFont typeface="Arial"/>
              <a:buNone/>
            </a:pPr>
            <a:r>
              <a:rPr b="1" lang="en-US" sz="1800">
                <a:solidFill>
                  <a:srgbClr val="FFFFFF"/>
                </a:solidFill>
                <a:latin typeface="Arial"/>
                <a:ea typeface="Arial"/>
                <a:cs typeface="Arial"/>
                <a:sym typeface="Arial"/>
              </a:rPr>
              <a:t>Acceptance Criteria:</a:t>
            </a:r>
          </a:p>
          <a:p>
            <a:pPr indent="-317500" lvl="0" marL="558800" rtl="0">
              <a:lnSpc>
                <a:spcPct val="133636"/>
              </a:lnSpc>
              <a:spcBef>
                <a:spcPts val="400"/>
              </a:spcBef>
              <a:spcAft>
                <a:spcPts val="1200"/>
              </a:spcAft>
              <a:buClr>
                <a:srgbClr val="FFFFFF"/>
              </a:buClr>
              <a:buSzPct val="100000"/>
              <a:buFont typeface="Arial"/>
              <a:buAutoNum type="arabicPeriod"/>
            </a:pPr>
            <a:r>
              <a:rPr lang="en-US" sz="1400">
                <a:solidFill>
                  <a:srgbClr val="FFFFFF"/>
                </a:solidFill>
                <a:latin typeface="Arial"/>
                <a:ea typeface="Arial"/>
                <a:cs typeface="Arial"/>
                <a:sym typeface="Arial"/>
              </a:rPr>
              <a:t>Search bar will be same style as the one in People tab.</a:t>
            </a:r>
          </a:p>
          <a:p>
            <a:pPr indent="-317500" lvl="0" marL="558800" rtl="0">
              <a:lnSpc>
                <a:spcPct val="133636"/>
              </a:lnSpc>
              <a:spcBef>
                <a:spcPts val="400"/>
              </a:spcBef>
              <a:spcAft>
                <a:spcPts val="1200"/>
              </a:spcAft>
              <a:buClr>
                <a:srgbClr val="FFFFFF"/>
              </a:buClr>
              <a:buSzPct val="100000"/>
              <a:buFont typeface="Arial"/>
              <a:buAutoNum type="arabicPeriod"/>
            </a:pPr>
            <a:r>
              <a:rPr lang="en-US" sz="1400">
                <a:solidFill>
                  <a:srgbClr val="FFFFFF"/>
                </a:solidFill>
                <a:latin typeface="Arial"/>
                <a:ea typeface="Arial"/>
                <a:cs typeface="Arial"/>
                <a:sym typeface="Arial"/>
              </a:rPr>
              <a:t>The search bar is available in Step 2 of the wizard.</a:t>
            </a:r>
          </a:p>
          <a:p>
            <a:pPr indent="-317500" lvl="0" marL="558800" rtl="0">
              <a:lnSpc>
                <a:spcPct val="133636"/>
              </a:lnSpc>
              <a:spcBef>
                <a:spcPts val="400"/>
              </a:spcBef>
              <a:spcAft>
                <a:spcPts val="1200"/>
              </a:spcAft>
              <a:buClr>
                <a:srgbClr val="FFFFFF"/>
              </a:buClr>
              <a:buSzPct val="100000"/>
              <a:buFont typeface="Arial"/>
              <a:buAutoNum type="arabicPeriod"/>
            </a:pPr>
            <a:r>
              <a:rPr lang="en-US" sz="1400">
                <a:solidFill>
                  <a:srgbClr val="FFFFFF"/>
                </a:solidFill>
                <a:latin typeface="Arial"/>
                <a:ea typeface="Arial"/>
                <a:cs typeface="Arial"/>
                <a:sym typeface="Arial"/>
              </a:rPr>
              <a:t>The admin should be able to choose all students in Step 1, for example, and then in Step 2, he/she can filter some names, unselect them, and then go to the next step.</a:t>
            </a:r>
          </a:p>
          <a:p>
            <a:pPr indent="-317500" lvl="0" marL="558800" rtl="0">
              <a:lnSpc>
                <a:spcPct val="133636"/>
              </a:lnSpc>
              <a:spcBef>
                <a:spcPts val="400"/>
              </a:spcBef>
              <a:spcAft>
                <a:spcPts val="1200"/>
              </a:spcAft>
              <a:buClr>
                <a:srgbClr val="FFFFFF"/>
              </a:buClr>
              <a:buSzPct val="100000"/>
              <a:buFont typeface="Arial"/>
              <a:buAutoNum type="arabicPeriod"/>
            </a:pPr>
            <a:r>
              <a:rPr lang="en-US" sz="1400">
                <a:solidFill>
                  <a:srgbClr val="FFFFFF"/>
                </a:solidFill>
                <a:latin typeface="Arial"/>
                <a:ea typeface="Arial"/>
                <a:cs typeface="Arial"/>
                <a:sym typeface="Arial"/>
              </a:rPr>
              <a:t>It should always keep track of the selections in Step 2, no matter what the filter currently shows.</a:t>
            </a:r>
          </a:p>
          <a:p>
            <a:pPr indent="-317500" lvl="0" marL="558800" rtl="0">
              <a:lnSpc>
                <a:spcPct val="133636"/>
              </a:lnSpc>
              <a:spcBef>
                <a:spcPts val="400"/>
              </a:spcBef>
              <a:spcAft>
                <a:spcPts val="1200"/>
              </a:spcAft>
              <a:buClr>
                <a:srgbClr val="FFFFFF"/>
              </a:buClr>
              <a:buSzPct val="100000"/>
              <a:buFont typeface="Arial"/>
              <a:buAutoNum type="arabicPeriod"/>
            </a:pPr>
            <a:r>
              <a:rPr lang="en-US" sz="1400">
                <a:solidFill>
                  <a:srgbClr val="FFFFFF"/>
                </a:solidFill>
                <a:latin typeface="Arial"/>
                <a:ea typeface="Arial"/>
                <a:cs typeface="Arial"/>
                <a:sym typeface="Arial"/>
              </a:rPr>
              <a:t>If the user goes back to Step 1, the user should be warned that the changes made in Step 2, if any, will be lost. If there is no changes in Step 2, no need for such a warning.</a:t>
            </a:r>
          </a:p>
          <a:p>
            <a:pPr indent="0" lvl="0" marL="0" marR="0" rtl="0" algn="l">
              <a:spcBef>
                <a:spcPts val="0"/>
              </a:spcBef>
              <a:spcAft>
                <a:spcPts val="0"/>
              </a:spcAft>
              <a:buNone/>
            </a:pPr>
            <a:r>
              <a:t/>
            </a:r>
            <a:endParaRPr>
              <a:solidFill>
                <a:srgbClr val="FFFFFF"/>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779462" y="381000"/>
            <a:ext cx="758348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 Use Case</a:t>
            </a:r>
            <a:r>
              <a:rPr lang="en-US">
                <a:solidFill>
                  <a:srgbClr val="FFFFFF"/>
                </a:solidFill>
              </a:rPr>
              <a:t> Diagram</a:t>
            </a:r>
          </a:p>
          <a:p>
            <a:pPr indent="457200" lvl="0" rtl="0">
              <a:lnSpc>
                <a:spcPct val="115000"/>
              </a:lnSpc>
              <a:spcBef>
                <a:spcPts val="0"/>
              </a:spcBef>
              <a:buNone/>
            </a:pPr>
            <a:r>
              <a:rPr lang="en-US" sz="2200">
                <a:solidFill>
                  <a:schemeClr val="lt1"/>
                </a:solidFill>
              </a:rPr>
              <a:t>#523-Add Search Feature to Email Wizard</a:t>
            </a:r>
          </a:p>
        </p:txBody>
      </p:sp>
      <p:pic>
        <p:nvPicPr>
          <p:cNvPr id="137" name="Shape 137"/>
          <p:cNvPicPr preferRelativeResize="0"/>
          <p:nvPr/>
        </p:nvPicPr>
        <p:blipFill>
          <a:blip r:embed="rId3">
            <a:alphaModFix/>
          </a:blip>
          <a:stretch>
            <a:fillRect/>
          </a:stretch>
        </p:blipFill>
        <p:spPr>
          <a:xfrm>
            <a:off x="583349" y="1361325"/>
            <a:ext cx="7886525" cy="5079324"/>
          </a:xfrm>
          <a:prstGeom prst="rect">
            <a:avLst/>
          </a:prstGeom>
          <a:noFill/>
          <a:ln>
            <a:noFill/>
          </a:ln>
        </p:spPr>
      </p:pic>
      <p:sp>
        <p:nvSpPr>
          <p:cNvPr id="138" name="Shape 138"/>
          <p:cNvSpPr/>
          <p:nvPr/>
        </p:nvSpPr>
        <p:spPr>
          <a:xfrm>
            <a:off x="2416800" y="1926300"/>
            <a:ext cx="1632000" cy="6687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p:nvPr/>
        </p:nvSpPr>
        <p:spPr>
          <a:xfrm>
            <a:off x="-25" y="1453650"/>
            <a:ext cx="9144000" cy="4575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45" name="Shape 145"/>
          <p:cNvSpPr txBox="1"/>
          <p:nvPr>
            <p:ph type="title"/>
          </p:nvPr>
        </p:nvSpPr>
        <p:spPr>
          <a:xfrm>
            <a:off x="779462" y="381000"/>
            <a:ext cx="8059736" cy="10445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FFFFFF"/>
                </a:solidFill>
                <a:latin typeface="Trebuchet MS"/>
                <a:ea typeface="Trebuchet MS"/>
                <a:cs typeface="Trebuchet MS"/>
                <a:sym typeface="Trebuchet MS"/>
              </a:rPr>
              <a:t>Requirements: Sequence Diagrams</a:t>
            </a:r>
          </a:p>
        </p:txBody>
      </p:sp>
      <p:pic>
        <p:nvPicPr>
          <p:cNvPr id="146" name="Shape 146"/>
          <p:cNvPicPr preferRelativeResize="0"/>
          <p:nvPr/>
        </p:nvPicPr>
        <p:blipFill>
          <a:blip r:embed="rId3">
            <a:alphaModFix/>
          </a:blip>
          <a:stretch>
            <a:fillRect/>
          </a:stretch>
        </p:blipFill>
        <p:spPr>
          <a:xfrm>
            <a:off x="0" y="1425575"/>
            <a:ext cx="9144000" cy="45749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779462" y="381000"/>
            <a:ext cx="8059800" cy="1044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solidFill>
                  <a:srgbClr val="FFFFFF"/>
                </a:solidFill>
              </a:rPr>
              <a:t>Algorithm</a:t>
            </a:r>
            <a:r>
              <a:rPr b="0" i="0" lang="en-US" sz="3800" u="none" cap="none" strike="noStrike">
                <a:solidFill>
                  <a:srgbClr val="FFFFFF"/>
                </a:solidFill>
                <a:latin typeface="Trebuchet MS"/>
                <a:ea typeface="Trebuchet MS"/>
                <a:cs typeface="Trebuchet MS"/>
                <a:sym typeface="Trebuchet MS"/>
              </a:rPr>
              <a:t>: </a:t>
            </a:r>
            <a:r>
              <a:rPr lang="en-US">
                <a:solidFill>
                  <a:srgbClr val="FFFFFF"/>
                </a:solidFill>
              </a:rPr>
              <a:t>Admin Searches for Judge/Student</a:t>
            </a:r>
          </a:p>
        </p:txBody>
      </p:sp>
      <p:sp>
        <p:nvSpPr>
          <p:cNvPr id="153" name="Shape 153"/>
          <p:cNvSpPr/>
          <p:nvPr/>
        </p:nvSpPr>
        <p:spPr>
          <a:xfrm>
            <a:off x="0" y="1717350"/>
            <a:ext cx="9144000" cy="2706000"/>
          </a:xfrm>
          <a:prstGeom prst="rect">
            <a:avLst/>
          </a:prstGeom>
          <a:solidFill>
            <a:srgbClr val="1C4587"/>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txBox="1"/>
          <p:nvPr/>
        </p:nvSpPr>
        <p:spPr>
          <a:xfrm>
            <a:off x="76300" y="1805625"/>
            <a:ext cx="9067800" cy="1618800"/>
          </a:xfrm>
          <a:prstGeom prst="rect">
            <a:avLst/>
          </a:prstGeom>
          <a:noFill/>
          <a:ln>
            <a:noFill/>
          </a:ln>
        </p:spPr>
        <p:txBody>
          <a:bodyPr anchorCtr="0" anchor="t" bIns="91425" lIns="91425" rIns="91425" tIns="91425">
            <a:noAutofit/>
          </a:bodyPr>
          <a:lstStyle/>
          <a:p>
            <a:pPr lvl="0" rtl="0">
              <a:spcBef>
                <a:spcPts val="0"/>
              </a:spcBef>
              <a:buNone/>
            </a:pPr>
            <a:r>
              <a:rPr lang="en-US">
                <a:solidFill>
                  <a:srgbClr val="FFFFFF"/>
                </a:solidFill>
              </a:rPr>
              <a:t>Apply searchFilter(filter) {</a:t>
            </a:r>
          </a:p>
          <a:p>
            <a:pPr lvl="0" rtl="0">
              <a:spcBef>
                <a:spcPts val="0"/>
              </a:spcBef>
              <a:buNone/>
            </a:pPr>
            <a:r>
              <a:rPr lang="en-US">
                <a:solidFill>
                  <a:srgbClr val="FFFFFF"/>
                </a:solidFill>
              </a:rPr>
              <a:t>Display clear Icon</a:t>
            </a:r>
          </a:p>
          <a:p>
            <a:pPr lvl="0" rtl="0">
              <a:spcBef>
                <a:spcPts val="0"/>
              </a:spcBef>
              <a:buNone/>
            </a:pPr>
            <a:r>
              <a:t/>
            </a:r>
            <a:endParaRPr>
              <a:solidFill>
                <a:srgbClr val="FFFFFF"/>
              </a:solidFill>
            </a:endParaRPr>
          </a:p>
          <a:p>
            <a:pPr lvl="0" rtl="0">
              <a:spcBef>
                <a:spcPts val="0"/>
              </a:spcBef>
              <a:buNone/>
            </a:pPr>
            <a:r>
              <a:rPr lang="en-US">
                <a:solidFill>
                  <a:srgbClr val="FFFFFF"/>
                </a:solidFill>
              </a:rPr>
              <a:t>For Store in stores</a:t>
            </a:r>
          </a:p>
          <a:p>
            <a:pPr lvl="0" rtl="0">
              <a:spcBef>
                <a:spcPts val="0"/>
              </a:spcBef>
              <a:buNone/>
            </a:pPr>
            <a:r>
              <a:rPr lang="en-US">
                <a:solidFill>
                  <a:srgbClr val="FFFFFF"/>
                </a:solidFill>
              </a:rPr>
              <a:t>{</a:t>
            </a:r>
          </a:p>
          <a:p>
            <a:pPr lvl="0" rtl="0">
              <a:spcBef>
                <a:spcPts val="0"/>
              </a:spcBef>
              <a:buNone/>
            </a:pPr>
            <a:r>
              <a:rPr lang="en-US">
                <a:solidFill>
                  <a:srgbClr val="FFFFFF"/>
                </a:solidFill>
              </a:rPr>
              <a:t>	Fetch Store.filters</a:t>
            </a:r>
          </a:p>
          <a:p>
            <a:pPr lvl="0" rtl="0">
              <a:spcBef>
                <a:spcPts val="0"/>
              </a:spcBef>
              <a:buNone/>
            </a:pPr>
            <a:r>
              <a:rPr lang="en-US">
                <a:solidFill>
                  <a:srgbClr val="FFFFFF"/>
                </a:solidFill>
              </a:rPr>
              <a:t>	Append (filter, Store.filters)</a:t>
            </a:r>
          </a:p>
          <a:p>
            <a:pPr lvl="0" rtl="0">
              <a:spcBef>
                <a:spcPts val="0"/>
              </a:spcBef>
              <a:buNone/>
            </a:pPr>
            <a:r>
              <a:rPr lang="en-US">
                <a:solidFill>
                  <a:srgbClr val="FFFFFF"/>
                </a:solidFill>
              </a:rPr>
              <a:t>	Fetch records(store.filters)</a:t>
            </a:r>
          </a:p>
          <a:p>
            <a:pPr lvl="0" rtl="0">
              <a:spcBef>
                <a:spcPts val="0"/>
              </a:spcBef>
              <a:buNone/>
            </a:pPr>
            <a:r>
              <a:rPr lang="en-US">
                <a:solidFill>
                  <a:srgbClr val="FFFFFF"/>
                </a:solidFill>
              </a:rPr>
              <a:t>	updateStore(records)</a:t>
            </a:r>
          </a:p>
          <a:p>
            <a:pPr lvl="0" rtl="0">
              <a:spcBef>
                <a:spcPts val="0"/>
              </a:spcBef>
              <a:buNone/>
            </a:pPr>
            <a:r>
              <a:rPr lang="en-US">
                <a:solidFill>
                  <a:srgbClr val="FFFFFF"/>
                </a:solidFill>
              </a:rPr>
              <a:t>	Update Model</a:t>
            </a:r>
          </a:p>
          <a:p>
            <a:pPr lvl="0" rtl="0">
              <a:spcBef>
                <a:spcPts val="0"/>
              </a:spcBef>
              <a:buNone/>
            </a:pPr>
            <a:r>
              <a:rPr lang="en-US">
                <a:solidFill>
                  <a:srgbClr val="FFFFFF"/>
                </a:solidFill>
              </a:rPr>
              <a:t>}</a:t>
            </a:r>
          </a:p>
          <a:p>
            <a:pPr lvl="0">
              <a:spcBef>
                <a:spcPts val="0"/>
              </a:spcBef>
              <a:buNone/>
            </a:pPr>
            <a:r>
              <a:rPr lang="en-US">
                <a:solidFill>
                  <a:srgbClr val="FFFFFF"/>
                </a:solidFill>
              </a:rPr>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