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Ubuntu"/>
      <p:regular r:id="rId24"/>
      <p:bold r:id="rId25"/>
      <p:italic r:id="rId26"/>
      <p:boldItalic r:id="rId27"/>
    </p:embeddedFont>
    <p:embeddedFont>
      <p:font typeface="Raleway"/>
      <p:regular r:id="rId28"/>
      <p:bold r:id="rId29"/>
      <p:italic r:id="rId30"/>
      <p:boldItalic r:id="rId31"/>
    </p:embeddedFont>
    <p:embeddedFont>
      <p:font typeface="Lato"/>
      <p:regular r:id="rId32"/>
      <p:bold r:id="rId33"/>
      <p:italic r:id="rId34"/>
      <p:boldItalic r:id="rId35"/>
    </p:embeddedFont>
    <p:embeddedFont>
      <p:font typeface="Questrial"/>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Ubuntu-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buntu-italic.fntdata"/><Relationship Id="rId25" Type="http://schemas.openxmlformats.org/officeDocument/2006/relationships/font" Target="fonts/Ubuntu-bold.fntdata"/><Relationship Id="rId28" Type="http://schemas.openxmlformats.org/officeDocument/2006/relationships/font" Target="fonts/Raleway-regular.fntdata"/><Relationship Id="rId27" Type="http://schemas.openxmlformats.org/officeDocument/2006/relationships/font" Target="fonts/Ubuntu-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7.xml"/><Relationship Id="rId33" Type="http://schemas.openxmlformats.org/officeDocument/2006/relationships/font" Target="fonts/Lato-bold.fntdata"/><Relationship Id="rId10" Type="http://schemas.openxmlformats.org/officeDocument/2006/relationships/slide" Target="slides/slide6.xml"/><Relationship Id="rId32" Type="http://schemas.openxmlformats.org/officeDocument/2006/relationships/font" Target="fonts/Lato-regular.fntdata"/><Relationship Id="rId13" Type="http://schemas.openxmlformats.org/officeDocument/2006/relationships/slide" Target="slides/slide9.xml"/><Relationship Id="rId35" Type="http://schemas.openxmlformats.org/officeDocument/2006/relationships/font" Target="fonts/Lato-boldItalic.fntdata"/><Relationship Id="rId12" Type="http://schemas.openxmlformats.org/officeDocument/2006/relationships/slide" Target="slides/slide8.xml"/><Relationship Id="rId34" Type="http://schemas.openxmlformats.org/officeDocument/2006/relationships/font" Target="fonts/Lato-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Questrial-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 </a:t>
            </a:r>
          </a:p>
        </p:txBody>
      </p:sp>
      <p:sp>
        <p:nvSpPr>
          <p:cNvPr id="82" name="Shape 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9" name="Shape 16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 </a:t>
            </a:r>
          </a:p>
        </p:txBody>
      </p:sp>
      <p:sp>
        <p:nvSpPr>
          <p:cNvPr id="175" name="Shape 17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 </a:t>
            </a:r>
          </a:p>
        </p:txBody>
      </p:sp>
      <p:sp>
        <p:nvSpPr>
          <p:cNvPr id="183" name="Shape 18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 </a:t>
            </a:r>
          </a:p>
        </p:txBody>
      </p:sp>
      <p:sp>
        <p:nvSpPr>
          <p:cNvPr id="191" name="Shape 19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7" name="Shape 20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 </a:t>
            </a:r>
          </a:p>
        </p:txBody>
      </p:sp>
      <p:sp>
        <p:nvSpPr>
          <p:cNvPr id="214" name="Shape 2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 </a:t>
            </a:r>
          </a:p>
        </p:txBody>
      </p:sp>
      <p:sp>
        <p:nvSpPr>
          <p:cNvPr id="221" name="Shape 22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8" name="Shape 22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 </a:t>
            </a:r>
          </a:p>
        </p:txBody>
      </p:sp>
      <p:sp>
        <p:nvSpPr>
          <p:cNvPr id="90" name="Shape 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3" name="Shape 10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 </a:t>
            </a:r>
          </a:p>
        </p:txBody>
      </p:sp>
      <p:sp>
        <p:nvSpPr>
          <p:cNvPr id="113" name="Shape 11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 </a:t>
            </a:r>
          </a:p>
        </p:txBody>
      </p:sp>
      <p:sp>
        <p:nvSpPr>
          <p:cNvPr id="121" name="Shape 12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9" name="Shape 12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 </a:t>
            </a:r>
          </a:p>
        </p:txBody>
      </p:sp>
      <p:sp>
        <p:nvSpPr>
          <p:cNvPr id="142" name="Shape 14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 </a:t>
            </a:r>
          </a:p>
        </p:txBody>
      </p:sp>
      <p:sp>
        <p:nvSpPr>
          <p:cNvPr id="150" name="Shape 15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cxnSp>
        <p:nvCxnSpPr>
          <p:cNvPr id="14" name="Shape 14"/>
          <p:cNvCxnSpPr/>
          <p:nvPr/>
        </p:nvCxnSpPr>
        <p:spPr>
          <a:xfrm>
            <a:off x="2477724" y="55420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5" name="Shape 15"/>
          <p:cNvCxnSpPr/>
          <p:nvPr/>
        </p:nvCxnSpPr>
        <p:spPr>
          <a:xfrm>
            <a:off x="2477724" y="632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6" name="Shape 16"/>
          <p:cNvCxnSpPr/>
          <p:nvPr/>
        </p:nvCxnSpPr>
        <p:spPr>
          <a:xfrm>
            <a:off x="425198" y="554200"/>
            <a:ext cx="183300" cy="0"/>
          </a:xfrm>
          <a:prstGeom prst="straightConnector1">
            <a:avLst/>
          </a:prstGeom>
          <a:noFill/>
          <a:ln cap="flat" cmpd="sng" w="19050">
            <a:solidFill>
              <a:schemeClr val="lt1"/>
            </a:solidFill>
            <a:prstDash val="solid"/>
            <a:round/>
            <a:headEnd len="med" w="med" type="none"/>
            <a:tailEnd len="med" w="med" type="none"/>
          </a:ln>
        </p:spPr>
      </p:cxnSp>
      <p:sp>
        <p:nvSpPr>
          <p:cNvPr id="17" name="Shape 17"/>
          <p:cNvSpPr txBox="1"/>
          <p:nvPr>
            <p:ph type="ctrTitle"/>
          </p:nvPr>
        </p:nvSpPr>
        <p:spPr>
          <a:xfrm>
            <a:off x="2371725" y="840300"/>
            <a:ext cx="6331500" cy="20559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8" name="Shape 18"/>
          <p:cNvSpPr txBox="1"/>
          <p:nvPr>
            <p:ph idx="1" type="subTitle"/>
          </p:nvPr>
        </p:nvSpPr>
        <p:spPr>
          <a:xfrm>
            <a:off x="2390266" y="4317933"/>
            <a:ext cx="6331500" cy="1655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9" name="Shape 1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4" name="Shape 64"/>
        <p:cNvGrpSpPr/>
        <p:nvPr/>
      </p:nvGrpSpPr>
      <p:grpSpPr>
        <a:xfrm>
          <a:off x="0" y="0"/>
          <a:ext cx="0" cy="0"/>
          <a:chOff x="0" y="0"/>
          <a:chExt cx="0" cy="0"/>
        </a:xfrm>
      </p:grpSpPr>
      <p:cxnSp>
        <p:nvCxnSpPr>
          <p:cNvPr id="65" name="Shape 65"/>
          <p:cNvCxnSpPr/>
          <p:nvPr/>
        </p:nvCxnSpPr>
        <p:spPr>
          <a:xfrm>
            <a:off x="425200" y="632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6" name="Shape 66"/>
          <p:cNvCxnSpPr/>
          <p:nvPr/>
        </p:nvCxnSpPr>
        <p:spPr>
          <a:xfrm>
            <a:off x="425200" y="554200"/>
            <a:ext cx="8296800" cy="0"/>
          </a:xfrm>
          <a:prstGeom prst="straightConnector1">
            <a:avLst/>
          </a:prstGeom>
          <a:noFill/>
          <a:ln cap="flat" cmpd="sng" w="38100">
            <a:solidFill>
              <a:schemeClr val="dk2"/>
            </a:solidFill>
            <a:prstDash val="solid"/>
            <a:round/>
            <a:headEnd len="med" w="med" type="none"/>
            <a:tailEnd len="med" w="med" type="none"/>
          </a:ln>
        </p:spPr>
      </p:cxnSp>
      <p:sp>
        <p:nvSpPr>
          <p:cNvPr id="67" name="Shape 67"/>
          <p:cNvSpPr txBox="1"/>
          <p:nvPr>
            <p:ph type="title"/>
          </p:nvPr>
        </p:nvSpPr>
        <p:spPr>
          <a:xfrm>
            <a:off x="853950" y="1739800"/>
            <a:ext cx="7436100" cy="20511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8" name="Shape 68"/>
          <p:cNvSpPr txBox="1"/>
          <p:nvPr>
            <p:ph idx="1" type="body"/>
          </p:nvPr>
        </p:nvSpPr>
        <p:spPr>
          <a:xfrm>
            <a:off x="853950" y="3892600"/>
            <a:ext cx="7436100" cy="14289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9" name="Shape 6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0" name="Shape 70"/>
        <p:cNvGrpSpPr/>
        <p:nvPr/>
      </p:nvGrpSpPr>
      <p:grpSpPr>
        <a:xfrm>
          <a:off x="0" y="0"/>
          <a:ext cx="0" cy="0"/>
          <a:chOff x="0" y="0"/>
          <a:chExt cx="0" cy="0"/>
        </a:xfrm>
      </p:grpSpPr>
      <p:sp>
        <p:nvSpPr>
          <p:cNvPr id="71" name="Shape 7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74" name="Shape 74"/>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5" name="Shape 75"/>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6" name="Shape 76"/>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0" name="Shape 20"/>
        <p:cNvGrpSpPr/>
        <p:nvPr/>
      </p:nvGrpSpPr>
      <p:grpSpPr>
        <a:xfrm>
          <a:off x="0" y="0"/>
          <a:ext cx="0" cy="0"/>
          <a:chOff x="0" y="0"/>
          <a:chExt cx="0" cy="0"/>
        </a:xfrm>
      </p:grpSpPr>
      <p:cxnSp>
        <p:nvCxnSpPr>
          <p:cNvPr id="21" name="Shape 21"/>
          <p:cNvCxnSpPr/>
          <p:nvPr/>
        </p:nvCxnSpPr>
        <p:spPr>
          <a:xfrm>
            <a:off x="425200" y="55420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22" name="Shape 22"/>
          <p:cNvCxnSpPr/>
          <p:nvPr/>
        </p:nvCxnSpPr>
        <p:spPr>
          <a:xfrm>
            <a:off x="425200" y="6320000"/>
            <a:ext cx="8296800" cy="0"/>
          </a:xfrm>
          <a:prstGeom prst="straightConnector1">
            <a:avLst/>
          </a:prstGeom>
          <a:noFill/>
          <a:ln cap="flat" cmpd="sng" w="19050">
            <a:solidFill>
              <a:schemeClr val="lt1"/>
            </a:solidFill>
            <a:prstDash val="solid"/>
            <a:round/>
            <a:headEnd len="med" w="med" type="none"/>
            <a:tailEnd len="med" w="med" type="none"/>
          </a:ln>
        </p:spPr>
      </p:cxnSp>
      <p:sp>
        <p:nvSpPr>
          <p:cNvPr id="23" name="Shape 23"/>
          <p:cNvSpPr txBox="1"/>
          <p:nvPr>
            <p:ph type="title"/>
          </p:nvPr>
        </p:nvSpPr>
        <p:spPr>
          <a:xfrm>
            <a:off x="406425" y="2409100"/>
            <a:ext cx="8296800" cy="20559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4" name="Shape 24"/>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cxnSp>
        <p:nvCxnSpPr>
          <p:cNvPr id="26" name="Shape 26"/>
          <p:cNvCxnSpPr/>
          <p:nvPr/>
        </p:nvCxnSpPr>
        <p:spPr>
          <a:xfrm>
            <a:off x="2477724" y="55420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7" name="Shape 27"/>
          <p:cNvCxnSpPr/>
          <p:nvPr/>
        </p:nvCxnSpPr>
        <p:spPr>
          <a:xfrm>
            <a:off x="2477724" y="632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8" name="Shape 28"/>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29" name="Shape 29"/>
          <p:cNvSpPr txBox="1"/>
          <p:nvPr>
            <p:ph type="title"/>
          </p:nvPr>
        </p:nvSpPr>
        <p:spPr>
          <a:xfrm>
            <a:off x="2400250" y="767933"/>
            <a:ext cx="6321600" cy="84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2410112" y="2127701"/>
            <a:ext cx="6321600" cy="400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2" name="Shape 32"/>
        <p:cNvGrpSpPr/>
        <p:nvPr/>
      </p:nvGrpSpPr>
      <p:grpSpPr>
        <a:xfrm>
          <a:off x="0" y="0"/>
          <a:ext cx="0" cy="0"/>
          <a:chOff x="0" y="0"/>
          <a:chExt cx="0" cy="0"/>
        </a:xfrm>
      </p:grpSpPr>
      <p:cxnSp>
        <p:nvCxnSpPr>
          <p:cNvPr id="33" name="Shape 33"/>
          <p:cNvCxnSpPr/>
          <p:nvPr/>
        </p:nvCxnSpPr>
        <p:spPr>
          <a:xfrm>
            <a:off x="2477724" y="55420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4" name="Shape 34"/>
          <p:cNvCxnSpPr/>
          <p:nvPr/>
        </p:nvCxnSpPr>
        <p:spPr>
          <a:xfrm>
            <a:off x="2477724" y="632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5" name="Shape 35"/>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36" name="Shape 36"/>
          <p:cNvSpPr txBox="1"/>
          <p:nvPr>
            <p:ph type="title"/>
          </p:nvPr>
        </p:nvSpPr>
        <p:spPr>
          <a:xfrm>
            <a:off x="2400250" y="767933"/>
            <a:ext cx="6321600" cy="84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2400302" y="2136900"/>
            <a:ext cx="3071400" cy="4003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2" type="body"/>
          </p:nvPr>
        </p:nvSpPr>
        <p:spPr>
          <a:xfrm>
            <a:off x="5650571" y="2136900"/>
            <a:ext cx="3071400" cy="4003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9" name="Shape 3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x="0" y="0"/>
          <a:ext cx="0" cy="0"/>
          <a:chOff x="0" y="0"/>
          <a:chExt cx="0" cy="0"/>
        </a:xfrm>
      </p:grpSpPr>
      <p:sp>
        <p:nvSpPr>
          <p:cNvPr id="41" name="Shape 41"/>
          <p:cNvSpPr txBox="1"/>
          <p:nvPr>
            <p:ph type="title"/>
          </p:nvPr>
        </p:nvSpPr>
        <p:spPr>
          <a:xfrm>
            <a:off x="303300" y="548766"/>
            <a:ext cx="8520600" cy="852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2" name="Shape 42"/>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3" name="Shape 43"/>
        <p:cNvGrpSpPr/>
        <p:nvPr/>
      </p:nvGrpSpPr>
      <p:grpSpPr>
        <a:xfrm>
          <a:off x="0" y="0"/>
          <a:ext cx="0" cy="0"/>
          <a:chOff x="0" y="0"/>
          <a:chExt cx="0" cy="0"/>
        </a:xfrm>
      </p:grpSpPr>
      <p:cxnSp>
        <p:nvCxnSpPr>
          <p:cNvPr id="44" name="Shape 44"/>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45" name="Shape 45"/>
          <p:cNvSpPr txBox="1"/>
          <p:nvPr>
            <p:ph type="title"/>
          </p:nvPr>
        </p:nvSpPr>
        <p:spPr>
          <a:xfrm>
            <a:off x="319500" y="1248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319500" y="2462405"/>
            <a:ext cx="2808000" cy="37416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7" name="Shape 47"/>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8" name="Shape 48"/>
        <p:cNvGrpSpPr/>
        <p:nvPr/>
      </p:nvGrpSpPr>
      <p:grpSpPr>
        <a:xfrm>
          <a:off x="0" y="0"/>
          <a:ext cx="0" cy="0"/>
          <a:chOff x="0" y="0"/>
          <a:chExt cx="0" cy="0"/>
        </a:xfrm>
      </p:grpSpPr>
      <p:cxnSp>
        <p:nvCxnSpPr>
          <p:cNvPr id="49" name="Shape 49"/>
          <p:cNvCxnSpPr/>
          <p:nvPr/>
        </p:nvCxnSpPr>
        <p:spPr>
          <a:xfrm>
            <a:off x="425198" y="554200"/>
            <a:ext cx="183300" cy="0"/>
          </a:xfrm>
          <a:prstGeom prst="straightConnector1">
            <a:avLst/>
          </a:prstGeom>
          <a:noFill/>
          <a:ln cap="flat" cmpd="sng" w="19050">
            <a:solidFill>
              <a:schemeClr val="lt1"/>
            </a:solidFill>
            <a:prstDash val="solid"/>
            <a:round/>
            <a:headEnd len="med" w="med" type="none"/>
            <a:tailEnd len="med" w="med" type="none"/>
          </a:ln>
        </p:spPr>
      </p:cxnSp>
      <p:sp>
        <p:nvSpPr>
          <p:cNvPr id="50" name="Shape 50"/>
          <p:cNvSpPr txBox="1"/>
          <p:nvPr>
            <p:ph type="title"/>
          </p:nvPr>
        </p:nvSpPr>
        <p:spPr>
          <a:xfrm>
            <a:off x="283103" y="949520"/>
            <a:ext cx="6244200" cy="51141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1" name="Shape 5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2" name="Shape 52"/>
        <p:cNvGrpSpPr/>
        <p:nvPr/>
      </p:nvGrpSpPr>
      <p:grpSpPr>
        <a:xfrm>
          <a:off x="0" y="0"/>
          <a:ext cx="0" cy="0"/>
          <a:chOff x="0" y="0"/>
          <a:chExt cx="0" cy="0"/>
        </a:xfrm>
      </p:grpSpPr>
      <p:sp>
        <p:nvSpPr>
          <p:cNvPr id="53" name="Shape 53"/>
          <p:cNvSpPr/>
          <p:nvPr/>
        </p:nvSpPr>
        <p:spPr>
          <a:xfrm>
            <a:off x="4572000" y="166"/>
            <a:ext cx="45720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4" name="Shape 54"/>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55" name="Shape 55"/>
          <p:cNvSpPr txBox="1"/>
          <p:nvPr>
            <p:ph type="title"/>
          </p:nvPr>
        </p:nvSpPr>
        <p:spPr>
          <a:xfrm>
            <a:off x="265500" y="1863133"/>
            <a:ext cx="4045200" cy="17577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6" name="Shape 56"/>
          <p:cNvSpPr txBox="1"/>
          <p:nvPr>
            <p:ph idx="1" type="subTitle"/>
          </p:nvPr>
        </p:nvSpPr>
        <p:spPr>
          <a:xfrm>
            <a:off x="265500" y="3647160"/>
            <a:ext cx="4045200" cy="17940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7" name="Shape 57"/>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8" name="Shape 58"/>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9" name="Shape 59"/>
        <p:cNvGrpSpPr/>
        <p:nvPr/>
      </p:nvGrpSpPr>
      <p:grpSpPr>
        <a:xfrm>
          <a:off x="0" y="0"/>
          <a:ext cx="0" cy="0"/>
          <a:chOff x="0" y="0"/>
          <a:chExt cx="0" cy="0"/>
        </a:xfrm>
      </p:grpSpPr>
      <p:cxnSp>
        <p:nvCxnSpPr>
          <p:cNvPr id="60" name="Shape 60"/>
          <p:cNvCxnSpPr/>
          <p:nvPr/>
        </p:nvCxnSpPr>
        <p:spPr>
          <a:xfrm>
            <a:off x="425200" y="632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1" name="Shape 61"/>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62" name="Shape 62"/>
          <p:cNvSpPr txBox="1"/>
          <p:nvPr>
            <p:ph idx="1" type="body"/>
          </p:nvPr>
        </p:nvSpPr>
        <p:spPr>
          <a:xfrm>
            <a:off x="328017" y="5634700"/>
            <a:ext cx="8388600" cy="524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3" name="Shape 63"/>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400250" y="767933"/>
            <a:ext cx="6321600" cy="8472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11" name="Shape 11"/>
          <p:cNvSpPr txBox="1"/>
          <p:nvPr>
            <p:ph idx="1" type="body"/>
          </p:nvPr>
        </p:nvSpPr>
        <p:spPr>
          <a:xfrm>
            <a:off x="2410112" y="2127701"/>
            <a:ext cx="6321600" cy="4003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12" name="Shape 12"/>
          <p:cNvSpPr txBox="1"/>
          <p:nvPr>
            <p:ph idx="12" type="sldNum"/>
          </p:nvPr>
        </p:nvSpPr>
        <p:spPr>
          <a:xfrm>
            <a:off x="8497999" y="6251678"/>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0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228600" y="1706200"/>
            <a:ext cx="8686800" cy="42033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solidFill>
                  <a:srgbClr val="FFFFFF"/>
                </a:solidFill>
                <a:latin typeface="Ubuntu"/>
                <a:ea typeface="Ubuntu"/>
                <a:cs typeface="Ubuntu"/>
                <a:sym typeface="Ubuntu"/>
              </a:rPr>
              <a:t>VIP 2.0</a:t>
            </a:r>
          </a:p>
          <a:p>
            <a:pPr indent="0" lvl="0" marL="0" marR="0" rtl="0" algn="ctr">
              <a:spcBef>
                <a:spcPts val="0"/>
              </a:spcBef>
              <a:spcAft>
                <a:spcPts val="0"/>
              </a:spcAft>
              <a:buSzPct val="25000"/>
              <a:buNone/>
            </a:pPr>
            <a:r>
              <a:t/>
            </a:r>
            <a:endParaRPr sz="2400">
              <a:solidFill>
                <a:srgbClr val="FFFFFF"/>
              </a:solidFill>
              <a:latin typeface="Ubuntu"/>
              <a:ea typeface="Ubuntu"/>
              <a:cs typeface="Ubuntu"/>
              <a:sym typeface="Ubuntu"/>
            </a:endParaRPr>
          </a:p>
          <a:p>
            <a:pPr indent="0" lvl="0" marL="0" marR="0" rtl="0" algn="ctr">
              <a:spcBef>
                <a:spcPts val="0"/>
              </a:spcBef>
              <a:spcAft>
                <a:spcPts val="0"/>
              </a:spcAft>
              <a:buSzPct val="25000"/>
              <a:buNone/>
            </a:pPr>
            <a:r>
              <a:rPr b="1" i="0" lang="en-US" sz="2400" u="none" cap="none" strike="noStrike">
                <a:solidFill>
                  <a:srgbClr val="6FA8DC"/>
                </a:solidFill>
                <a:latin typeface="Ubuntu"/>
                <a:ea typeface="Ubuntu"/>
                <a:cs typeface="Ubuntu"/>
                <a:sym typeface="Ubuntu"/>
              </a:rPr>
              <a:t>Team Membe</a:t>
            </a:r>
            <a:r>
              <a:rPr b="1" lang="en-US" sz="2400">
                <a:solidFill>
                  <a:srgbClr val="6FA8DC"/>
                </a:solidFill>
                <a:latin typeface="Ubuntu"/>
                <a:ea typeface="Ubuntu"/>
                <a:cs typeface="Ubuntu"/>
                <a:sym typeface="Ubuntu"/>
              </a:rPr>
              <a:t>r</a:t>
            </a:r>
            <a:r>
              <a:rPr b="1" i="0" lang="en-US" sz="2400" u="none" cap="none" strike="noStrike">
                <a:solidFill>
                  <a:srgbClr val="6FA8DC"/>
                </a:solidFill>
                <a:latin typeface="Ubuntu"/>
                <a:ea typeface="Ubuntu"/>
                <a:cs typeface="Ubuntu"/>
                <a:sym typeface="Ubuntu"/>
              </a:rPr>
              <a:t>s:</a:t>
            </a:r>
          </a:p>
          <a:p>
            <a:pPr indent="0" lvl="0" marL="0" marR="0" rtl="0" algn="ctr">
              <a:spcBef>
                <a:spcPts val="0"/>
              </a:spcBef>
              <a:spcAft>
                <a:spcPts val="0"/>
              </a:spcAft>
              <a:buSzPct val="25000"/>
              <a:buNone/>
            </a:pPr>
            <a:r>
              <a:rPr b="0" lang="en-US" sz="1800">
                <a:solidFill>
                  <a:srgbClr val="FFFFFF"/>
                </a:solidFill>
                <a:latin typeface="Ubuntu"/>
                <a:ea typeface="Ubuntu"/>
                <a:cs typeface="Ubuntu"/>
                <a:sym typeface="Ubuntu"/>
              </a:rPr>
              <a:t>Tiago Moore, Victoriano Vega, Steven Rowe,</a:t>
            </a:r>
          </a:p>
          <a:p>
            <a:pPr indent="0" lvl="0" marL="0" marR="0" rtl="0" algn="ctr">
              <a:spcBef>
                <a:spcPts val="0"/>
              </a:spcBef>
              <a:spcAft>
                <a:spcPts val="0"/>
              </a:spcAft>
              <a:buSzPct val="25000"/>
              <a:buNone/>
            </a:pPr>
            <a:r>
              <a:rPr b="0" lang="en-US" sz="1800">
                <a:solidFill>
                  <a:srgbClr val="FFFFFF"/>
                </a:solidFill>
                <a:latin typeface="Ubuntu"/>
                <a:ea typeface="Ubuntu"/>
                <a:cs typeface="Ubuntu"/>
                <a:sym typeface="Ubuntu"/>
              </a:rPr>
              <a:t>Jorge Perez, Andres Villa, Miguel Conde, Rodolfo Viant</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Product Owner:</a:t>
            </a:r>
          </a:p>
          <a:p>
            <a:pPr indent="0" lvl="0" marL="0" marR="0" rtl="0" algn="ctr">
              <a:spcBef>
                <a:spcPts val="0"/>
              </a:spcBef>
              <a:spcAft>
                <a:spcPts val="0"/>
              </a:spcAft>
              <a:buSzPct val="25000"/>
              <a:buNone/>
            </a:pPr>
            <a:r>
              <a:rPr b="0" lang="en-US" sz="1800">
                <a:solidFill>
                  <a:srgbClr val="FFFFFF"/>
                </a:solidFill>
                <a:latin typeface="Ubuntu"/>
                <a:ea typeface="Ubuntu"/>
                <a:cs typeface="Ubuntu"/>
                <a:sym typeface="Ubuntu"/>
              </a:rPr>
              <a:t>Masoud Sadjadi</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Instructor:</a:t>
            </a:r>
          </a:p>
          <a:p>
            <a:pPr indent="0" lvl="0" marL="0" marR="0" rtl="0" algn="ctr">
              <a:spcBef>
                <a:spcPts val="0"/>
              </a:spcBef>
              <a:spcAft>
                <a:spcPts val="0"/>
              </a:spcAft>
              <a:buSzPct val="25000"/>
              <a:buNone/>
            </a:pPr>
            <a:r>
              <a:rPr b="0" i="0" lang="en-US" sz="1800" u="none" cap="none" strike="noStrike">
                <a:solidFill>
                  <a:srgbClr val="FFFFFF"/>
                </a:solidFill>
                <a:latin typeface="Ubuntu"/>
                <a:ea typeface="Ubuntu"/>
                <a:cs typeface="Ubuntu"/>
                <a:sym typeface="Ubuntu"/>
              </a:rPr>
              <a:t>Masoud Sadjadi</a:t>
            </a:r>
          </a:p>
          <a:p>
            <a:pPr indent="0" lvl="0" marL="0" marR="0" rtl="0" algn="ctr">
              <a:spcBef>
                <a:spcPts val="0"/>
              </a:spcBef>
              <a:spcAft>
                <a:spcPts val="0"/>
              </a:spcAft>
              <a:buSzPct val="25000"/>
              <a:buNone/>
            </a:pP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School of Computing and Information Sciences</a:t>
            </a: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Florida International University</a:t>
            </a:r>
          </a:p>
        </p:txBody>
      </p:sp>
      <p:sp>
        <p:nvSpPr>
          <p:cNvPr id="85" name="Shape 85"/>
          <p:cNvSpPr txBox="1"/>
          <p:nvPr>
            <p:ph idx="1" type="subTitle"/>
          </p:nvPr>
        </p:nvSpPr>
        <p:spPr>
          <a:xfrm>
            <a:off x="0" y="6129650"/>
            <a:ext cx="9144000" cy="495600"/>
          </a:xfrm>
          <a:prstGeom prst="rect">
            <a:avLst/>
          </a:prstGeom>
          <a:solidFill>
            <a:srgbClr val="1C4587"/>
          </a:solidFill>
          <a:ln cap="flat" cmpd="sng" w="9525">
            <a:solidFill>
              <a:srgbClr val="00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FFFFFF"/>
                </a:solidFill>
              </a:rPr>
              <a:t>4/25/2016</a:t>
            </a:r>
          </a:p>
        </p:txBody>
      </p:sp>
      <p:sp>
        <p:nvSpPr>
          <p:cNvPr id="86" name="Shape 86"/>
          <p:cNvSpPr txBox="1"/>
          <p:nvPr/>
        </p:nvSpPr>
        <p:spPr>
          <a:xfrm>
            <a:off x="0" y="387775"/>
            <a:ext cx="9144000" cy="1196400"/>
          </a:xfrm>
          <a:prstGeom prst="rect">
            <a:avLst/>
          </a:prstGeom>
          <a:solidFill>
            <a:srgbClr val="1C4587"/>
          </a:solidFill>
          <a:ln cap="flat" cmpd="sng" w="38100">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US" sz="3600" u="none" cap="none" strike="noStrike">
                <a:solidFill>
                  <a:srgbClr val="FFFFFF"/>
                </a:solidFill>
                <a:latin typeface="Ubuntu"/>
                <a:ea typeface="Ubuntu"/>
                <a:cs typeface="Ubuntu"/>
                <a:sym typeface="Ubuntu"/>
              </a:rPr>
              <a:t>Senior Project Final Presentation</a:t>
            </a:r>
            <a:br>
              <a:rPr b="1" i="0" lang="en-US" sz="4400" u="none" cap="none" strike="noStrike">
                <a:solidFill>
                  <a:srgbClr val="FFFFFF"/>
                </a:solidFill>
                <a:latin typeface="Ubuntu"/>
                <a:ea typeface="Ubuntu"/>
                <a:cs typeface="Ubuntu"/>
                <a:sym typeface="Ubuntu"/>
              </a:rPr>
            </a:br>
            <a:r>
              <a:rPr b="1" lang="en-US" sz="2800">
                <a:solidFill>
                  <a:srgbClr val="FFFFFF"/>
                </a:solidFill>
                <a:latin typeface="Ubuntu"/>
                <a:ea typeface="Ubuntu"/>
                <a:cs typeface="Ubuntu"/>
                <a:sym typeface="Ubuntu"/>
              </a:rPr>
              <a:t>Spring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0" y="714982"/>
            <a:ext cx="9144000" cy="542803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0" y="691158"/>
            <a:ext cx="9144002" cy="547568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p:nvPr/>
        </p:nvSpPr>
        <p:spPr>
          <a:xfrm>
            <a:off x="-25" y="1325225"/>
            <a:ext cx="9144000" cy="5389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78" name="Shape 178"/>
          <p:cNvSpPr txBox="1"/>
          <p:nvPr>
            <p:ph type="title"/>
          </p:nvPr>
        </p:nvSpPr>
        <p:spPr>
          <a:xfrm>
            <a:off x="779462" y="381000"/>
            <a:ext cx="80598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Sequence Diagrams</a:t>
            </a:r>
          </a:p>
          <a:p>
            <a:pPr indent="387350" lvl="0" rtl="0">
              <a:lnSpc>
                <a:spcPct val="115000"/>
              </a:lnSpc>
              <a:spcBef>
                <a:spcPts val="0"/>
              </a:spcBef>
              <a:buSzPct val="50000"/>
              <a:buNone/>
            </a:pPr>
            <a:r>
              <a:rPr lang="en-US" sz="2200">
                <a:solidFill>
                  <a:schemeClr val="lt1"/>
                </a:solidFill>
              </a:rPr>
              <a:t>#525-Review Grades</a:t>
            </a:r>
          </a:p>
        </p:txBody>
      </p:sp>
      <p:pic>
        <p:nvPicPr>
          <p:cNvPr id="179" name="Shape 179"/>
          <p:cNvPicPr preferRelativeResize="0"/>
          <p:nvPr/>
        </p:nvPicPr>
        <p:blipFill>
          <a:blip r:embed="rId3">
            <a:alphaModFix/>
          </a:blip>
          <a:stretch>
            <a:fillRect/>
          </a:stretch>
        </p:blipFill>
        <p:spPr>
          <a:xfrm>
            <a:off x="1806437" y="1325225"/>
            <a:ext cx="5531125" cy="53891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p:nvPr/>
        </p:nvSpPr>
        <p:spPr>
          <a:xfrm>
            <a:off x="-25" y="1325225"/>
            <a:ext cx="9144000" cy="5389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86" name="Shape 186"/>
          <p:cNvSpPr txBox="1"/>
          <p:nvPr>
            <p:ph type="title"/>
          </p:nvPr>
        </p:nvSpPr>
        <p:spPr>
          <a:xfrm>
            <a:off x="779462" y="381000"/>
            <a:ext cx="80598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Sequence Diagrams</a:t>
            </a:r>
          </a:p>
          <a:p>
            <a:pPr indent="387350" lvl="0" rtl="0">
              <a:lnSpc>
                <a:spcPct val="115000"/>
              </a:lnSpc>
              <a:spcBef>
                <a:spcPts val="0"/>
              </a:spcBef>
              <a:buSzPct val="50000"/>
              <a:buNone/>
            </a:pPr>
            <a:r>
              <a:rPr lang="en-US" sz="2200">
                <a:solidFill>
                  <a:schemeClr val="lt1"/>
                </a:solidFill>
              </a:rPr>
              <a:t>#525 Review Grades</a:t>
            </a:r>
          </a:p>
        </p:txBody>
      </p:sp>
      <p:pic>
        <p:nvPicPr>
          <p:cNvPr id="187" name="Shape 187"/>
          <p:cNvPicPr preferRelativeResize="0"/>
          <p:nvPr/>
        </p:nvPicPr>
        <p:blipFill>
          <a:blip r:embed="rId3">
            <a:alphaModFix/>
          </a:blip>
          <a:stretch>
            <a:fillRect/>
          </a:stretch>
        </p:blipFill>
        <p:spPr>
          <a:xfrm>
            <a:off x="1945575" y="1325225"/>
            <a:ext cx="5419325" cy="534092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p:nvPr/>
        </p:nvSpPr>
        <p:spPr>
          <a:xfrm>
            <a:off x="0" y="1425600"/>
            <a:ext cx="9144000" cy="5438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4" name="Shape 194"/>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Use Cases</a:t>
            </a:r>
          </a:p>
          <a:p>
            <a:pPr indent="387350" lvl="0" rtl="0">
              <a:lnSpc>
                <a:spcPct val="115000"/>
              </a:lnSpc>
              <a:spcBef>
                <a:spcPts val="0"/>
              </a:spcBef>
              <a:buClr>
                <a:schemeClr val="dk2"/>
              </a:buClr>
              <a:buSzPct val="50000"/>
              <a:buFont typeface="Arial"/>
              <a:buNone/>
            </a:pPr>
            <a:r>
              <a:rPr lang="en-US" sz="2200">
                <a:solidFill>
                  <a:schemeClr val="lt1"/>
                </a:solidFill>
              </a:rPr>
              <a:t>#525- Review Grades, A</a:t>
            </a:r>
          </a:p>
          <a:p>
            <a:pPr indent="0" lvl="0" marL="0" marR="0" rtl="0" algn="l">
              <a:spcBef>
                <a:spcPts val="0"/>
              </a:spcBef>
              <a:spcAft>
                <a:spcPts val="0"/>
              </a:spcAft>
              <a:buSzPct val="25000"/>
              <a:buNone/>
            </a:pPr>
            <a:r>
              <a:t/>
            </a:r>
            <a:endParaRPr>
              <a:solidFill>
                <a:srgbClr val="FFFFFF"/>
              </a:solidFill>
            </a:endParaRPr>
          </a:p>
        </p:txBody>
      </p:sp>
      <p:pic>
        <p:nvPicPr>
          <p:cNvPr id="195" name="Shape 195"/>
          <p:cNvPicPr preferRelativeResize="0"/>
          <p:nvPr/>
        </p:nvPicPr>
        <p:blipFill>
          <a:blip r:embed="rId3">
            <a:alphaModFix/>
          </a:blip>
          <a:stretch>
            <a:fillRect/>
          </a:stretch>
        </p:blipFill>
        <p:spPr>
          <a:xfrm>
            <a:off x="373749" y="1468275"/>
            <a:ext cx="8252998" cy="5352750"/>
          </a:xfrm>
          <a:prstGeom prst="rect">
            <a:avLst/>
          </a:prstGeom>
          <a:noFill/>
          <a:ln>
            <a:noFill/>
          </a:ln>
        </p:spPr>
      </p:pic>
      <p:sp>
        <p:nvSpPr>
          <p:cNvPr id="196" name="Shape 196"/>
          <p:cNvSpPr/>
          <p:nvPr/>
        </p:nvSpPr>
        <p:spPr>
          <a:xfrm>
            <a:off x="2075825" y="5089600"/>
            <a:ext cx="1387800" cy="6063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chemeClr val="lt1"/>
                </a:solidFill>
                <a:latin typeface="Trebuchet MS"/>
                <a:ea typeface="Trebuchet MS"/>
                <a:cs typeface="Trebuchet MS"/>
                <a:sym typeface="Trebuchet MS"/>
              </a:rPr>
              <a:t>Test Cases - #</a:t>
            </a:r>
            <a:r>
              <a:rPr lang="en-US">
                <a:solidFill>
                  <a:schemeClr val="lt1"/>
                </a:solidFill>
              </a:rPr>
              <a:t>525 Review Grades</a:t>
            </a:r>
          </a:p>
        </p:txBody>
      </p:sp>
      <p:sp>
        <p:nvSpPr>
          <p:cNvPr id="203" name="Shape 203"/>
          <p:cNvSpPr/>
          <p:nvPr/>
        </p:nvSpPr>
        <p:spPr>
          <a:xfrm>
            <a:off x="-825" y="1498225"/>
            <a:ext cx="9144000" cy="50691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None/>
            </a:pPr>
            <a:r>
              <a:rPr lang="en-US" sz="2200">
                <a:solidFill>
                  <a:schemeClr val="lt1"/>
                </a:solidFill>
                <a:latin typeface="Trebuchet MS"/>
                <a:ea typeface="Trebuchet MS"/>
                <a:cs typeface="Trebuchet MS"/>
                <a:sym typeface="Trebuchet MS"/>
              </a:rPr>
              <a:t>		ID: MJ-SD-525</a:t>
            </a:r>
          </a:p>
          <a:p>
            <a:pPr indent="-282575" lvl="0" marL="1196975" rtl="0">
              <a:lnSpc>
                <a:spcPct val="115000"/>
              </a:lnSpc>
              <a:spcBef>
                <a:spcPts val="0"/>
              </a:spcBef>
              <a:buClr>
                <a:schemeClr val="lt1"/>
              </a:buClr>
              <a:buSzPct val="100000"/>
              <a:buFont typeface="Noto Sans Symbols"/>
              <a:buChar char="●"/>
            </a:pPr>
            <a:r>
              <a:rPr lang="en-US" sz="2200">
                <a:solidFill>
                  <a:schemeClr val="lt1"/>
                </a:solidFill>
                <a:latin typeface="Trebuchet MS"/>
                <a:ea typeface="Trebuchet MS"/>
                <a:cs typeface="Trebuchet MS"/>
                <a:sym typeface="Trebuchet MS"/>
              </a:rPr>
              <a:t>Sunny Day</a:t>
            </a:r>
          </a:p>
          <a:p>
            <a:pPr indent="-69850" lvl="0" marL="1371600" rtl="0">
              <a:lnSpc>
                <a:spcPct val="150000"/>
              </a:lnSpc>
              <a:spcBef>
                <a:spcPts val="0"/>
              </a:spcBef>
              <a:buClr>
                <a:schemeClr val="dk2"/>
              </a:buClr>
              <a:buFont typeface="Arial"/>
              <a:buNone/>
            </a:pPr>
            <a:r>
              <a:rPr lang="en-US">
                <a:solidFill>
                  <a:schemeClr val="lt1"/>
                </a:solidFill>
                <a:latin typeface="Trebuchet MS"/>
                <a:ea typeface="Trebuchet MS"/>
                <a:cs typeface="Trebuchet MS"/>
                <a:sym typeface="Trebuchet MS"/>
              </a:rPr>
              <a:t>Purpose</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Test if change grade status for a student. </a:t>
            </a:r>
          </a:p>
          <a:p>
            <a:pPr indent="-69850" lvl="0" marL="1371600" rtl="0">
              <a:lnSpc>
                <a:spcPct val="150000"/>
              </a:lnSpc>
              <a:spcBef>
                <a:spcPts val="0"/>
              </a:spcBef>
              <a:buClr>
                <a:schemeClr val="dk2"/>
              </a:buClr>
              <a:buFont typeface="Arial"/>
              <a:buNone/>
            </a:pPr>
            <a:r>
              <a:rPr lang="en-US">
                <a:solidFill>
                  <a:schemeClr val="lt1"/>
                </a:solidFill>
                <a:latin typeface="Trebuchet MS"/>
                <a:ea typeface="Trebuchet MS"/>
                <a:cs typeface="Trebuchet MS"/>
                <a:sym typeface="Trebuchet MS"/>
              </a:rPr>
              <a:t>Precondition</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Admin has successfully logged onto the system.</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Judges have graded the students.</a:t>
            </a:r>
          </a:p>
          <a:p>
            <a:pPr indent="-69850" lvl="0" marL="1371600" rtl="0">
              <a:lnSpc>
                <a:spcPct val="150000"/>
              </a:lnSpc>
              <a:spcBef>
                <a:spcPts val="0"/>
              </a:spcBef>
              <a:buClr>
                <a:schemeClr val="dk2"/>
              </a:buClr>
              <a:buFont typeface="Arial"/>
              <a:buNone/>
            </a:pPr>
            <a:r>
              <a:rPr lang="en-US">
                <a:solidFill>
                  <a:schemeClr val="lt1"/>
                </a:solidFill>
                <a:latin typeface="Trebuchet MS"/>
                <a:ea typeface="Trebuchet MS"/>
                <a:cs typeface="Trebuchet MS"/>
                <a:sym typeface="Trebuchet MS"/>
              </a:rPr>
              <a:t>Input</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Admin clicks on green traffic light icon .</a:t>
            </a:r>
          </a:p>
          <a:p>
            <a:pPr indent="-69850" lvl="0" marL="1371600" rtl="0">
              <a:lnSpc>
                <a:spcPct val="150000"/>
              </a:lnSpc>
              <a:spcBef>
                <a:spcPts val="0"/>
              </a:spcBef>
              <a:buClr>
                <a:schemeClr val="dk2"/>
              </a:buClr>
              <a:buFont typeface="Arial"/>
              <a:buNone/>
            </a:pPr>
            <a:r>
              <a:rPr lang="en-US">
                <a:solidFill>
                  <a:schemeClr val="lt1"/>
                </a:solidFill>
                <a:latin typeface="Trebuchet MS"/>
                <a:ea typeface="Trebuchet MS"/>
                <a:cs typeface="Trebuchet MS"/>
                <a:sym typeface="Trebuchet MS"/>
              </a:rPr>
              <a:t>Expected Result</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Traffic Light changes color.</a:t>
            </a:r>
          </a:p>
          <a:p>
            <a:pPr indent="-69850" lvl="0" marL="1371600" rtl="0">
              <a:lnSpc>
                <a:spcPct val="150000"/>
              </a:lnSpc>
              <a:spcBef>
                <a:spcPts val="0"/>
              </a:spcBef>
              <a:buClr>
                <a:schemeClr val="dk2"/>
              </a:buClr>
              <a:buFont typeface="Arial"/>
              <a:buNone/>
            </a:pPr>
            <a:r>
              <a:rPr lang="en-US">
                <a:solidFill>
                  <a:schemeClr val="lt1"/>
                </a:solidFill>
                <a:latin typeface="Trebuchet MS"/>
                <a:ea typeface="Trebuchet MS"/>
                <a:cs typeface="Trebuchet MS"/>
                <a:sym typeface="Trebuchet MS"/>
              </a:rPr>
              <a:t>Actual Result</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Traffic Light changed color.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chemeClr val="lt1"/>
                </a:solidFill>
                <a:latin typeface="Trebuchet MS"/>
                <a:ea typeface="Trebuchet MS"/>
                <a:cs typeface="Trebuchet MS"/>
                <a:sym typeface="Trebuchet MS"/>
              </a:rPr>
              <a:t>Test Cases - #</a:t>
            </a:r>
            <a:r>
              <a:rPr lang="en-US">
                <a:solidFill>
                  <a:schemeClr val="lt1"/>
                </a:solidFill>
              </a:rPr>
              <a:t>525 Review Grades</a:t>
            </a:r>
          </a:p>
        </p:txBody>
      </p:sp>
      <p:sp>
        <p:nvSpPr>
          <p:cNvPr id="210" name="Shape 210"/>
          <p:cNvSpPr/>
          <p:nvPr/>
        </p:nvSpPr>
        <p:spPr>
          <a:xfrm>
            <a:off x="-825" y="1498225"/>
            <a:ext cx="9144000" cy="50319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Clr>
                <a:schemeClr val="dk2"/>
              </a:buClr>
              <a:buSzPct val="50000"/>
              <a:buFont typeface="Arial"/>
              <a:buNone/>
            </a:pPr>
            <a:r>
              <a:rPr lang="en-US" sz="2200">
                <a:solidFill>
                  <a:schemeClr val="lt1"/>
                </a:solidFill>
                <a:latin typeface="Trebuchet MS"/>
                <a:ea typeface="Trebuchet MS"/>
                <a:cs typeface="Trebuchet MS"/>
                <a:sym typeface="Trebuchet MS"/>
              </a:rPr>
              <a:t>		ID: MJ-RD-525</a:t>
            </a:r>
          </a:p>
          <a:p>
            <a:pPr indent="-282575" lvl="0" marL="1196975" rtl="0">
              <a:lnSpc>
                <a:spcPct val="115000"/>
              </a:lnSpc>
              <a:spcBef>
                <a:spcPts val="0"/>
              </a:spcBef>
              <a:buClr>
                <a:schemeClr val="lt1"/>
              </a:buClr>
              <a:buSzPct val="100000"/>
              <a:buFont typeface="Noto Sans Symbols"/>
              <a:buChar char="●"/>
            </a:pPr>
            <a:r>
              <a:rPr lang="en-US" sz="2200">
                <a:solidFill>
                  <a:schemeClr val="lt1"/>
                </a:solidFill>
                <a:latin typeface="Trebuchet MS"/>
                <a:ea typeface="Trebuchet MS"/>
                <a:cs typeface="Trebuchet MS"/>
                <a:sym typeface="Trebuchet MS"/>
              </a:rPr>
              <a:t>Rainy Day</a:t>
            </a:r>
          </a:p>
          <a:p>
            <a:pPr indent="0" lvl="0" marL="1371600" rtl="0">
              <a:lnSpc>
                <a:spcPct val="150000"/>
              </a:lnSpc>
              <a:spcBef>
                <a:spcPts val="0"/>
              </a:spcBef>
              <a:buNone/>
            </a:pPr>
            <a:r>
              <a:rPr lang="en-US">
                <a:solidFill>
                  <a:schemeClr val="lt1"/>
                </a:solidFill>
                <a:latin typeface="Trebuchet MS"/>
                <a:ea typeface="Trebuchet MS"/>
                <a:cs typeface="Trebuchet MS"/>
                <a:sym typeface="Trebuchet MS"/>
              </a:rPr>
              <a:t>Purpose</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Test if you can change grade status for a student from a past Term. </a:t>
            </a:r>
          </a:p>
          <a:p>
            <a:pPr indent="0" lvl="0" marL="1371600" rtl="0">
              <a:lnSpc>
                <a:spcPct val="150000"/>
              </a:lnSpc>
              <a:spcBef>
                <a:spcPts val="0"/>
              </a:spcBef>
              <a:buNone/>
            </a:pPr>
            <a:r>
              <a:rPr lang="en-US">
                <a:solidFill>
                  <a:schemeClr val="lt1"/>
                </a:solidFill>
                <a:latin typeface="Trebuchet MS"/>
                <a:ea typeface="Trebuchet MS"/>
                <a:cs typeface="Trebuchet MS"/>
                <a:sym typeface="Trebuchet MS"/>
              </a:rPr>
              <a:t>Precondition</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Admin has successfully logged onto the system.</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Judges have not graded the students.</a:t>
            </a:r>
          </a:p>
          <a:p>
            <a:pPr indent="0" lvl="0" marL="1371600" rtl="0">
              <a:lnSpc>
                <a:spcPct val="150000"/>
              </a:lnSpc>
              <a:spcBef>
                <a:spcPts val="0"/>
              </a:spcBef>
              <a:buNone/>
            </a:pPr>
            <a:r>
              <a:rPr lang="en-US">
                <a:solidFill>
                  <a:schemeClr val="lt1"/>
                </a:solidFill>
                <a:latin typeface="Trebuchet MS"/>
                <a:ea typeface="Trebuchet MS"/>
                <a:cs typeface="Trebuchet MS"/>
                <a:sym typeface="Trebuchet MS"/>
              </a:rPr>
              <a:t>Input</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Admin clicks on Grades Tab.</a:t>
            </a:r>
          </a:p>
          <a:p>
            <a:pPr indent="0" lvl="0" marL="1371600" rtl="0">
              <a:lnSpc>
                <a:spcPct val="150000"/>
              </a:lnSpc>
              <a:spcBef>
                <a:spcPts val="0"/>
              </a:spcBef>
              <a:buNone/>
            </a:pPr>
            <a:r>
              <a:rPr lang="en-US">
                <a:solidFill>
                  <a:schemeClr val="lt1"/>
                </a:solidFill>
                <a:latin typeface="Trebuchet MS"/>
                <a:ea typeface="Trebuchet MS"/>
                <a:cs typeface="Trebuchet MS"/>
                <a:sym typeface="Trebuchet MS"/>
              </a:rPr>
              <a:t>Expected Result</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No Student should appear for grading</a:t>
            </a:r>
          </a:p>
          <a:p>
            <a:pPr indent="0" lvl="0" marL="1371600" rtl="0">
              <a:lnSpc>
                <a:spcPct val="150000"/>
              </a:lnSpc>
              <a:spcBef>
                <a:spcPts val="0"/>
              </a:spcBef>
              <a:buNone/>
            </a:pPr>
            <a:r>
              <a:rPr lang="en-US">
                <a:solidFill>
                  <a:schemeClr val="lt1"/>
                </a:solidFill>
                <a:latin typeface="Trebuchet MS"/>
                <a:ea typeface="Trebuchet MS"/>
                <a:cs typeface="Trebuchet MS"/>
                <a:sym typeface="Trebuchet MS"/>
              </a:rPr>
              <a:t>Actual Result</a:t>
            </a:r>
          </a:p>
          <a:p>
            <a:pPr indent="-317500" lvl="0" marL="1828800" rtl="0">
              <a:lnSpc>
                <a:spcPct val="150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No Student should appear for grading.</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Project Management</a:t>
            </a:r>
          </a:p>
        </p:txBody>
      </p:sp>
      <p:pic>
        <p:nvPicPr>
          <p:cNvPr id="217" name="Shape 217"/>
          <p:cNvPicPr preferRelativeResize="0"/>
          <p:nvPr/>
        </p:nvPicPr>
        <p:blipFill>
          <a:blip r:embed="rId3">
            <a:alphaModFix/>
          </a:blip>
          <a:stretch>
            <a:fillRect/>
          </a:stretch>
        </p:blipFill>
        <p:spPr>
          <a:xfrm>
            <a:off x="280212" y="1108650"/>
            <a:ext cx="8581999" cy="56180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779462" y="381000"/>
            <a:ext cx="7583400" cy="1044600"/>
          </a:xfrm>
          <a:prstGeom prst="rect">
            <a:avLst/>
          </a:prstGeom>
        </p:spPr>
        <p:txBody>
          <a:bodyPr anchorCtr="0" anchor="t" bIns="91425" lIns="91425" rIns="91425" tIns="91425">
            <a:noAutofit/>
          </a:bodyPr>
          <a:lstStyle/>
          <a:p>
            <a:pPr lvl="0">
              <a:spcBef>
                <a:spcPts val="0"/>
              </a:spcBef>
              <a:buNone/>
            </a:pPr>
            <a:r>
              <a:rPr lang="en-US">
                <a:solidFill>
                  <a:srgbClr val="FFFFFF"/>
                </a:solidFill>
              </a:rPr>
              <a:t>Full Gantt chart</a:t>
            </a:r>
          </a:p>
        </p:txBody>
      </p:sp>
      <p:pic>
        <p:nvPicPr>
          <p:cNvPr id="224" name="Shape 224"/>
          <p:cNvPicPr preferRelativeResize="0"/>
          <p:nvPr/>
        </p:nvPicPr>
        <p:blipFill>
          <a:blip r:embed="rId3">
            <a:alphaModFix/>
          </a:blip>
          <a:stretch>
            <a:fillRect/>
          </a:stretch>
        </p:blipFill>
        <p:spPr>
          <a:xfrm>
            <a:off x="133137" y="1144150"/>
            <a:ext cx="8877726" cy="484522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p:nvPr/>
        </p:nvSpPr>
        <p:spPr>
          <a:xfrm>
            <a:off x="75" y="4222525"/>
            <a:ext cx="9144000" cy="21642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solidFill>
                  <a:schemeClr val="lt1"/>
                </a:solidFill>
              </a:rPr>
              <a:t>Thank you!</a:t>
            </a:r>
          </a:p>
        </p:txBody>
      </p:sp>
      <p:sp>
        <p:nvSpPr>
          <p:cNvPr id="232" name="Shape 232"/>
          <p:cNvSpPr txBox="1"/>
          <p:nvPr>
            <p:ph idx="1" type="body"/>
          </p:nvPr>
        </p:nvSpPr>
        <p:spPr>
          <a:xfrm>
            <a:off x="317399" y="4314625"/>
            <a:ext cx="8550900" cy="1980000"/>
          </a:xfrm>
          <a:prstGeom prst="rect">
            <a:avLst/>
          </a:prstGeom>
          <a:noFill/>
          <a:ln>
            <a:noFill/>
          </a:ln>
        </p:spPr>
        <p:txBody>
          <a:bodyPr anchorCtr="0" anchor="ctr" bIns="45700" lIns="91425" rIns="91425" tIns="45700">
            <a:noAutofit/>
          </a:bodyPr>
          <a:lstStyle/>
          <a:p>
            <a:pPr indent="0" lvl="0" marL="0" rtl="0">
              <a:lnSpc>
                <a:spcPct val="100000"/>
              </a:lnSpc>
              <a:spcBef>
                <a:spcPts val="0"/>
              </a:spcBef>
              <a:buNone/>
            </a:pPr>
            <a:r>
              <a:rPr lang="en-US" sz="3240">
                <a:solidFill>
                  <a:srgbClr val="FFFFFF"/>
                </a:solidFill>
                <a:latin typeface="Questrial"/>
                <a:ea typeface="Questrial"/>
                <a:cs typeface="Questrial"/>
                <a:sym typeface="Questrial"/>
              </a:rPr>
              <a:t>Contact information:</a:t>
            </a:r>
          </a:p>
          <a:p>
            <a:pPr indent="0" lvl="0" marL="0" rtl="0">
              <a:lnSpc>
                <a:spcPct val="100000"/>
              </a:lnSpc>
              <a:spcBef>
                <a:spcPts val="0"/>
              </a:spcBef>
              <a:buNone/>
            </a:pPr>
            <a:r>
              <a:rPr lang="en-US" sz="3240">
                <a:solidFill>
                  <a:srgbClr val="FFFFFF"/>
                </a:solidFill>
                <a:latin typeface="Questrial"/>
                <a:ea typeface="Questrial"/>
                <a:cs typeface="Questrial"/>
                <a:sym typeface="Questrial"/>
              </a:rPr>
              <a:t>Rodolfo Viant</a:t>
            </a:r>
            <a:br>
              <a:rPr lang="en-US" sz="3240">
                <a:solidFill>
                  <a:srgbClr val="FFFFFF"/>
                </a:solidFill>
                <a:latin typeface="Questrial"/>
                <a:ea typeface="Questrial"/>
                <a:cs typeface="Questrial"/>
                <a:sym typeface="Questrial"/>
              </a:rPr>
            </a:br>
            <a:r>
              <a:rPr lang="en-US" sz="3240">
                <a:solidFill>
                  <a:srgbClr val="FFFFFF"/>
                </a:solidFill>
                <a:latin typeface="Questrial"/>
                <a:ea typeface="Questrial"/>
                <a:cs typeface="Questrial"/>
                <a:sym typeface="Questrial"/>
              </a:rPr>
              <a:t>email: rvian003@fiu.edu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0" y="1174850"/>
            <a:ext cx="9144000" cy="47514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solidFill>
                  <a:srgbClr val="FFFFFF"/>
                </a:solidFill>
              </a:rPr>
              <a:t>Problem Definition</a:t>
            </a:r>
          </a:p>
        </p:txBody>
      </p:sp>
      <p:sp>
        <p:nvSpPr>
          <p:cNvPr id="94" name="Shape 94"/>
          <p:cNvSpPr txBox="1"/>
          <p:nvPr>
            <p:ph idx="1" type="body"/>
          </p:nvPr>
        </p:nvSpPr>
        <p:spPr>
          <a:xfrm>
            <a:off x="379237" y="1676242"/>
            <a:ext cx="7583400" cy="1290000"/>
          </a:xfrm>
          <a:prstGeom prst="rect">
            <a:avLst/>
          </a:prstGeom>
          <a:noFill/>
          <a:ln>
            <a:noFill/>
          </a:ln>
        </p:spPr>
        <p:txBody>
          <a:bodyPr anchorCtr="0" anchor="ctr" bIns="45700" lIns="91425" rIns="91425" tIns="45700">
            <a:noAutofit/>
          </a:bodyPr>
          <a:lstStyle/>
          <a:p>
            <a:pPr indent="0" lvl="0" marL="0" rtl="0">
              <a:spcBef>
                <a:spcPts val="0"/>
              </a:spcBef>
              <a:buNone/>
            </a:pPr>
            <a:r>
              <a:rPr lang="en-US" sz="1800">
                <a:solidFill>
                  <a:srgbClr val="FFFFFF"/>
                </a:solidFill>
              </a:rPr>
              <a:t>Mobile Judge is a web application that is built more for mobile devices to be the primary use. Mobile Judge is the application that judges will be using to score students during the senior project showcase.</a:t>
            </a:r>
          </a:p>
        </p:txBody>
      </p:sp>
      <p:sp>
        <p:nvSpPr>
          <p:cNvPr id="95" name="Shape 95"/>
          <p:cNvSpPr/>
          <p:nvPr/>
        </p:nvSpPr>
        <p:spPr>
          <a:xfrm>
            <a:off x="379237" y="1425600"/>
            <a:ext cx="1942800" cy="3945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sz="2400">
                <a:solidFill>
                  <a:srgbClr val="FFFFFF"/>
                </a:solidFill>
                <a:latin typeface="Ubuntu"/>
                <a:ea typeface="Ubuntu"/>
                <a:cs typeface="Ubuntu"/>
                <a:sym typeface="Ubuntu"/>
              </a:rPr>
              <a:t>Our Project</a:t>
            </a:r>
          </a:p>
        </p:txBody>
      </p:sp>
      <p:sp>
        <p:nvSpPr>
          <p:cNvPr id="96" name="Shape 96"/>
          <p:cNvSpPr/>
          <p:nvPr/>
        </p:nvSpPr>
        <p:spPr>
          <a:xfrm>
            <a:off x="379237" y="2971925"/>
            <a:ext cx="2808300" cy="3945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rgbClr val="FFFFFF"/>
                </a:solidFill>
                <a:latin typeface="Ubuntu"/>
                <a:ea typeface="Ubuntu"/>
                <a:cs typeface="Ubuntu"/>
                <a:sym typeface="Ubuntu"/>
              </a:rPr>
              <a:t>Current Problems</a:t>
            </a:r>
          </a:p>
        </p:txBody>
      </p:sp>
      <p:sp>
        <p:nvSpPr>
          <p:cNvPr id="97" name="Shape 97"/>
          <p:cNvSpPr txBox="1"/>
          <p:nvPr/>
        </p:nvSpPr>
        <p:spPr>
          <a:xfrm>
            <a:off x="379245" y="3269548"/>
            <a:ext cx="4603200" cy="2472000"/>
          </a:xfrm>
          <a:prstGeom prst="rect">
            <a:avLst/>
          </a:prstGeom>
          <a:noFill/>
          <a:ln>
            <a:noFill/>
          </a:ln>
        </p:spPr>
        <p:txBody>
          <a:bodyPr anchorCtr="0" anchor="ctr" bIns="91425" lIns="91425" rIns="91425" tIns="91425">
            <a:noAutofit/>
          </a:bodyPr>
          <a:lstStyle/>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Lacked the ability to accept/reject grades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View/update user profile page</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Ability for admin to filter email selections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Social media account linking</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Pagination on all grids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Export grades/judges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Import Students</a:t>
            </a:r>
          </a:p>
          <a:p>
            <a:pPr indent="-330200" lvl="0" marL="457200" rtl="0">
              <a:lnSpc>
                <a:spcPct val="115000"/>
              </a:lnSpc>
              <a:spcBef>
                <a:spcPts val="0"/>
              </a:spcBef>
              <a:buClr>
                <a:schemeClr val="lt1"/>
              </a:buClr>
              <a:buSzPct val="100000"/>
              <a:buFont typeface="Trebuchet MS"/>
              <a:buChar char="●"/>
            </a:pPr>
            <a:r>
              <a:rPr lang="en-US" sz="1600">
                <a:solidFill>
                  <a:schemeClr val="lt1"/>
                </a:solidFill>
                <a:latin typeface="Trebuchet MS"/>
                <a:ea typeface="Trebuchet MS"/>
                <a:cs typeface="Trebuchet MS"/>
                <a:sym typeface="Trebuchet MS"/>
              </a:rPr>
              <a:t>Manage Student/Judges information</a:t>
            </a:r>
          </a:p>
        </p:txBody>
      </p:sp>
      <p:sp>
        <p:nvSpPr>
          <p:cNvPr id="98" name="Shape 98"/>
          <p:cNvSpPr/>
          <p:nvPr/>
        </p:nvSpPr>
        <p:spPr>
          <a:xfrm>
            <a:off x="4982450" y="3269550"/>
            <a:ext cx="3992400" cy="17610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indent="-304800" lvl="0" marL="457200" rtl="0">
              <a:lnSpc>
                <a:spcPct val="115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Allow the  Admin to </a:t>
            </a:r>
          </a:p>
          <a:p>
            <a:pPr indent="-304800" lvl="1" marL="914400" rtl="0">
              <a:lnSpc>
                <a:spcPct val="115000"/>
              </a:lnSpc>
              <a:spcBef>
                <a:spcPts val="0"/>
              </a:spcBef>
              <a:buClr>
                <a:schemeClr val="lt1"/>
              </a:buClr>
              <a:buSzPct val="100000"/>
              <a:buFont typeface="Trebuchet MS"/>
              <a:buAutoNum type="alphaLcPeriod"/>
            </a:pPr>
            <a:r>
              <a:rPr lang="en-US" sz="1200">
                <a:solidFill>
                  <a:schemeClr val="lt1"/>
                </a:solidFill>
                <a:latin typeface="Trebuchet MS"/>
                <a:ea typeface="Trebuchet MS"/>
                <a:cs typeface="Trebuchet MS"/>
                <a:sym typeface="Trebuchet MS"/>
              </a:rPr>
              <a:t>Accept Grades and Reject Grades per students and per Judges.</a:t>
            </a:r>
          </a:p>
          <a:p>
            <a:pPr indent="-304800" lvl="1" marL="914400" rtl="0">
              <a:lnSpc>
                <a:spcPct val="115000"/>
              </a:lnSpc>
              <a:spcBef>
                <a:spcPts val="0"/>
              </a:spcBef>
              <a:buClr>
                <a:schemeClr val="lt1"/>
              </a:buClr>
              <a:buSzPct val="100000"/>
              <a:buFont typeface="Trebuchet MS"/>
              <a:buAutoNum type="alphaLcPeriod"/>
            </a:pPr>
            <a:r>
              <a:rPr lang="en-US" sz="1200">
                <a:solidFill>
                  <a:schemeClr val="lt1"/>
                </a:solidFill>
                <a:latin typeface="Trebuchet MS"/>
                <a:ea typeface="Trebuchet MS"/>
                <a:cs typeface="Trebuchet MS"/>
                <a:sym typeface="Trebuchet MS"/>
              </a:rPr>
              <a:t>Change the grade and the comment per students and per Judges. </a:t>
            </a:r>
          </a:p>
        </p:txBody>
      </p:sp>
      <p:sp>
        <p:nvSpPr>
          <p:cNvPr id="99" name="Shape 99"/>
          <p:cNvSpPr/>
          <p:nvPr/>
        </p:nvSpPr>
        <p:spPr>
          <a:xfrm>
            <a:off x="7500350" y="3060275"/>
            <a:ext cx="1375500" cy="394500"/>
          </a:xfrm>
          <a:prstGeom prst="rect">
            <a:avLst/>
          </a:prstGeom>
          <a:solidFill>
            <a:srgbClr val="4A86E8"/>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rgbClr val="FFFFFF"/>
                </a:solidFill>
                <a:latin typeface="Ubuntu"/>
                <a:ea typeface="Ubuntu"/>
                <a:cs typeface="Ubuntu"/>
                <a:sym typeface="Ubuntu"/>
              </a:rPr>
              <a:t>My Part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p:nvPr/>
        </p:nvSpPr>
        <p:spPr>
          <a:xfrm>
            <a:off x="0" y="1596325"/>
            <a:ext cx="9144000" cy="9720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25" y="3238050"/>
            <a:ext cx="9144000" cy="21216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Architecture</a:t>
            </a:r>
          </a:p>
        </p:txBody>
      </p:sp>
      <p:sp>
        <p:nvSpPr>
          <p:cNvPr id="108" name="Shape 108"/>
          <p:cNvSpPr txBox="1"/>
          <p:nvPr>
            <p:ph idx="1" type="body"/>
          </p:nvPr>
        </p:nvSpPr>
        <p:spPr>
          <a:xfrm>
            <a:off x="951025" y="1712575"/>
            <a:ext cx="7676100" cy="7395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rPr lang="en-US">
                <a:solidFill>
                  <a:srgbClr val="FFFFFF"/>
                </a:solidFill>
              </a:rPr>
              <a:t>3-tier and Client-Server </a:t>
            </a:r>
            <a:r>
              <a:rPr lang="en-US">
                <a:solidFill>
                  <a:schemeClr val="lt1"/>
                </a:solidFill>
              </a:rPr>
              <a:t>architecture</a:t>
            </a:r>
          </a:p>
        </p:txBody>
      </p:sp>
      <p:sp>
        <p:nvSpPr>
          <p:cNvPr id="109" name="Shape 109"/>
          <p:cNvSpPr txBox="1"/>
          <p:nvPr/>
        </p:nvSpPr>
        <p:spPr>
          <a:xfrm>
            <a:off x="951025" y="3322350"/>
            <a:ext cx="7676100" cy="1953000"/>
          </a:xfrm>
          <a:prstGeom prst="rect">
            <a:avLst/>
          </a:prstGeom>
          <a:noFill/>
          <a:ln>
            <a:noFill/>
          </a:ln>
        </p:spPr>
        <p:txBody>
          <a:bodyPr anchorCtr="0" anchor="ctr" bIns="91425" lIns="91425" rIns="91425" tIns="91425">
            <a:noAutofit/>
          </a:bodyPr>
          <a:lstStyle/>
          <a:p>
            <a:pPr lvl="0" rtl="0">
              <a:spcBef>
                <a:spcPts val="0"/>
              </a:spcBef>
              <a:buNone/>
            </a:pPr>
            <a:r>
              <a:rPr lang="en-US" sz="2200">
                <a:solidFill>
                  <a:srgbClr val="FFFFFF"/>
                </a:solidFill>
                <a:latin typeface="Trebuchet MS"/>
                <a:ea typeface="Trebuchet MS"/>
                <a:cs typeface="Trebuchet MS"/>
                <a:sym typeface="Trebuchet MS"/>
              </a:rPr>
              <a:t>Security/Privacy</a:t>
            </a:r>
          </a:p>
          <a:p>
            <a:pPr indent="-368300" lvl="0" marL="914400" rtl="0">
              <a:spcBef>
                <a:spcPts val="0"/>
              </a:spcBef>
              <a:buClr>
                <a:srgbClr val="FFFFFF"/>
              </a:buClr>
              <a:buSzPct val="100000"/>
              <a:buFont typeface="Noto Sans Symbols"/>
              <a:buAutoNum type="arabicPeriod"/>
            </a:pPr>
            <a:r>
              <a:rPr lang="en-US" sz="2200">
                <a:solidFill>
                  <a:srgbClr val="FFFFFF"/>
                </a:solidFill>
                <a:latin typeface="Trebuchet MS"/>
                <a:ea typeface="Trebuchet MS"/>
                <a:cs typeface="Trebuchet MS"/>
                <a:sym typeface="Trebuchet MS"/>
              </a:rPr>
              <a:t>Oauthd authentication</a:t>
            </a:r>
          </a:p>
          <a:p>
            <a:pPr indent="-368300" lvl="0" marL="914400" rtl="0">
              <a:spcBef>
                <a:spcPts val="0"/>
              </a:spcBef>
              <a:buClr>
                <a:srgbClr val="FFFFFF"/>
              </a:buClr>
              <a:buSzPct val="100000"/>
              <a:buFont typeface="Noto Sans Symbols"/>
              <a:buAutoNum type="arabicPeriod"/>
            </a:pPr>
            <a:r>
              <a:rPr lang="en-US" sz="2200">
                <a:solidFill>
                  <a:srgbClr val="FFFFFF"/>
                </a:solidFill>
                <a:latin typeface="Trebuchet MS"/>
                <a:ea typeface="Trebuchet MS"/>
                <a:cs typeface="Trebuchet MS"/>
                <a:sym typeface="Trebuchet MS"/>
              </a:rPr>
              <a:t>Hashing and salting of passwords</a:t>
            </a:r>
          </a:p>
          <a:p>
            <a:pPr indent="-368300" lvl="0" marL="914400" rtl="0">
              <a:spcBef>
                <a:spcPts val="0"/>
              </a:spcBef>
              <a:buClr>
                <a:srgbClr val="FFFFFF"/>
              </a:buClr>
              <a:buSzPct val="100000"/>
              <a:buFont typeface="Noto Sans Symbols"/>
              <a:buAutoNum type="arabicPeriod"/>
            </a:pPr>
            <a:r>
              <a:rPr lang="en-US" sz="2200">
                <a:solidFill>
                  <a:srgbClr val="FFFFFF"/>
                </a:solidFill>
                <a:latin typeface="Trebuchet MS"/>
                <a:ea typeface="Trebuchet MS"/>
                <a:cs typeface="Trebuchet MS"/>
                <a:sym typeface="Trebuchet MS"/>
              </a:rPr>
              <a:t>Sanitizing user input</a:t>
            </a:r>
          </a:p>
          <a:p>
            <a:pPr indent="-368300" lvl="0" marL="914400" rtl="0">
              <a:spcBef>
                <a:spcPts val="0"/>
              </a:spcBef>
              <a:buClr>
                <a:srgbClr val="FFFFFF"/>
              </a:buClr>
              <a:buSzPct val="100000"/>
              <a:buFont typeface="Noto Sans Symbols"/>
              <a:buAutoNum type="arabicPeriod"/>
            </a:pPr>
            <a:r>
              <a:rPr lang="en-US" sz="2200">
                <a:solidFill>
                  <a:srgbClr val="FFFFFF"/>
                </a:solidFill>
                <a:latin typeface="Trebuchet MS"/>
                <a:ea typeface="Trebuchet MS"/>
                <a:cs typeface="Trebuchet MS"/>
                <a:sym typeface="Trebuchet MS"/>
              </a:rPr>
              <a:t>Token based authentication (bcrypt)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p:nvPr/>
        </p:nvSpPr>
        <p:spPr>
          <a:xfrm>
            <a:off x="0" y="1293125"/>
            <a:ext cx="9144000" cy="5092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6" name="Shape 116"/>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Deployment</a:t>
            </a:r>
          </a:p>
        </p:txBody>
      </p:sp>
      <p:pic>
        <p:nvPicPr>
          <p:cNvPr id="117" name="Shape 117"/>
          <p:cNvPicPr preferRelativeResize="0"/>
          <p:nvPr/>
        </p:nvPicPr>
        <p:blipFill>
          <a:blip r:embed="rId3">
            <a:alphaModFix/>
          </a:blip>
          <a:stretch>
            <a:fillRect/>
          </a:stretch>
        </p:blipFill>
        <p:spPr>
          <a:xfrm>
            <a:off x="219475" y="1425575"/>
            <a:ext cx="8703475" cy="48700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0" y="1078475"/>
            <a:ext cx="9144000" cy="5588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4" name="Shape 124"/>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a:t>
            </a:r>
            <a:r>
              <a:rPr lang="en-US" sz="3000">
                <a:solidFill>
                  <a:srgbClr val="FFFFFF"/>
                </a:solidFill>
              </a:rPr>
              <a:t>Persistent data design</a:t>
            </a:r>
          </a:p>
        </p:txBody>
      </p:sp>
      <p:pic>
        <p:nvPicPr>
          <p:cNvPr id="125" name="Shape 125"/>
          <p:cNvPicPr preferRelativeResize="0"/>
          <p:nvPr/>
        </p:nvPicPr>
        <p:blipFill>
          <a:blip r:embed="rId3">
            <a:alphaModFix/>
          </a:blip>
          <a:stretch>
            <a:fillRect/>
          </a:stretch>
        </p:blipFill>
        <p:spPr>
          <a:xfrm>
            <a:off x="967762" y="1074425"/>
            <a:ext cx="7206875" cy="55922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Minimal Class Diagram</a:t>
            </a:r>
          </a:p>
        </p:txBody>
      </p:sp>
      <p:sp>
        <p:nvSpPr>
          <p:cNvPr id="132" name="Shape 132"/>
          <p:cNvSpPr/>
          <p:nvPr/>
        </p:nvSpPr>
        <p:spPr>
          <a:xfrm>
            <a:off x="0" y="1149975"/>
            <a:ext cx="9144000" cy="4760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33" name="Shape 133"/>
          <p:cNvPicPr preferRelativeResize="0"/>
          <p:nvPr/>
        </p:nvPicPr>
        <p:blipFill>
          <a:blip r:embed="rId3">
            <a:alphaModFix/>
          </a:blip>
          <a:stretch>
            <a:fillRect/>
          </a:stretch>
        </p:blipFill>
        <p:spPr>
          <a:xfrm>
            <a:off x="314100" y="1277100"/>
            <a:ext cx="8515799" cy="4505849"/>
          </a:xfrm>
          <a:prstGeom prst="rect">
            <a:avLst/>
          </a:prstGeom>
          <a:noFill/>
          <a:ln>
            <a:noFill/>
          </a:ln>
        </p:spPr>
      </p:pic>
      <p:sp>
        <p:nvSpPr>
          <p:cNvPr id="134" name="Shape 134"/>
          <p:cNvSpPr/>
          <p:nvPr/>
        </p:nvSpPr>
        <p:spPr>
          <a:xfrm>
            <a:off x="7156425" y="3303225"/>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7462050" y="4242175"/>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7018500" y="4892900"/>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5876875" y="1651400"/>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4492800" y="1962800"/>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p:nvPr/>
        </p:nvSpPr>
        <p:spPr>
          <a:xfrm>
            <a:off x="0" y="1558050"/>
            <a:ext cx="9144000" cy="25020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User Stories </a:t>
            </a:r>
          </a:p>
        </p:txBody>
      </p:sp>
      <p:sp>
        <p:nvSpPr>
          <p:cNvPr id="146" name="Shape 146"/>
          <p:cNvSpPr txBox="1"/>
          <p:nvPr>
            <p:ph idx="1" type="body"/>
          </p:nvPr>
        </p:nvSpPr>
        <p:spPr>
          <a:xfrm>
            <a:off x="779525" y="1662450"/>
            <a:ext cx="7583400" cy="2164500"/>
          </a:xfrm>
          <a:prstGeom prst="rect">
            <a:avLst/>
          </a:prstGeom>
          <a:noFill/>
          <a:ln>
            <a:noFill/>
          </a:ln>
        </p:spPr>
        <p:txBody>
          <a:bodyPr anchorCtr="0" anchor="ctr" bIns="45700" lIns="91425" rIns="91425" tIns="45700">
            <a:noAutofit/>
          </a:bodyPr>
          <a:lstStyle/>
          <a:p>
            <a:pPr indent="-282575" lvl="0" marL="282575" marR="0" rtl="0" algn="l">
              <a:spcBef>
                <a:spcPts val="0"/>
              </a:spcBef>
              <a:spcAft>
                <a:spcPts val="0"/>
              </a:spcAft>
              <a:buClr>
                <a:srgbClr val="FFFFFF"/>
              </a:buClr>
              <a:buSzPct val="100000"/>
              <a:buFont typeface="Noto Sans Symbols"/>
              <a:buChar char="●"/>
            </a:pPr>
            <a:r>
              <a:rPr lang="en-US">
                <a:solidFill>
                  <a:srgbClr val="FFFFFF"/>
                </a:solidFill>
              </a:rPr>
              <a:t>#525-Review Grades. Accept Reject Grades.</a:t>
            </a:r>
          </a:p>
          <a:p>
            <a:pPr lvl="1" marR="0" rtl="0" algn="l">
              <a:spcBef>
                <a:spcPts val="0"/>
              </a:spcBef>
              <a:spcAft>
                <a:spcPts val="0"/>
              </a:spcAft>
              <a:buClr>
                <a:srgbClr val="FFFFFF"/>
              </a:buClr>
            </a:pPr>
            <a:r>
              <a:rPr lang="en-US">
                <a:solidFill>
                  <a:srgbClr val="FFFFFF"/>
                </a:solidFill>
              </a:rPr>
              <a:t>Create new Data Views to feed the Models.</a:t>
            </a:r>
          </a:p>
          <a:p>
            <a:pPr lvl="1" marR="0" rtl="0" algn="l">
              <a:spcBef>
                <a:spcPts val="0"/>
              </a:spcBef>
              <a:spcAft>
                <a:spcPts val="0"/>
              </a:spcAft>
              <a:buClr>
                <a:srgbClr val="FFFFFF"/>
              </a:buClr>
            </a:pPr>
            <a:r>
              <a:rPr lang="en-US">
                <a:solidFill>
                  <a:srgbClr val="FFFFFF"/>
                </a:solidFill>
              </a:rPr>
              <a:t>Implement Visual representation of Grades States.</a:t>
            </a:r>
          </a:p>
          <a:p>
            <a:pPr lvl="1" rtl="0">
              <a:spcBef>
                <a:spcPts val="0"/>
              </a:spcBef>
              <a:buClr>
                <a:srgbClr val="FFFFFF"/>
              </a:buClr>
            </a:pPr>
            <a:r>
              <a:rPr lang="en-US">
                <a:solidFill>
                  <a:schemeClr val="lt1"/>
                </a:solidFill>
              </a:rPr>
              <a:t>Implement the Main View, Detail View and Judge Detail View.</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Use Cases</a:t>
            </a:r>
          </a:p>
          <a:p>
            <a:pPr indent="457200" lvl="0" rtl="0">
              <a:lnSpc>
                <a:spcPct val="115000"/>
              </a:lnSpc>
              <a:spcBef>
                <a:spcPts val="0"/>
              </a:spcBef>
              <a:buNone/>
            </a:pPr>
            <a:r>
              <a:rPr lang="en-US" sz="2200">
                <a:solidFill>
                  <a:schemeClr val="lt1"/>
                </a:solidFill>
              </a:rPr>
              <a:t>#525-Review Grades</a:t>
            </a:r>
          </a:p>
        </p:txBody>
      </p:sp>
      <p:sp>
        <p:nvSpPr>
          <p:cNvPr id="153" name="Shape 153"/>
          <p:cNvSpPr/>
          <p:nvPr/>
        </p:nvSpPr>
        <p:spPr>
          <a:xfrm>
            <a:off x="0" y="1495000"/>
            <a:ext cx="9144000" cy="50946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457200" rtl="0">
              <a:spcBef>
                <a:spcPts val="0"/>
              </a:spcBef>
              <a:buNone/>
            </a:pPr>
            <a:r>
              <a:rPr b="1" lang="en-US" sz="1800">
                <a:solidFill>
                  <a:schemeClr val="lt1"/>
                </a:solidFill>
                <a:latin typeface="Calibri"/>
                <a:ea typeface="Calibri"/>
                <a:cs typeface="Calibri"/>
                <a:sym typeface="Calibri"/>
              </a:rPr>
              <a:t>Use Case ID: MJ520 - Review Grades</a:t>
            </a:r>
          </a:p>
          <a:p>
            <a:pPr indent="-69850" lvl="0" marL="685800" rtl="0">
              <a:lnSpc>
                <a:spcPct val="150000"/>
              </a:lnSpc>
              <a:spcBef>
                <a:spcPts val="0"/>
              </a:spcBef>
              <a:buClr>
                <a:schemeClr val="dk2"/>
              </a:buClr>
              <a:buSzPct val="91666"/>
              <a:buFont typeface="Arial"/>
              <a:buNone/>
            </a:pPr>
            <a:r>
              <a:rPr lang="en-US" sz="1200">
                <a:solidFill>
                  <a:schemeClr val="lt1"/>
                </a:solidFill>
                <a:latin typeface="Trebuchet MS"/>
                <a:ea typeface="Trebuchet MS"/>
                <a:cs typeface="Trebuchet MS"/>
                <a:sym typeface="Trebuchet MS"/>
              </a:rPr>
              <a:t>Details: </a:t>
            </a:r>
          </a:p>
          <a:p>
            <a:pPr indent="158750" lvl="0" marL="685800" rtl="0">
              <a:lnSpc>
                <a:spcPct val="150000"/>
              </a:lnSpc>
              <a:spcBef>
                <a:spcPts val="0"/>
              </a:spcBef>
              <a:buClr>
                <a:schemeClr val="dk2"/>
              </a:buClr>
              <a:buSzPct val="91666"/>
              <a:buFont typeface="Arial"/>
              <a:buNone/>
            </a:pPr>
            <a:r>
              <a:rPr lang="en-US" sz="1200">
                <a:solidFill>
                  <a:schemeClr val="lt1"/>
                </a:solidFill>
                <a:latin typeface="Trebuchet MS"/>
                <a:ea typeface="Trebuchet MS"/>
                <a:cs typeface="Trebuchet MS"/>
                <a:sym typeface="Trebuchet MS"/>
              </a:rPr>
              <a:t>Actor: Admin</a:t>
            </a:r>
          </a:p>
          <a:p>
            <a:pPr indent="158750" lvl="0" marL="685800" rtl="0">
              <a:lnSpc>
                <a:spcPct val="150000"/>
              </a:lnSpc>
              <a:spcBef>
                <a:spcPts val="0"/>
              </a:spcBef>
              <a:buClr>
                <a:schemeClr val="dk2"/>
              </a:buClr>
              <a:buSzPct val="91666"/>
              <a:buFont typeface="Arial"/>
              <a:buNone/>
            </a:pPr>
            <a:r>
              <a:rPr lang="en-US" sz="1200">
                <a:solidFill>
                  <a:schemeClr val="lt1"/>
                </a:solidFill>
                <a:latin typeface="Trebuchet MS"/>
                <a:ea typeface="Trebuchet MS"/>
                <a:cs typeface="Trebuchet MS"/>
                <a:sym typeface="Trebuchet MS"/>
              </a:rPr>
              <a:t>Pre-conditions: </a:t>
            </a:r>
          </a:p>
          <a:p>
            <a:pPr indent="-304800" lvl="0" marL="1371600" rtl="0">
              <a:lnSpc>
                <a:spcPct val="150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Admin has successfully logged onto the system.</a:t>
            </a:r>
          </a:p>
          <a:p>
            <a:pPr indent="-304800" lvl="0" marL="1371600" rtl="0">
              <a:lnSpc>
                <a:spcPct val="150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Judges must have graded the students.</a:t>
            </a:r>
          </a:p>
          <a:p>
            <a:pPr indent="158750" lvl="0" marL="685800" rtl="0">
              <a:lnSpc>
                <a:spcPct val="150000"/>
              </a:lnSpc>
              <a:spcBef>
                <a:spcPts val="0"/>
              </a:spcBef>
              <a:buClr>
                <a:schemeClr val="dk2"/>
              </a:buClr>
              <a:buSzPct val="91666"/>
              <a:buFont typeface="Arial"/>
              <a:buNone/>
            </a:pPr>
            <a:r>
              <a:rPr lang="en-US" sz="1200">
                <a:solidFill>
                  <a:schemeClr val="lt1"/>
                </a:solidFill>
                <a:latin typeface="Trebuchet MS"/>
                <a:ea typeface="Trebuchet MS"/>
                <a:cs typeface="Trebuchet MS"/>
                <a:sym typeface="Trebuchet MS"/>
              </a:rPr>
              <a:t>Description: </a:t>
            </a:r>
          </a:p>
          <a:p>
            <a:pPr indent="-304800" lvl="0" marL="1371600" rtl="0">
              <a:lnSpc>
                <a:spcPct val="150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Use case begins when the admin clicks the Grades tab on the nav bar.</a:t>
            </a:r>
          </a:p>
          <a:p>
            <a:pPr indent="-304800" lvl="0" marL="1371600" rtl="0">
              <a:lnSpc>
                <a:spcPct val="150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The system shall show the Student tab with a grid containing student information.</a:t>
            </a:r>
          </a:p>
          <a:p>
            <a:pPr indent="-304800" lvl="0" marL="1371600" rtl="0">
              <a:lnSpc>
                <a:spcPct val="150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The actor shall click the traffic light icon at the top to change the status of the students grades.</a:t>
            </a:r>
          </a:p>
          <a:p>
            <a:pPr indent="-304800" lvl="0" marL="1371600" rtl="0">
              <a:lnSpc>
                <a:spcPct val="150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The system shall modify the grades for the students currently being displayed and set them to the next state.</a:t>
            </a:r>
          </a:p>
          <a:p>
            <a:pPr indent="-304800" lvl="0" marL="1371600" rtl="0">
              <a:lnSpc>
                <a:spcPct val="150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The system shall then refresh the information and the image of the Icon reflecting the value of the set of students in that page.</a:t>
            </a:r>
          </a:p>
          <a:p>
            <a:pPr indent="158750" lvl="0" marL="685800" rtl="0">
              <a:lnSpc>
                <a:spcPct val="150000"/>
              </a:lnSpc>
              <a:spcBef>
                <a:spcPts val="0"/>
              </a:spcBef>
              <a:buClr>
                <a:schemeClr val="dk2"/>
              </a:buClr>
              <a:buSzPct val="91666"/>
              <a:buFont typeface="Arial"/>
              <a:buNone/>
            </a:pPr>
            <a:r>
              <a:rPr lang="en-US" sz="1200">
                <a:solidFill>
                  <a:schemeClr val="lt1"/>
                </a:solidFill>
                <a:latin typeface="Trebuchet MS"/>
                <a:ea typeface="Trebuchet MS"/>
                <a:cs typeface="Trebuchet MS"/>
                <a:sym typeface="Trebuchet MS"/>
              </a:rPr>
              <a:t>Post-conditions:</a:t>
            </a:r>
          </a:p>
          <a:p>
            <a:pPr indent="-69850" lvl="0" marL="457200" rtl="0">
              <a:lnSpc>
                <a:spcPct val="150000"/>
              </a:lnSpc>
              <a:spcBef>
                <a:spcPts val="0"/>
              </a:spcBef>
              <a:buClr>
                <a:schemeClr val="dk2"/>
              </a:buClr>
              <a:buSzPct val="91666"/>
              <a:buFont typeface="Arial"/>
              <a:buNone/>
            </a:pPr>
            <a:r>
              <a:rPr lang="en-US" sz="1200">
                <a:solidFill>
                  <a:schemeClr val="lt1"/>
                </a:solidFill>
                <a:latin typeface="Trebuchet MS"/>
                <a:ea typeface="Trebuchet MS"/>
                <a:cs typeface="Trebuchet MS"/>
                <a:sym typeface="Trebuchet MS"/>
              </a:rPr>
              <a:t>	Alternate:</a:t>
            </a:r>
          </a:p>
          <a:p>
            <a:pPr indent="-304800" lvl="0" marL="1371600" rtl="0">
              <a:lnSpc>
                <a:spcPct val="150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The user clicks the traffic light icon in one row to change the status of the grade for that one student . </a:t>
            </a:r>
          </a:p>
          <a:p>
            <a:pPr indent="-304800" lvl="0" marL="1371600" rtl="0">
              <a:lnSpc>
                <a:spcPct val="150000"/>
              </a:lnSpc>
              <a:spcBef>
                <a:spcPts val="0"/>
              </a:spcBef>
              <a:buClr>
                <a:schemeClr val="lt1"/>
              </a:buClr>
              <a:buSzPct val="100000"/>
              <a:buFont typeface="Trebuchet MS"/>
              <a:buAutoNum type="arabicPeriod"/>
            </a:pPr>
            <a:r>
              <a:rPr lang="en-US" sz="1200">
                <a:solidFill>
                  <a:schemeClr val="lt1"/>
                </a:solidFill>
                <a:latin typeface="Trebuchet MS"/>
                <a:ea typeface="Trebuchet MS"/>
                <a:cs typeface="Trebuchet MS"/>
                <a:sym typeface="Trebuchet MS"/>
              </a:rPr>
              <a:t>The system should complete step 4 and 5 for the one student.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0" y="701927"/>
            <a:ext cx="9143997" cy="545414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