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embeddedFontLst>
    <p:embeddedFont>
      <p:font typeface="Ubuntu"/>
      <p:regular r:id="rId25"/>
      <p:bold r:id="rId26"/>
      <p:italic r:id="rId27"/>
      <p:boldItalic r:id="rId28"/>
    </p:embeddedFon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Questrial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buntu-bold.fntdata"/><Relationship Id="rId25" Type="http://schemas.openxmlformats.org/officeDocument/2006/relationships/font" Target="fonts/Ubuntu-regular.fntdata"/><Relationship Id="rId28" Type="http://schemas.openxmlformats.org/officeDocument/2006/relationships/font" Target="fonts/Ubuntu-boldItalic.fntdata"/><Relationship Id="rId27" Type="http://schemas.openxmlformats.org/officeDocument/2006/relationships/font" Target="fonts/Ubuntu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7.xml"/><Relationship Id="rId33" Type="http://schemas.openxmlformats.org/officeDocument/2006/relationships/font" Target="fonts/Lato-regular.fntdata"/><Relationship Id="rId10" Type="http://schemas.openxmlformats.org/officeDocument/2006/relationships/slide" Target="slides/slide6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35" Type="http://schemas.openxmlformats.org/officeDocument/2006/relationships/font" Target="fonts/Lato-italic.fntdata"/><Relationship Id="rId12" Type="http://schemas.openxmlformats.org/officeDocument/2006/relationships/slide" Target="slides/slide8.xml"/><Relationship Id="rId34" Type="http://schemas.openxmlformats.org/officeDocument/2006/relationships/font" Target="fonts/Lato-bold.fntdata"/><Relationship Id="rId15" Type="http://schemas.openxmlformats.org/officeDocument/2006/relationships/slide" Target="slides/slide11.xml"/><Relationship Id="rId37" Type="http://schemas.openxmlformats.org/officeDocument/2006/relationships/font" Target="fonts/Questrial-regular.fntdata"/><Relationship Id="rId14" Type="http://schemas.openxmlformats.org/officeDocument/2006/relationships/slide" Target="slides/slide10.xml"/><Relationship Id="rId36" Type="http://schemas.openxmlformats.org/officeDocument/2006/relationships/font" Target="fonts/La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Greet your audience, thank them for attending your presentation, introduce yourself, introduce your project, introduce your team members, and quickly indicate what each of you did in a high-level manner, and put more emphasis on your part/contribution.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 design: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 System decomposition; identify the architecture patterns used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 System deployment – h/w and s/w requirements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5.3. Persistent data design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5.4. Security/Privacy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Detailed design: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6.1. Minimal class diagram. Identify the design patterns used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6.2. State machine for the main control object or the most important object of the implemented uses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6.3. Main algorithm used related to an implemented use case described above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Test Suites and Test Cases (one sunny day and one rainy day) for the use case represented in part (5) above (2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7.1 One sunny day and one rainy day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 Automated test scripts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Test Suites and Test Cases (one sunny day and one rainy day) for the use case represented in part (5) above (2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7.1 One sunny day and one rainy day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 Automated test scripts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the problem that the whole project tackles and stay focused on the parts that you have been working. Indicate if there is an existing previous system, enumerate its problems/limitations, etc.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your contribution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your contact information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if anyone has any questions for you.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your audience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 (schedule for entire semester) (one slide; Gantt Chart).</a:t>
            </a: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Shape 15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ctrTitle"/>
          </p:nvPr>
        </p:nvSpPr>
        <p:spPr>
          <a:xfrm>
            <a:off x="2371725" y="840300"/>
            <a:ext cx="6331500" cy="20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2390266" y="4317933"/>
            <a:ext cx="6331500" cy="16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hape 65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Shape 66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Shape 67"/>
          <p:cNvSpPr txBox="1"/>
          <p:nvPr>
            <p:ph type="title"/>
          </p:nvPr>
        </p:nvSpPr>
        <p:spPr>
          <a:xfrm>
            <a:off x="853950" y="1739800"/>
            <a:ext cx="74361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53950" y="3892600"/>
            <a:ext cx="74361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12" y="187325"/>
            <a:ext cx="8828100" cy="64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779462" y="1828800"/>
            <a:ext cx="75834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381000" y="6288087"/>
            <a:ext cx="18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305175" y="6288087"/>
            <a:ext cx="523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Shape 22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06425" y="2409100"/>
            <a:ext cx="8296800" cy="2055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Shape 27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Shape 28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hape 33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" name="Shape 34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Shape 35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2400302" y="2136900"/>
            <a:ext cx="3071400" cy="40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650571" y="2136900"/>
            <a:ext cx="3071400" cy="40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03300" y="548766"/>
            <a:ext cx="8520600" cy="85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319500" y="1248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2462405"/>
            <a:ext cx="2808000" cy="374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Shape 50"/>
          <p:cNvSpPr txBox="1"/>
          <p:nvPr>
            <p:ph type="title"/>
          </p:nvPr>
        </p:nvSpPr>
        <p:spPr>
          <a:xfrm>
            <a:off x="283103" y="949520"/>
            <a:ext cx="6244200" cy="5114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4572000" y="166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" name="Shape 54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Shape 55"/>
          <p:cNvSpPr txBox="1"/>
          <p:nvPr>
            <p:ph type="title"/>
          </p:nvPr>
        </p:nvSpPr>
        <p:spPr>
          <a:xfrm>
            <a:off x="265500" y="1863133"/>
            <a:ext cx="4045200" cy="175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265500" y="3647160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Shape 61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idx="1" type="body"/>
          </p:nvPr>
        </p:nvSpPr>
        <p:spPr>
          <a:xfrm>
            <a:off x="328017" y="5634700"/>
            <a:ext cx="8388600" cy="52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228600" y="1706200"/>
            <a:ext cx="8686800" cy="42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VIP 2.0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6FA8DC"/>
                </a:solidFill>
                <a:latin typeface="Ubuntu"/>
                <a:ea typeface="Ubuntu"/>
                <a:cs typeface="Ubuntu"/>
                <a:sym typeface="Ubuntu"/>
              </a:rPr>
              <a:t>Team Membe</a:t>
            </a:r>
            <a:r>
              <a:rPr b="1" lang="en-US" sz="2400">
                <a:solidFill>
                  <a:srgbClr val="6FA8DC"/>
                </a:solidFill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="1" i="0" lang="en-US" sz="2400" u="none" cap="none" strike="noStrike">
                <a:solidFill>
                  <a:srgbClr val="6FA8DC"/>
                </a:solidFill>
                <a:latin typeface="Ubuntu"/>
                <a:ea typeface="Ubuntu"/>
                <a:cs typeface="Ubuntu"/>
                <a:sym typeface="Ubuntu"/>
              </a:rPr>
              <a:t>s: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Tiago Moore, Victoriano Vega, Steven Rowe,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Jorge Perez, Andres Villa, Miguel Conde, Rodolfo Viant</a:t>
            </a:r>
            <a:br>
              <a:rPr b="0" i="0" lang="en-US" sz="2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en-US" sz="2400" u="none" cap="none" strike="noStrike">
                <a:solidFill>
                  <a:srgbClr val="6FA8DC"/>
                </a:solidFill>
                <a:latin typeface="Ubuntu"/>
                <a:ea typeface="Ubuntu"/>
                <a:cs typeface="Ubuntu"/>
                <a:sym typeface="Ubuntu"/>
              </a:rPr>
              <a:t>Product Owner: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Masoud Sadjadi</a:t>
            </a:r>
            <a:br>
              <a:rPr b="0" i="0" lang="en-US" sz="2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en-US" sz="2400" u="none" cap="none" strike="noStrike">
                <a:solidFill>
                  <a:srgbClr val="6FA8DC"/>
                </a:solidFill>
                <a:latin typeface="Ubuntu"/>
                <a:ea typeface="Ubuntu"/>
                <a:cs typeface="Ubuntu"/>
                <a:sym typeface="Ubuntu"/>
              </a:rPr>
              <a:t>Instructor: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Masoud Sadjadi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1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-US" sz="1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School of Computing and Information Sciences</a:t>
            </a:r>
            <a:br>
              <a:rPr b="0" i="0" lang="en-US" sz="1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-US" sz="1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Florida International University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0" y="6129650"/>
            <a:ext cx="9144000" cy="495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>
                <a:solidFill>
                  <a:srgbClr val="FFFFFF"/>
                </a:solidFill>
              </a:rPr>
              <a:t>4/25/2016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0" y="387775"/>
            <a:ext cx="9144000" cy="1196400"/>
          </a:xfrm>
          <a:prstGeom prst="rect">
            <a:avLst/>
          </a:prstGeom>
          <a:solidFill>
            <a:srgbClr val="1C4587"/>
          </a:solidFill>
          <a:ln cap="flat" cmpd="sng" w="38100">
            <a:solidFill>
              <a:srgbClr val="FF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Senior Project Final Presentation</a:t>
            </a:r>
            <a:br>
              <a:rPr b="1" i="0" lang="en-US" sz="4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lang="en-US" sz="2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Spring 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87" y="1482925"/>
            <a:ext cx="8905225" cy="50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type="title"/>
          </p:nvPr>
        </p:nvSpPr>
        <p:spPr>
          <a:xfrm>
            <a:off x="661237" y="469675"/>
            <a:ext cx="7583400" cy="104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Raleway"/>
              <a:buNone/>
            </a:pPr>
            <a:r>
              <a:rPr lang="en-US">
                <a:solidFill>
                  <a:schemeClr val="lt1"/>
                </a:solidFill>
              </a:rPr>
              <a:t>VIP Registration Sequence: Part 3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61237" y="469675"/>
            <a:ext cx="7583400" cy="104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Raleway"/>
              <a:buNone/>
            </a:pPr>
            <a:r>
              <a:rPr lang="en-US">
                <a:solidFill>
                  <a:schemeClr val="lt1"/>
                </a:solidFill>
              </a:rPr>
              <a:t>VIP Registration Sequence: Part 4 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12" y="2516212"/>
            <a:ext cx="82200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779462" y="1828800"/>
            <a:ext cx="7583400" cy="420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661237" y="469675"/>
            <a:ext cx="7583400" cy="104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Raleway"/>
              <a:buNone/>
            </a:pPr>
            <a:r>
              <a:rPr lang="en-US">
                <a:solidFill>
                  <a:schemeClr val="lt1"/>
                </a:solidFill>
              </a:rPr>
              <a:t>VIP Registration Sequence: Part 5 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50" y="1396050"/>
            <a:ext cx="8507500" cy="53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779462" y="1828800"/>
            <a:ext cx="7583400" cy="420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661237" y="469675"/>
            <a:ext cx="7583400" cy="104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Raleway"/>
              <a:buNone/>
            </a:pPr>
            <a:r>
              <a:rPr lang="en-US">
                <a:solidFill>
                  <a:schemeClr val="lt1"/>
                </a:solidFill>
              </a:rPr>
              <a:t>VIP Registration Sequence: Part 6 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25" y="1451175"/>
            <a:ext cx="7941849" cy="49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779462" y="1828800"/>
            <a:ext cx="7583400" cy="420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661237" y="371700"/>
            <a:ext cx="7583400" cy="104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Raleway"/>
              <a:buNone/>
            </a:pPr>
            <a:r>
              <a:rPr lang="en-US">
                <a:solidFill>
                  <a:schemeClr val="lt1"/>
                </a:solidFill>
              </a:rPr>
              <a:t>VIP Registration Sequence: Part 7 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50" y="1416300"/>
            <a:ext cx="8504601" cy="531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Design: Architecture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77312" y="1785025"/>
            <a:ext cx="75834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>
                <a:solidFill>
                  <a:srgbClr val="FFFFFF"/>
                </a:solidFill>
              </a:rPr>
              <a:t>3-tier architecture and Client-Server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en-US">
                <a:solidFill>
                  <a:schemeClr val="lt1"/>
                </a:solidFill>
              </a:rPr>
              <a:t>3-tier architecture and Client-Server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en-US">
                <a:solidFill>
                  <a:schemeClr val="lt1"/>
                </a:solidFill>
              </a:rPr>
              <a:t>Security/Privacy</a:t>
            </a:r>
          </a:p>
          <a:p>
            <a:pPr indent="-88900" lvl="0" marL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AutoNum type="arabicPeriod"/>
            </a:pPr>
            <a:r>
              <a:rPr lang="en-US">
                <a:solidFill>
                  <a:schemeClr val="lt1"/>
                </a:solidFill>
              </a:rPr>
              <a:t>Oauthd authentication</a:t>
            </a:r>
          </a:p>
          <a:p>
            <a:pPr indent="-88900" lvl="0" marL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AutoNum type="arabicPeriod"/>
            </a:pPr>
            <a:r>
              <a:rPr lang="en-US">
                <a:solidFill>
                  <a:schemeClr val="lt1"/>
                </a:solidFill>
              </a:rPr>
              <a:t>Hashing and salting of passwords</a:t>
            </a:r>
          </a:p>
          <a:p>
            <a:pPr indent="-88900" lvl="0" marL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AutoNum type="arabicPeriod"/>
            </a:pPr>
            <a:r>
              <a:rPr lang="en-US">
                <a:solidFill>
                  <a:schemeClr val="lt1"/>
                </a:solidFill>
              </a:rPr>
              <a:t>Sanitizing user input</a:t>
            </a:r>
          </a:p>
          <a:p>
            <a:pPr indent="-88900" lvl="0" marL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AutoNum type="arabicPeriod"/>
            </a:pPr>
            <a:r>
              <a:rPr lang="en-US">
                <a:solidFill>
                  <a:schemeClr val="lt1"/>
                </a:solidFill>
              </a:rPr>
              <a:t>Token based authentication (bcrypt)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Minimal Class Diagram</a:t>
            </a:r>
          </a:p>
        </p:txBody>
      </p:sp>
      <p:sp>
        <p:nvSpPr>
          <p:cNvPr id="207" name="Shape 207"/>
          <p:cNvSpPr/>
          <p:nvPr/>
        </p:nvSpPr>
        <p:spPr>
          <a:xfrm>
            <a:off x="2247725" y="4788550"/>
            <a:ext cx="1413900" cy="606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8" name="Shape 208"/>
          <p:cNvCxnSpPr>
            <a:stCxn id="209" idx="4"/>
            <a:endCxn id="207" idx="7"/>
          </p:cNvCxnSpPr>
          <p:nvPr/>
        </p:nvCxnSpPr>
        <p:spPr>
          <a:xfrm flipH="1">
            <a:off x="3454500" y="4788550"/>
            <a:ext cx="316200" cy="88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0" name="Shape 210"/>
          <p:cNvCxnSpPr>
            <a:stCxn id="211" idx="4"/>
            <a:endCxn id="209" idx="0"/>
          </p:cNvCxnSpPr>
          <p:nvPr/>
        </p:nvCxnSpPr>
        <p:spPr>
          <a:xfrm>
            <a:off x="3678475" y="3546625"/>
            <a:ext cx="92100" cy="63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>
            <a:stCxn id="213" idx="5"/>
            <a:endCxn id="209" idx="7"/>
          </p:cNvCxnSpPr>
          <p:nvPr/>
        </p:nvCxnSpPr>
        <p:spPr>
          <a:xfrm flipH="1">
            <a:off x="4270464" y="3643253"/>
            <a:ext cx="1321800" cy="627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9" name="Shape 209"/>
          <p:cNvSpPr/>
          <p:nvPr/>
        </p:nvSpPr>
        <p:spPr>
          <a:xfrm>
            <a:off x="3063750" y="4182550"/>
            <a:ext cx="1413900" cy="606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2971525" y="2940625"/>
            <a:ext cx="1413900" cy="606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4385425" y="3126000"/>
            <a:ext cx="1413900" cy="606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0" y="1149975"/>
            <a:ext cx="9144000" cy="47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00" y="1277100"/>
            <a:ext cx="8515799" cy="45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2247725" y="4788550"/>
            <a:ext cx="1413900" cy="606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7" name="Shape 217"/>
          <p:cNvCxnSpPr>
            <a:stCxn id="218" idx="4"/>
            <a:endCxn id="216" idx="7"/>
          </p:cNvCxnSpPr>
          <p:nvPr/>
        </p:nvCxnSpPr>
        <p:spPr>
          <a:xfrm flipH="1">
            <a:off x="3454500" y="4788550"/>
            <a:ext cx="316200" cy="88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" name="Shape 219"/>
          <p:cNvCxnSpPr>
            <a:stCxn id="220" idx="4"/>
            <a:endCxn id="218" idx="0"/>
          </p:cNvCxnSpPr>
          <p:nvPr/>
        </p:nvCxnSpPr>
        <p:spPr>
          <a:xfrm>
            <a:off x="3678475" y="3546625"/>
            <a:ext cx="92100" cy="63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1" name="Shape 221"/>
          <p:cNvCxnSpPr>
            <a:stCxn id="222" idx="5"/>
            <a:endCxn id="218" idx="7"/>
          </p:cNvCxnSpPr>
          <p:nvPr/>
        </p:nvCxnSpPr>
        <p:spPr>
          <a:xfrm flipH="1">
            <a:off x="4270464" y="3643253"/>
            <a:ext cx="1321800" cy="627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8" name="Shape 218"/>
          <p:cNvSpPr/>
          <p:nvPr/>
        </p:nvSpPr>
        <p:spPr>
          <a:xfrm>
            <a:off x="3063750" y="4182550"/>
            <a:ext cx="1413900" cy="606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2971525" y="2940625"/>
            <a:ext cx="1413900" cy="606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4385425" y="3126000"/>
            <a:ext cx="1413900" cy="606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Strong Password Algorithm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84600" y="1497900"/>
            <a:ext cx="7878300" cy="506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uppercase = "ABCDEFGHIJKLMNOPQRSTUVWXYZ";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lowercase = "abcdefghijklmnopqrstuvwxyz";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digits = "0123456789";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splChars ="!@#$%&amp;*()";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ucaseFlag = contains(password, uppercase);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lcaseFlag = contains(password, lowercase);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digitsFlag = contains(password, digits);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splCharsFlag = contains(password, splChars);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(password.length&gt;=8 &amp;&amp; ucaseFlag &amp;&amp; lcaseFlag &amp;&amp; digitsFlag &amp;&amp; splCharsFlag)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return true</a:t>
            </a:r>
            <a:r>
              <a:rPr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    return false</a:t>
            </a:r>
            <a:r>
              <a:rPr lang="en-US" sz="14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chemeClr val="lt1"/>
                </a:solidFill>
              </a:rPr>
              <a:t>Sunny Day Test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37" y="1425600"/>
            <a:ext cx="8162521" cy="525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chemeClr val="lt1"/>
                </a:solidFill>
              </a:rPr>
              <a:t>Rainy Day Test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680" y="1425600"/>
            <a:ext cx="7583400" cy="5312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-100" y="1192700"/>
            <a:ext cx="9144000" cy="47514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FFFFFF"/>
                </a:solidFill>
              </a:rPr>
              <a:t>Problem Definition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79250" y="1676253"/>
            <a:ext cx="8075100" cy="182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Vertically Integrated Projects (VIP) program aims to involve everyone on campus in innovation. VIP unites undergraduate education and faculty research in a team-based context. Undergraduate VIP students earn academic credits, while faculty and graduate students benefit from the design/discovery efforts of their teams.</a:t>
            </a:r>
          </a:p>
        </p:txBody>
      </p:sp>
      <p:sp>
        <p:nvSpPr>
          <p:cNvPr id="95" name="Shape 95"/>
          <p:cNvSpPr/>
          <p:nvPr/>
        </p:nvSpPr>
        <p:spPr>
          <a:xfrm>
            <a:off x="379237" y="1425600"/>
            <a:ext cx="1942800" cy="394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Our Project</a:t>
            </a:r>
          </a:p>
        </p:txBody>
      </p:sp>
      <p:sp>
        <p:nvSpPr>
          <p:cNvPr id="96" name="Shape 96"/>
          <p:cNvSpPr/>
          <p:nvPr/>
        </p:nvSpPr>
        <p:spPr>
          <a:xfrm>
            <a:off x="1505500" y="3753600"/>
            <a:ext cx="4303200" cy="1954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2000"/>
              </a:spcBef>
              <a:buClr>
                <a:schemeClr val="lt1"/>
              </a:buClr>
              <a:buFont typeface="Trebuchet MS"/>
              <a:buAutoNum type="arabicPeriod"/>
            </a:pPr>
            <a:r>
              <a:rPr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Enable fluid user registration.</a:t>
            </a:r>
          </a:p>
          <a:p>
            <a:pPr indent="-228600" lvl="0" marL="457200" rtl="0">
              <a:lnSpc>
                <a:spcPct val="115000"/>
              </a:lnSpc>
              <a:spcBef>
                <a:spcPts val="2000"/>
              </a:spcBef>
              <a:buClr>
                <a:schemeClr val="lt1"/>
              </a:buClr>
              <a:buFont typeface="Trebuchet MS"/>
              <a:buAutoNum type="arabicPeriod"/>
            </a:pPr>
            <a:r>
              <a:rPr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Enable a login system.</a:t>
            </a:r>
          </a:p>
          <a:p>
            <a:pPr indent="-228600" lvl="0" marL="457200" rtl="0">
              <a:lnSpc>
                <a:spcPct val="115000"/>
              </a:lnSpc>
              <a:spcBef>
                <a:spcPts val="2000"/>
              </a:spcBef>
              <a:buClr>
                <a:schemeClr val="lt1"/>
              </a:buClr>
              <a:buFont typeface="Trebuchet MS"/>
              <a:buAutoNum type="arabicPeriod"/>
            </a:pPr>
            <a:r>
              <a:rPr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Enable a profile management system.</a:t>
            </a:r>
          </a:p>
        </p:txBody>
      </p:sp>
      <p:sp>
        <p:nvSpPr>
          <p:cNvPr id="97" name="Shape 97"/>
          <p:cNvSpPr/>
          <p:nvPr/>
        </p:nvSpPr>
        <p:spPr>
          <a:xfrm>
            <a:off x="1697650" y="3873675"/>
            <a:ext cx="1375500" cy="3945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My Part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75" y="4222525"/>
            <a:ext cx="9144000" cy="2164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chemeClr val="lt1"/>
                </a:solidFill>
              </a:rPr>
              <a:t> 					Thank you!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7399" y="4314625"/>
            <a:ext cx="85509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4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Contact information: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4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Tiago Moore</a:t>
            </a:r>
            <a:br>
              <a:rPr lang="en-US" sz="324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324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email: tmoor039@fiu.edu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Management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7" y="1322149"/>
            <a:ext cx="8863174" cy="517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-775" y="1493825"/>
            <a:ext cx="9144000" cy="4680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Requirements: User Stories 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289700" y="1558050"/>
            <a:ext cx="86370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82575" lvl="0" marL="7397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>
                <a:solidFill>
                  <a:srgbClr val="FFFFFF"/>
                </a:solidFill>
              </a:rPr>
              <a:t>#519 Link Login Accounts</a:t>
            </a:r>
          </a:p>
          <a:p>
            <a:pPr indent="-282575" lvl="0" marL="7397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>
                <a:solidFill>
                  <a:srgbClr val="FFFFFF"/>
                </a:solidFill>
              </a:rPr>
              <a:t>#622 Unlink Login Accounts</a:t>
            </a:r>
          </a:p>
          <a:p>
            <a:pPr indent="-282575" lvl="0" marL="7397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>
                <a:solidFill>
                  <a:srgbClr val="FFFFFF"/>
                </a:solidFill>
              </a:rPr>
              <a:t>#623 Visualize Linked/Unlinked Accounts</a:t>
            </a:r>
          </a:p>
          <a:p>
            <a:pPr indent="-282575" lvl="0" marL="7397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>
                <a:solidFill>
                  <a:srgbClr val="FFFFFF"/>
                </a:solidFill>
              </a:rPr>
              <a:t>#844 Web Page Footer</a:t>
            </a:r>
          </a:p>
          <a:p>
            <a:pPr indent="-282575" lvl="0" marL="7397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>
                <a:solidFill>
                  <a:srgbClr val="FFFFFF"/>
                </a:solidFill>
              </a:rPr>
              <a:t>#746 Manage Profile</a:t>
            </a:r>
          </a:p>
          <a:p>
            <a:pPr indent="-282575" lvl="0" marL="7397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>
                <a:solidFill>
                  <a:srgbClr val="FFFFFF"/>
                </a:solidFill>
              </a:rPr>
              <a:t>#717 Register User</a:t>
            </a:r>
          </a:p>
          <a:p>
            <a:pPr indent="-282575" lvl="0" marL="7397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>
                <a:solidFill>
                  <a:srgbClr val="FFFFFF"/>
                </a:solidFill>
              </a:rPr>
              <a:t>#745 Login</a:t>
            </a:r>
          </a:p>
          <a:p>
            <a:pPr indent="-282575" lvl="0" marL="7397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>
                <a:solidFill>
                  <a:srgbClr val="FFFFFF"/>
                </a:solidFill>
              </a:rPr>
              <a:t>#928 Review User Registration</a:t>
            </a:r>
          </a:p>
          <a:p>
            <a:pPr indent="-282575" lvl="0" marL="7397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>
                <a:solidFill>
                  <a:srgbClr val="FFFFFF"/>
                </a:solidFill>
              </a:rPr>
              <a:t>#672 Validate Email Address </a:t>
            </a:r>
          </a:p>
          <a:p>
            <a:pPr indent="-282575" lvl="0" marL="739775" rtl="0"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>
                <a:solidFill>
                  <a:schemeClr val="lt1"/>
                </a:solidFill>
              </a:rPr>
              <a:t>#542-Export Judges</a:t>
            </a:r>
          </a:p>
          <a:p>
            <a:pPr indent="-282575" lvl="0" marL="739775" rtl="0"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>
                <a:solidFill>
                  <a:schemeClr val="lt1"/>
                </a:solidFill>
              </a:rPr>
              <a:t>#542-Checkbox on Filter for People Selection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0" y="1375450"/>
            <a:ext cx="9144000" cy="54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779462" y="51825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Requirements: Use Cases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437" y="1489899"/>
            <a:ext cx="7163475" cy="520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2677425" y="4354075"/>
            <a:ext cx="1449600" cy="682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3520025" y="5537975"/>
            <a:ext cx="87393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2677425" y="1375450"/>
            <a:ext cx="1449600" cy="682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5331425" y="3900125"/>
            <a:ext cx="1449600" cy="682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5331425" y="3209162"/>
            <a:ext cx="1449600" cy="682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79462" y="381000"/>
            <a:ext cx="8059736" cy="104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Requirements: Sequence Diagrams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8947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25" y="1152849"/>
            <a:ext cx="8310149" cy="53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779462" y="660900"/>
            <a:ext cx="7583400" cy="104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1371600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</a:rPr>
              <a:t>  State Chart Diagram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2000"/>
            <a:ext cx="8951699" cy="32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Raleway"/>
              <a:buNone/>
            </a:pPr>
            <a:r>
              <a:rPr lang="en-US">
                <a:solidFill>
                  <a:schemeClr val="lt1"/>
                </a:solidFill>
              </a:rPr>
              <a:t>VIP Registration Sequence: Part 1 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779462" y="1828800"/>
            <a:ext cx="7583400" cy="420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00" y="1468812"/>
            <a:ext cx="7885401" cy="492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925" y="3733312"/>
            <a:ext cx="24765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61237" y="469675"/>
            <a:ext cx="7583400" cy="104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Raleway"/>
              <a:buNone/>
            </a:pPr>
            <a:r>
              <a:rPr lang="en-US">
                <a:solidFill>
                  <a:schemeClr val="lt1"/>
                </a:solidFill>
              </a:rPr>
              <a:t>VIP Registration Sequence: Part 2 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62" y="2253275"/>
            <a:ext cx="8638474" cy="150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