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  <p:embeddedFont>
      <p:font typeface="Questrial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27" Type="http://schemas.openxmlformats.org/officeDocument/2006/relationships/font" Target="fonts/Questria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Greet your audience, thank them for attending your presentation, introduce yourself, introduce your project, introduce your team members, and quickly indicate what each of you did in a high-level manner, and put more emphasis on your part/contribution.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040" cy="41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040" cy="41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040" cy="41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040" cy="41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040" cy="41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 Test Suites and Test Cases (one sunny day and one rainy day) for the use case represented in part (5) above (2 slides).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7.1 One sunny day and one rainy day for the implemented use cases (one or more slides).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7.2 Automated test scripts for the implemented use cases (one or more slides).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040" cy="41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 Test Suites and Test Cases (one sunny day and one rainy day) for the use case represented in part (5) above (2 slides).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7.1 One sunny day and one rainy day for the implemented use cases (one or more slides).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7.2 Automated test scripts for the implemented use cases (one or more slides).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040" cy="41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Summarize your contribution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Include your contact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Ask if anyone has any questions for you.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your audience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040" cy="41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Introduce the problem that the whole project tackles and stay focused on the parts that you have been working. Indicate if there is an existing previous system, enumerate its problems/limitations, etc.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040" cy="41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040" cy="41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040" cy="41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040" cy="41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040" cy="41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779400" y="1828800"/>
            <a:ext cx="7583039" cy="420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779400" y="1828800"/>
            <a:ext cx="75830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779400" y="4026960"/>
            <a:ext cx="75830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79400" y="182880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665239" y="182880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65239" y="402696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779400" y="402696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779400" y="1828800"/>
            <a:ext cx="7583039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779400" y="1828800"/>
            <a:ext cx="7583039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33919" y="1828440"/>
            <a:ext cx="5274000" cy="42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33919" y="1828440"/>
            <a:ext cx="5274000" cy="420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79400" y="1828800"/>
            <a:ext cx="7583039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779400" y="1828800"/>
            <a:ext cx="7583039" cy="420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79400" y="1828800"/>
            <a:ext cx="3700439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665239" y="1828800"/>
            <a:ext cx="3700439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subTitle"/>
          </p:nvPr>
        </p:nvSpPr>
        <p:spPr>
          <a:xfrm>
            <a:off x="779400" y="380880"/>
            <a:ext cx="7583039" cy="484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779400" y="182880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779400" y="402696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4665239" y="1828800"/>
            <a:ext cx="3700439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779400" y="1828800"/>
            <a:ext cx="3700439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665239" y="182880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665239" y="402696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779400" y="182880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65239" y="182880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779400" y="4026960"/>
            <a:ext cx="75830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779400" y="1828800"/>
            <a:ext cx="75830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779400" y="4026960"/>
            <a:ext cx="75830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79400" y="182880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65239" y="182880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3" type="body"/>
          </p:nvPr>
        </p:nvSpPr>
        <p:spPr>
          <a:xfrm>
            <a:off x="4665239" y="402696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4" type="body"/>
          </p:nvPr>
        </p:nvSpPr>
        <p:spPr>
          <a:xfrm>
            <a:off x="779400" y="402696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79400" y="1828800"/>
            <a:ext cx="7583039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779400" y="1828800"/>
            <a:ext cx="7583039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33919" y="1828440"/>
            <a:ext cx="5274000" cy="42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33919" y="1828440"/>
            <a:ext cx="5274000" cy="420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779400" y="1828800"/>
            <a:ext cx="7583039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779400" y="1828800"/>
            <a:ext cx="3700439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65239" y="1828800"/>
            <a:ext cx="3700439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subTitle"/>
          </p:nvPr>
        </p:nvSpPr>
        <p:spPr>
          <a:xfrm>
            <a:off x="779400" y="380880"/>
            <a:ext cx="7583039" cy="484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79400" y="182880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779400" y="402696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4665239" y="1828800"/>
            <a:ext cx="3700439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79400" y="1828800"/>
            <a:ext cx="3700439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65239" y="182880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4665239" y="402696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79400" y="182880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65239" y="1828800"/>
            <a:ext cx="37004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779400" y="4026960"/>
            <a:ext cx="7583039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0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2477880" y="554039"/>
            <a:ext cx="6243839" cy="35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381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" name="Shape 7"/>
          <p:cNvSpPr/>
          <p:nvPr/>
        </p:nvSpPr>
        <p:spPr>
          <a:xfrm>
            <a:off x="2477880" y="6320160"/>
            <a:ext cx="6243839" cy="35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190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" name="Shape 8"/>
          <p:cNvSpPr/>
          <p:nvPr/>
        </p:nvSpPr>
        <p:spPr>
          <a:xfrm>
            <a:off x="425160" y="554039"/>
            <a:ext cx="182879" cy="35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190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" name="Shape 9"/>
          <p:cNvSpPr txBox="1"/>
          <p:nvPr>
            <p:ph type="title"/>
          </p:nvPr>
        </p:nvSpPr>
        <p:spPr>
          <a:xfrm>
            <a:off x="2371680" y="840240"/>
            <a:ext cx="6331320" cy="205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498160" y="62517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0840" y="187200"/>
            <a:ext cx="8827920" cy="648144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79400" y="1828800"/>
            <a:ext cx="7583039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80880" y="6288119"/>
            <a:ext cx="188712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305160" y="6288119"/>
            <a:ext cx="523872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04200" y="219239"/>
            <a:ext cx="49355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05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8.png"/><Relationship Id="rId6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00.png"/><Relationship Id="rId5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vip-dev.cis.fiu.edu/#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4294967295" type="ctrTitle"/>
          </p:nvPr>
        </p:nvSpPr>
        <p:spPr>
          <a:xfrm>
            <a:off x="228600" y="1706200"/>
            <a:ext cx="8686800" cy="42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VIP 2.0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Ubuntu"/>
              <a:buNone/>
            </a:pPr>
            <a:r>
              <a:rPr b="1" i="0" lang="en-US" sz="2400" u="none" cap="none" strike="noStrike">
                <a:solidFill>
                  <a:srgbClr val="6FA8DC"/>
                </a:solidFill>
                <a:latin typeface="Ubuntu"/>
                <a:ea typeface="Ubuntu"/>
                <a:cs typeface="Ubuntu"/>
                <a:sym typeface="Ubuntu"/>
              </a:rPr>
              <a:t>Team Members: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Tiago Moore, Victoriano Vega, Steven Rowe,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Jorge Perez, Andres Villa, Miguel Conde, Rodolfo Viant</a:t>
            </a:r>
            <a:br>
              <a:rPr b="0" i="0" lang="en-US" sz="2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en-US" sz="2400" u="none" cap="none" strike="noStrike">
                <a:solidFill>
                  <a:srgbClr val="6FA8DC"/>
                </a:solidFill>
                <a:latin typeface="Ubuntu"/>
                <a:ea typeface="Ubuntu"/>
                <a:cs typeface="Ubuntu"/>
                <a:sym typeface="Ubuntu"/>
              </a:rPr>
              <a:t>Product Owner: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Masoud Sadjadi</a:t>
            </a:r>
            <a:br>
              <a:rPr b="0" i="0" lang="en-US" sz="2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en-US" sz="2400" u="none" cap="none" strike="noStrike">
                <a:solidFill>
                  <a:srgbClr val="6FA8DC"/>
                </a:solidFill>
                <a:latin typeface="Ubuntu"/>
                <a:ea typeface="Ubuntu"/>
                <a:cs typeface="Ubuntu"/>
                <a:sym typeface="Ubuntu"/>
              </a:rPr>
              <a:t>Instructor: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Masoud Sadjadi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br>
              <a:rPr b="0" i="0" lang="en-US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-US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School of Computing and Information Sciences</a:t>
            </a:r>
            <a:br>
              <a:rPr b="0" i="0" lang="en-US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-US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Florida International University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0" y="6129650"/>
            <a:ext cx="9144000" cy="495599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4/25/2016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0" y="387775"/>
            <a:ext cx="9144000" cy="1196399"/>
          </a:xfrm>
          <a:prstGeom prst="rect">
            <a:avLst/>
          </a:prstGeom>
          <a:solidFill>
            <a:srgbClr val="1C4587"/>
          </a:solidFill>
          <a:ln cap="flat" cmpd="sng" w="38100">
            <a:solidFill>
              <a:srgbClr val="FF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Senior Project Final Presentation</a:t>
            </a:r>
            <a:br>
              <a:rPr b="1" i="0" lang="en-US" sz="4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en-US" sz="2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Spring 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Use Cases</a:t>
            </a:r>
            <a:b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#927 – Change Forgotten Password</a:t>
            </a:r>
          </a:p>
        </p:txBody>
      </p:sp>
      <p:sp>
        <p:nvSpPr>
          <p:cNvPr id="201" name="Shape 201"/>
          <p:cNvSpPr/>
          <p:nvPr/>
        </p:nvSpPr>
        <p:spPr>
          <a:xfrm>
            <a:off x="710639" y="1425600"/>
            <a:ext cx="7974359" cy="4974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152400" lvl="0" marL="228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Constraints:</a:t>
            </a:r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AutoNum type="arabicPeriod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Usability:</a:t>
            </a:r>
          </a:p>
          <a:p>
            <a:pPr indent="-343259" lvl="1" marL="148626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No training time required.</a:t>
            </a:r>
          </a:p>
          <a:p>
            <a:pPr indent="-343259" lvl="1" marL="148626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user should be able to use this case easily. </a:t>
            </a:r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AutoNum type="arabicPeriod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Reliability:</a:t>
            </a:r>
          </a:p>
          <a:p>
            <a:pPr indent="-343259" lvl="1" marL="148626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Mean time to failure – 5% failures for every twenty four hours of operation is acceptable.</a:t>
            </a:r>
          </a:p>
          <a:p>
            <a:pPr indent="-343259" lvl="1" marL="148626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Availability: Down time for login back-up 30 minutes in a 24 hour period.</a:t>
            </a:r>
          </a:p>
          <a:p>
            <a:pPr indent="-343259" lvl="0" marL="1029059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Performance:</a:t>
            </a:r>
          </a:p>
          <a:p>
            <a:pPr indent="-343259" lvl="1" marL="148626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Request for change the password should be done immediately after being requested.</a:t>
            </a:r>
          </a:p>
          <a:p>
            <a:pPr indent="-343259" lvl="1" marL="148626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system should be able to handle as many forgotten password requests as the user needs.</a:t>
            </a:r>
          </a:p>
          <a:p>
            <a:pPr indent="-343259" lvl="0" marL="1029059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Supportability: </a:t>
            </a:r>
          </a:p>
          <a:p>
            <a:pPr indent="-343259" lvl="1" marL="148626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 link for reset password will be correctly displayed in Chrome, IE, and Firefox.</a:t>
            </a:r>
          </a:p>
          <a:p>
            <a:pPr indent="-360" lvl="0" marL="68616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779400" y="380880"/>
            <a:ext cx="805931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Sequence Diagrams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22" y="1097279"/>
            <a:ext cx="8666597" cy="5369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779462" y="381000"/>
            <a:ext cx="8059799" cy="104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Admin Searches for Judge/Student</a:t>
            </a:r>
          </a:p>
        </p:txBody>
      </p:sp>
      <p:sp>
        <p:nvSpPr>
          <p:cNvPr id="215" name="Shape 215"/>
          <p:cNvSpPr/>
          <p:nvPr/>
        </p:nvSpPr>
        <p:spPr>
          <a:xfrm>
            <a:off x="0" y="1717350"/>
            <a:ext cx="9144000" cy="486633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6300" y="1805625"/>
            <a:ext cx="9067799" cy="1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function challengePasswordStregnth(pwd)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console.log(pwd)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var array = [];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array[0] = /[A-Z]/g.test(pwd);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array[1] = /[a-z]/g.test(pwd);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array[2] = /\d/g.test(pwd);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array[3] = hasSpecialChars(pwd)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var sum = 0;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for (var i= 0; i &lt; array.length; i++)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sum += array[i] ? 1 : 0;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console.log("sum", sum)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return pwd.length &gt;= 8 &amp;&amp; sum == 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function hasSpecialChars (string)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return  string.indexOf('!') != -1  ||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string.indexOf('@') != -1   ||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string.indexOf('#') != -1     ||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string.indexOf('$') != -1     ||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string.indexOf('%') != -1    ||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string.indexOf('&amp;') != -1    ||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string.indexOf('*') != -1     ||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string.indexOf('(') != -1     ||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string.indexOf(')') != -1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</a:p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}	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500" y="2006850"/>
            <a:ext cx="4236726" cy="4287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779400" y="284107"/>
            <a:ext cx="7583039" cy="828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Design: Architecture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779400" y="1328466"/>
            <a:ext cx="7583039" cy="5046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600" lvl="0" marL="2826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2600" lvl="0" marL="2826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0" lvl="0" marL="36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2600" lvl="0" marL="2826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MVC</a:t>
            </a:r>
          </a:p>
          <a:p>
            <a:pPr indent="-282600" lvl="0" marL="2826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2600" lvl="0" marL="2826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2600" lvl="0" marL="2826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2600" lvl="0" marL="2826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0" lvl="0" marL="36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0" lvl="0" marL="36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0" lvl="0" marL="36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0" lvl="0" marL="36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2600" lvl="0" marL="2826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Client-Server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9192" y="1475116"/>
            <a:ext cx="4804913" cy="256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9192" y="4252821"/>
            <a:ext cx="4804913" cy="2122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0" y="1293120"/>
            <a:ext cx="9143639" cy="5091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Design: Deployment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600" y="1425600"/>
            <a:ext cx="8703000" cy="4869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116" y="3866998"/>
            <a:ext cx="1321131" cy="76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7024" y="3860460"/>
            <a:ext cx="1453157" cy="7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5833" y="5294458"/>
            <a:ext cx="1871259" cy="100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Test Cases -#927 Change Forgotten Password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779400" y="1523879"/>
            <a:ext cx="7583039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600" lvl="0" marL="2826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Sunny Day </a:t>
            </a:r>
          </a:p>
          <a:p>
            <a:pPr indent="-76200" lvl="0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Purpose</a:t>
            </a: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 test if the system will accept the new password entries and constraints.</a:t>
            </a:r>
          </a:p>
          <a:p>
            <a:pPr indent="-76200" lvl="0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Precondition</a:t>
            </a: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is logged into the system</a:t>
            </a: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opens email and clicks on the link sent</a:t>
            </a: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has successfully redirected to the new password form</a:t>
            </a:r>
          </a:p>
          <a:p>
            <a:pPr indent="-76200" lvl="0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Input</a:t>
            </a: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enters new password</a:t>
            </a: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confirms the new password</a:t>
            </a: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clicks on “Reset Password” button</a:t>
            </a:r>
          </a:p>
          <a:p>
            <a:pPr indent="-76200" lvl="0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Result</a:t>
            </a: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 message saying “Password Changed” will be displayed.</a:t>
            </a:r>
          </a:p>
          <a:p>
            <a:pPr indent="-76200" lvl="0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Actual Result</a:t>
            </a: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 message saying “Password Changed” will be displayed.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779400" y="20916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Test Cases -#927 Change Forgotten Password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779400" y="1324800"/>
            <a:ext cx="7583039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600" lvl="0" marL="282600" marR="0" rtl="0" algn="l">
              <a:spcBef>
                <a:spcPts val="0"/>
              </a:spcBef>
              <a:buClr>
                <a:srgbClr val="FFFFFF"/>
              </a:buClr>
              <a:buSzPct val="2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Rainy Day</a:t>
            </a:r>
          </a:p>
          <a:p>
            <a:pPr indent="-76200" lvl="0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Purpose</a:t>
            </a: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 test if the user can reset his/her password and update the information in the mongo database.</a:t>
            </a:r>
          </a:p>
          <a:p>
            <a:pPr indent="-76200" lvl="0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Precondition</a:t>
            </a: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is logged into the system</a:t>
            </a: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opens email and clicks on the link sent</a:t>
            </a: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has successfully click be redirected to the new password form</a:t>
            </a:r>
          </a:p>
          <a:p>
            <a:pPr indent="-76200" lvl="0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Input</a:t>
            </a: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enters new password</a:t>
            </a: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confirms the new password</a:t>
            </a: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clicks on “Reset Password” button</a:t>
            </a:r>
          </a:p>
          <a:p>
            <a:pPr indent="-76200" lvl="0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Result</a:t>
            </a: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 message saying “Password Changed” will be displayed.</a:t>
            </a:r>
          </a:p>
          <a:p>
            <a:pPr indent="-76200" lvl="0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Actual Result</a:t>
            </a: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Error message pops up with message “You have lost connection” because the server is down.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0" y="4222439"/>
            <a:ext cx="9143639" cy="2163959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17519" y="4314600"/>
            <a:ext cx="8550719" cy="1979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4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Contact information: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4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Victoriano Vega</a:t>
            </a:r>
            <a:br>
              <a:rPr b="0" i="0" lang="en-US" sz="324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324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email: vvega019@fiu.edu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1174679"/>
            <a:ext cx="9143639" cy="4750919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Definition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79080" y="1676159"/>
            <a:ext cx="7583039" cy="1289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vertically Integrated Projects (VIP) program aims to involve everyone on campus in innovation. VIP unites undergraduate education and faculty research in a team-based context. VIP students earn academic credits while faculty and graduate students benefit from the design/discovery efforts of their teams.</a:t>
            </a:r>
          </a:p>
        </p:txBody>
      </p:sp>
      <p:sp>
        <p:nvSpPr>
          <p:cNvPr id="127" name="Shape 127"/>
          <p:cNvSpPr/>
          <p:nvPr/>
        </p:nvSpPr>
        <p:spPr>
          <a:xfrm>
            <a:off x="442689" y="1242454"/>
            <a:ext cx="1942560" cy="39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Our Project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379080" y="2971800"/>
            <a:ext cx="2807999" cy="39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Current Problems</a:t>
            </a:r>
          </a:p>
        </p:txBody>
      </p:sp>
      <p:sp>
        <p:nvSpPr>
          <p:cNvPr id="129" name="Shape 129"/>
          <p:cNvSpPr/>
          <p:nvPr/>
        </p:nvSpPr>
        <p:spPr>
          <a:xfrm>
            <a:off x="379080" y="3269519"/>
            <a:ext cx="4602959" cy="247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Lacked the ability to accept/reject grades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View/update user profile page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Ability for admin to filter email selections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Social media account linking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Pagination on all grids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Export grades/judges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Students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Manage Student/Judges information</a:t>
            </a:r>
          </a:p>
        </p:txBody>
      </p:sp>
      <p:sp>
        <p:nvSpPr>
          <p:cNvPr id="130" name="Shape 130"/>
          <p:cNvSpPr/>
          <p:nvPr/>
        </p:nvSpPr>
        <p:spPr>
          <a:xfrm>
            <a:off x="5734042" y="3810600"/>
            <a:ext cx="3241800" cy="1415519"/>
          </a:xfrm>
          <a:prstGeom prst="rect">
            <a:avLst/>
          </a:prstGeom>
          <a:solidFill>
            <a:schemeClr val="accent1"/>
          </a:solidFill>
          <a:ln cap="flat" cmpd="sng" w="190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About Page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Syllabus Page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Receive Project Proposal Notification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Change Forgotten Password</a:t>
            </a:r>
          </a:p>
        </p:txBody>
      </p:sp>
      <p:sp>
        <p:nvSpPr>
          <p:cNvPr id="131" name="Shape 131"/>
          <p:cNvSpPr/>
          <p:nvPr/>
        </p:nvSpPr>
        <p:spPr>
          <a:xfrm>
            <a:off x="7493760" y="3330360"/>
            <a:ext cx="1375200" cy="394200"/>
          </a:xfrm>
          <a:prstGeom prst="rect">
            <a:avLst/>
          </a:prstGeom>
          <a:solidFill>
            <a:srgbClr val="4A86E8"/>
          </a:solidFill>
          <a:ln cap="flat" cmpd="sng" w="190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My Part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Full Gantt chart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00" y="1144079"/>
            <a:ext cx="8877239" cy="484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1558079"/>
            <a:ext cx="9143639" cy="1555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Stories Implemented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779400" y="1662480"/>
            <a:ext cx="7583039" cy="134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2600" lvl="0" marL="2826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#841 – View About VIP Page</a:t>
            </a:r>
          </a:p>
          <a:p>
            <a:pPr indent="-282600" lvl="0" marL="2826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#853 – View VIP Syllabi Information</a:t>
            </a:r>
          </a:p>
          <a:p>
            <a:pPr indent="-282600" lvl="0" marL="2826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#672 – Receive Project Proposal Notification</a:t>
            </a:r>
          </a:p>
          <a:p>
            <a:pPr indent="-282600" lvl="0" marL="2826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#927 – Change Forgotten Password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33" y="3246119"/>
            <a:ext cx="3965034" cy="1674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223" y="3246119"/>
            <a:ext cx="3953817" cy="167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34" y="5025223"/>
            <a:ext cx="3965034" cy="166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99223" y="5025221"/>
            <a:ext cx="3953817" cy="166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1558050"/>
            <a:ext cx="9144000" cy="49440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779462" y="381000"/>
            <a:ext cx="75834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rebuchet MS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Change Forgotten Password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08061" y="1673524"/>
            <a:ext cx="5680263" cy="4140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Description:</a:t>
            </a:r>
          </a:p>
          <a:p>
            <a:pPr indent="-317500" lvl="0" marL="558800" marR="0" rtl="0" algn="l">
              <a:lnSpc>
                <a:spcPct val="13363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a user, I would like to be able to change my password through my registered email, so that I may be able to access my account if I forgot my current password.</a:t>
            </a:r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</a:p>
          <a:p>
            <a:pPr indent="-317500" lvl="0" marL="558800" marR="0" rtl="0" algn="l">
              <a:lnSpc>
                <a:spcPct val="13363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the registered user forgets its password, the system will ask for a valid email address</a:t>
            </a:r>
          </a:p>
          <a:p>
            <a:pPr indent="-317500" lvl="0" marL="558800" marR="0" rtl="0" algn="l">
              <a:lnSpc>
                <a:spcPct val="133636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the user enters a valid and also registered email address, the system will send a link to that email to start the process of changing the password. This message will be shown: “Please check further instructions in your email”.</a:t>
            </a:r>
          </a:p>
          <a:p>
            <a:pPr indent="-317500" lvl="0" marL="558800" marR="0" rtl="0" algn="l">
              <a:lnSpc>
                <a:spcPct val="133636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the user enters an email address that is valid but not registered in the database, the system will say: “This email is not registered in the system”.</a:t>
            </a:r>
          </a:p>
          <a:p>
            <a:pPr indent="-317500" lvl="0" marL="558800" marR="0" rtl="0" algn="l">
              <a:lnSpc>
                <a:spcPct val="133636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the email address is invalid, the system will say: “Please enter a valid email”</a:t>
            </a: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2810" y="1808518"/>
            <a:ext cx="2501979" cy="1463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2808" y="3530401"/>
            <a:ext cx="2609652" cy="1317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2810" y="5106837"/>
            <a:ext cx="2609650" cy="1288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0" y="1558050"/>
            <a:ext cx="9144000" cy="49440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779462" y="381000"/>
            <a:ext cx="75834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rebuchet MS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Change Forgotten Password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01725" y="1276708"/>
            <a:ext cx="5954017" cy="5225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</a:p>
          <a:p>
            <a:pPr indent="-317500" lvl="0" marL="558800" marR="0" rtl="0" algn="l">
              <a:lnSpc>
                <a:spcPct val="13363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link sent to the email to start the process of changing the password will be valid for one hour if it was not touched.</a:t>
            </a:r>
          </a:p>
          <a:p>
            <a:pPr indent="-317500" lvl="0" marL="558800" marR="0" rtl="0" algn="l">
              <a:lnSpc>
                <a:spcPct val="133636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the user changes its password successfully, the link will not be valid anymore.</a:t>
            </a:r>
          </a:p>
          <a:p>
            <a:pPr indent="-317500" lvl="0" marL="558800" marR="0" rtl="0" algn="l">
              <a:lnSpc>
                <a:spcPct val="133636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password will have the same constraints as the ones in the “Register User” #717 user story</a:t>
            </a:r>
          </a:p>
          <a:p>
            <a:pPr indent="-317500" lvl="1" marL="1016000" marR="0" rtl="0" algn="l">
              <a:lnSpc>
                <a:spcPct val="133636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lphaLcParenR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Only strong passwords are allowed</a:t>
            </a:r>
          </a:p>
          <a:p>
            <a:pPr indent="-317500" lvl="2" marL="147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romanUcPeriod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Password should have at least 8 characters.</a:t>
            </a:r>
          </a:p>
          <a:p>
            <a:pPr indent="-317500" lvl="2" marL="147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romanUcPeriod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Password should have at least one upper case letter 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 – Z)</a:t>
            </a:r>
          </a:p>
          <a:p>
            <a:pPr indent="-317500" lvl="2" marL="147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romanUcPeriod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Password should have at least one lower case letter 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(a-z)</a:t>
            </a:r>
          </a:p>
          <a:p>
            <a:pPr indent="-317500" lvl="2" marL="147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romanUcPeriod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Password should have at least one digit 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(0 – 9) </a:t>
            </a:r>
          </a:p>
          <a:p>
            <a:pPr indent="-317500" lvl="2" marL="147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romanUcPeriod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Password should have at least one special Characters of 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!@#$%&amp;*()</a:t>
            </a:r>
          </a:p>
          <a:p>
            <a:pPr indent="-317500" lvl="2" marL="1473200" marR="0" rtl="0" algn="l">
              <a:lnSpc>
                <a:spcPct val="133636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473200" marR="0" rtl="0" algn="l">
              <a:lnSpc>
                <a:spcPct val="133636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84200" marR="0" rtl="0" algn="l">
              <a:lnSpc>
                <a:spcPct val="133636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0441" y="3525078"/>
            <a:ext cx="2958859" cy="1472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0441" y="5138735"/>
            <a:ext cx="2958859" cy="12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0441" y="1715040"/>
            <a:ext cx="2958859" cy="1677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0" y="1425600"/>
            <a:ext cx="9143639" cy="543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Use Cases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400" y="2242598"/>
            <a:ext cx="7519211" cy="402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Use Cases</a:t>
            </a:r>
            <a:b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#927 – Change Forgotten Password</a:t>
            </a:r>
          </a:p>
        </p:txBody>
      </p:sp>
      <p:sp>
        <p:nvSpPr>
          <p:cNvPr id="187" name="Shape 187"/>
          <p:cNvSpPr/>
          <p:nvPr/>
        </p:nvSpPr>
        <p:spPr>
          <a:xfrm>
            <a:off x="710639" y="1425600"/>
            <a:ext cx="7974359" cy="4974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76200" lvl="0" marL="228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Details: </a:t>
            </a:r>
          </a:p>
          <a:p>
            <a:pPr indent="152400" lvl="0" marL="228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Actor: User</a:t>
            </a:r>
          </a:p>
          <a:p>
            <a:pPr indent="152400" lvl="0" marL="228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Pre-conditions: </a:t>
            </a:r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AutoNum type="arabicPeriod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have successfully navigated to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http://vip-dev.cis.fiu.edu/#/</a:t>
            </a:r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AutoNum type="arabicPeriod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clicks on the blue icon in order to login.</a:t>
            </a:r>
          </a:p>
          <a:p>
            <a:pPr indent="152400" lvl="0" marL="228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Description: </a:t>
            </a:r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AutoNum type="arabicPeriod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begins when user clicks on “Forgotten your Password?” link, which is located in the bottom left part of the login window form.</a:t>
            </a:r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AutoNum type="arabicPeriod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Clicking on that link will redirect you to another page in order to reset your password.</a:t>
            </a:r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AutoNum type="arabicPeriod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user will enter the registered email in order to receive the instructions to reset his/her password.</a:t>
            </a:r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AutoNum type="arabicPeriod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When the user clicks on the “Continue” button, the email will be sent to start the process of changing the password.</a:t>
            </a:r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AutoNum type="arabicPeriod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user opens the email and clicks on the link that was sent.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779400" y="380880"/>
            <a:ext cx="7583039" cy="104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Use Cases</a:t>
            </a:r>
            <a:b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#927 – Change Forgotten Password</a:t>
            </a:r>
          </a:p>
        </p:txBody>
      </p:sp>
      <p:sp>
        <p:nvSpPr>
          <p:cNvPr id="194" name="Shape 194"/>
          <p:cNvSpPr/>
          <p:nvPr/>
        </p:nvSpPr>
        <p:spPr>
          <a:xfrm>
            <a:off x="710639" y="1425600"/>
            <a:ext cx="7974359" cy="4974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76200" lvl="0" marL="228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Details: </a:t>
            </a:r>
          </a:p>
          <a:p>
            <a:pPr indent="152400" lvl="0" marL="228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Actor: User</a:t>
            </a:r>
          </a:p>
          <a:p>
            <a:pPr indent="152400" lvl="0" marL="228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Description: </a:t>
            </a:r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AutoNum type="arabicPeriod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When the user clicks on the link, it will be redirect to the VIP page again in order to change the password.</a:t>
            </a:r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AutoNum type="arabicPeriod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enters new password and retype again the new password to confirm that those match perfectly.</a:t>
            </a:r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AutoNum type="arabicPeriod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new password will be stored in the mongo database.</a:t>
            </a:r>
          </a:p>
          <a:p>
            <a:pPr indent="152400" lvl="0" marL="228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Post-conditions:</a:t>
            </a:r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AutoNum type="arabicPeriod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password will be updated with the new information. </a:t>
            </a:r>
          </a:p>
          <a:p>
            <a:pPr indent="152400" lvl="0" marL="228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Alternate Course of Action:</a:t>
            </a:r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AutoNum type="arabicPeriod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 step D.3, the user has to enter a valid and registered email.</a:t>
            </a:r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AutoNum type="arabicPeriod"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 step D.6, the user has to enter a strong password and also meet the requirements of entering the new password. </a:t>
            </a:r>
          </a:p>
          <a:p>
            <a:pPr indent="-360" lvl="0" marL="68616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