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1" r:id="rId3"/>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Ubuntu"/>
      <p:regular r:id="rId32"/>
      <p:bold r:id="rId33"/>
      <p:italic r:id="rId34"/>
      <p:boldItalic r:id="rId35"/>
    </p:embeddedFont>
    <p:embeddedFont>
      <p:font typeface="Raleway"/>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5.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La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Ubuntu-bold.fntdata"/><Relationship Id="rId10" Type="http://schemas.openxmlformats.org/officeDocument/2006/relationships/slide" Target="slides/slide5.xml"/><Relationship Id="rId32" Type="http://schemas.openxmlformats.org/officeDocument/2006/relationships/font" Target="fonts/Ubuntu-regular.fntdata"/><Relationship Id="rId13" Type="http://schemas.openxmlformats.org/officeDocument/2006/relationships/slide" Target="slides/slide8.xml"/><Relationship Id="rId35" Type="http://schemas.openxmlformats.org/officeDocument/2006/relationships/font" Target="fonts/Ubuntu-boldItalic.fntdata"/><Relationship Id="rId12" Type="http://schemas.openxmlformats.org/officeDocument/2006/relationships/slide" Target="slides/slide7.xml"/><Relationship Id="rId34" Type="http://schemas.openxmlformats.org/officeDocument/2006/relationships/font" Target="fonts/Ubuntu-italic.fntdata"/><Relationship Id="rId15" Type="http://schemas.openxmlformats.org/officeDocument/2006/relationships/slide" Target="slides/slide10.xml"/><Relationship Id="rId37" Type="http://schemas.openxmlformats.org/officeDocument/2006/relationships/font" Target="fonts/Raleway-bold.fntdata"/><Relationship Id="rId14" Type="http://schemas.openxmlformats.org/officeDocument/2006/relationships/slide" Target="slides/slide9.xml"/><Relationship Id="rId36" Type="http://schemas.openxmlformats.org/officeDocument/2006/relationships/font" Target="fonts/Raleway-regular.fntdata"/><Relationship Id="rId17" Type="http://schemas.openxmlformats.org/officeDocument/2006/relationships/slide" Target="slides/slide12.xml"/><Relationship Id="rId39" Type="http://schemas.openxmlformats.org/officeDocument/2006/relationships/font" Target="fonts/Raleway-boldItalic.fntdata"/><Relationship Id="rId16" Type="http://schemas.openxmlformats.org/officeDocument/2006/relationships/slide" Target="slides/slide11.xml"/><Relationship Id="rId38" Type="http://schemas.openxmlformats.org/officeDocument/2006/relationships/font" Target="fonts/Raleway-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2" name="Shape 122"/>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None/>
            </a:pPr>
            <a:r>
              <a:rPr lang="en"/>
              <a:t>Hi, my name is Andres Villa and this will be the introduction video for the VIP project for the Spring 2016 semester at Florida International University my Team members are Tiago Moore, Victoriano Vega, Steven Rowe, Jorge Peres, Miguel Conde, and Rodolfo Viant</a:t>
            </a:r>
          </a:p>
          <a:p>
            <a:pPr indent="-69850" lvl="0" marL="0" marR="0" rtl="0" algn="l">
              <a:spcBef>
                <a:spcPts val="360"/>
              </a:spcBef>
              <a:spcAft>
                <a:spcPts val="0"/>
              </a:spcAft>
              <a:buClr>
                <a:schemeClr val="dk2"/>
              </a:buClr>
              <a:buFont typeface="Arial"/>
              <a:buNone/>
            </a:pPr>
            <a:r>
              <a:rPr lang="en"/>
              <a:t>Masoud Sadjadi was our Product Owner and Instructor for the course</a:t>
            </a:r>
          </a:p>
          <a:p>
            <a:pPr indent="0" lvl="0" marL="0" marR="0" rtl="0" algn="l">
              <a:spcBef>
                <a:spcPts val="360"/>
              </a:spcBef>
              <a:spcAft>
                <a:spcPts val="0"/>
              </a:spcAft>
              <a:buNone/>
            </a:pPr>
            <a:r>
              <a:t/>
            </a:r>
            <a:endParaRPr/>
          </a:p>
        </p:txBody>
      </p:sp>
      <p:sp>
        <p:nvSpPr>
          <p:cNvPr id="123" name="Shape 123"/>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5" name="Shape 195"/>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None/>
            </a:pPr>
            <a:r>
              <a:rPr lang="en"/>
              <a:t> The login page will have 2 separate logins. When a student is attempting to login, the student will use the gmail login.</a:t>
            </a:r>
          </a:p>
          <a:p>
            <a:pPr indent="-69850" lvl="0" marL="0" marR="0" rtl="0" algn="l">
              <a:spcBef>
                <a:spcPts val="360"/>
              </a:spcBef>
              <a:spcAft>
                <a:spcPts val="0"/>
              </a:spcAft>
              <a:buClr>
                <a:schemeClr val="dk2"/>
              </a:buClr>
              <a:buFont typeface="Arial"/>
              <a:buNone/>
            </a:pPr>
            <a:r>
              <a:rPr lang="en"/>
              <a:t>This will allow him to skip the registration process as long as he uses his FIU email account. If it is a faculty member,</a:t>
            </a:r>
          </a:p>
          <a:p>
            <a:pPr indent="-69850" lvl="0" marL="0" marR="0" rtl="0" algn="l">
              <a:spcBef>
                <a:spcPts val="360"/>
              </a:spcBef>
              <a:spcAft>
                <a:spcPts val="0"/>
              </a:spcAft>
              <a:buClr>
                <a:schemeClr val="dk2"/>
              </a:buClr>
              <a:buFont typeface="Arial"/>
              <a:buNone/>
            </a:pPr>
            <a:r>
              <a:rPr lang="en"/>
              <a:t>they will have the option to enter a username and password to login, or they can register for the website if they have not</a:t>
            </a:r>
          </a:p>
          <a:p>
            <a:pPr indent="-69850" lvl="0" marL="0" marR="0" rtl="0" algn="l">
              <a:spcBef>
                <a:spcPts val="360"/>
              </a:spcBef>
              <a:spcAft>
                <a:spcPts val="0"/>
              </a:spcAft>
              <a:buClr>
                <a:schemeClr val="dk2"/>
              </a:buClr>
              <a:buFont typeface="Arial"/>
              <a:buNone/>
            </a:pPr>
            <a:r>
              <a:rPr lang="en"/>
              <a:t>done so.</a:t>
            </a:r>
          </a:p>
          <a:p>
            <a:pPr indent="0" lvl="0" marL="0" marR="0" rtl="0" algn="l">
              <a:spcBef>
                <a:spcPts val="360"/>
              </a:spcBef>
              <a:spcAft>
                <a:spcPts val="0"/>
              </a:spcAft>
              <a:buNone/>
            </a:pPr>
            <a:r>
              <a:t/>
            </a:r>
            <a:endParaRPr/>
          </a:p>
        </p:txBody>
      </p:sp>
      <p:sp>
        <p:nvSpPr>
          <p:cNvPr id="196" name="Shape 196"/>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3" name="Shape 203"/>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None/>
            </a:pPr>
            <a:r>
              <a:rPr lang="en"/>
              <a:t> Once a student has found a project, they will want to be able to apply to it. The student will have 2 methods of doing so.</a:t>
            </a:r>
          </a:p>
          <a:p>
            <a:pPr indent="-69850" lvl="0" marL="0" marR="0" rtl="0" algn="l">
              <a:spcBef>
                <a:spcPts val="360"/>
              </a:spcBef>
              <a:spcAft>
                <a:spcPts val="0"/>
              </a:spcAft>
              <a:buClr>
                <a:schemeClr val="dk2"/>
              </a:buClr>
              <a:buFont typeface="Arial"/>
              <a:buNone/>
            </a:pPr>
            <a:r>
              <a:rPr lang="en"/>
              <a:t>They will have an application page where there information will be automatically filled out into the form, and can </a:t>
            </a:r>
          </a:p>
          <a:p>
            <a:pPr indent="-69850" lvl="0" marL="0" marR="0" rtl="0" algn="l">
              <a:spcBef>
                <a:spcPts val="360"/>
              </a:spcBef>
              <a:spcAft>
                <a:spcPts val="0"/>
              </a:spcAft>
              <a:buClr>
                <a:schemeClr val="dk2"/>
              </a:buClr>
              <a:buFont typeface="Arial"/>
              <a:buNone/>
            </a:pPr>
            <a:r>
              <a:rPr lang="en"/>
              <a:t>be modified if they wish, then they will have a dropdown menu where all project titles will be, they can select the one</a:t>
            </a:r>
          </a:p>
          <a:p>
            <a:pPr indent="-69850" lvl="0" marL="0" marR="0" rtl="0" algn="l">
              <a:spcBef>
                <a:spcPts val="360"/>
              </a:spcBef>
              <a:spcAft>
                <a:spcPts val="0"/>
              </a:spcAft>
              <a:buClr>
                <a:schemeClr val="dk2"/>
              </a:buClr>
              <a:buFont typeface="Arial"/>
              <a:buNone/>
            </a:pPr>
            <a:r>
              <a:rPr lang="en"/>
              <a:t>they desire and submit their application. Alternatively, they can use the Teams page, and when they see a team they like</a:t>
            </a:r>
          </a:p>
          <a:p>
            <a:pPr indent="-69850" lvl="0" marL="0" marR="0" rtl="0" algn="l">
              <a:spcBef>
                <a:spcPts val="360"/>
              </a:spcBef>
              <a:spcAft>
                <a:spcPts val="0"/>
              </a:spcAft>
              <a:buClr>
                <a:schemeClr val="dk2"/>
              </a:buClr>
              <a:buFont typeface="Arial"/>
              <a:buNone/>
            </a:pPr>
            <a:r>
              <a:rPr lang="en"/>
              <a:t>they can simply click click apply.</a:t>
            </a:r>
          </a:p>
          <a:p>
            <a:pPr indent="-69850" lvl="0" marL="0" marR="0" rtl="0" algn="l">
              <a:spcBef>
                <a:spcPts val="360"/>
              </a:spcBef>
              <a:spcAft>
                <a:spcPts val="0"/>
              </a:spcAft>
              <a:buClr>
                <a:schemeClr val="dk2"/>
              </a:buClr>
              <a:buFont typeface="Arial"/>
              <a:buNone/>
            </a:pPr>
            <a:r>
              <a:t/>
            </a:r>
            <a:endParaRPr/>
          </a:p>
          <a:p>
            <a:pPr indent="0" lvl="0" marL="0" marR="0" rtl="0" algn="l">
              <a:spcBef>
                <a:spcPts val="360"/>
              </a:spcBef>
              <a:spcAft>
                <a:spcPts val="0"/>
              </a:spcAft>
              <a:buNone/>
            </a:pPr>
            <a:r>
              <a:t/>
            </a:r>
            <a:endParaRPr/>
          </a:p>
        </p:txBody>
      </p:sp>
      <p:sp>
        <p:nvSpPr>
          <p:cNvPr id="204" name="Shape 204"/>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1" name="Shape 211"/>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None/>
            </a:pPr>
            <a:r>
              <a:rPr lang="en"/>
              <a:t> These are the sequence diagrams for the user stories that were just discussed, I will go over them briefly.</a:t>
            </a:r>
          </a:p>
          <a:p>
            <a:pPr indent="-69850" lvl="0" marL="0" marR="0" rtl="0" algn="l">
              <a:spcBef>
                <a:spcPts val="360"/>
              </a:spcBef>
              <a:spcAft>
                <a:spcPts val="0"/>
              </a:spcAft>
              <a:buClr>
                <a:schemeClr val="dk2"/>
              </a:buClr>
              <a:buFont typeface="Arial"/>
              <a:buNone/>
            </a:pPr>
            <a:r>
              <a:t/>
            </a:r>
            <a:endParaRPr/>
          </a:p>
          <a:p>
            <a:pPr indent="-69850" lvl="0" marL="0" marR="0" rtl="0" algn="l">
              <a:spcBef>
                <a:spcPts val="360"/>
              </a:spcBef>
              <a:spcAft>
                <a:spcPts val="0"/>
              </a:spcAft>
              <a:buClr>
                <a:schemeClr val="dk2"/>
              </a:buClr>
              <a:buFont typeface="Arial"/>
              <a:buNone/>
            </a:pPr>
            <a:r>
              <a:rPr lang="en"/>
              <a:t>This is the sequence for the project proposal for faculty members</a:t>
            </a:r>
          </a:p>
          <a:p>
            <a:pPr indent="0" lvl="0" marL="0" marR="0" rtl="0" algn="l">
              <a:spcBef>
                <a:spcPts val="360"/>
              </a:spcBef>
              <a:spcAft>
                <a:spcPts val="0"/>
              </a:spcAft>
              <a:buNone/>
            </a:pPr>
            <a:r>
              <a:t/>
            </a:r>
            <a:endParaRPr/>
          </a:p>
        </p:txBody>
      </p:sp>
      <p:sp>
        <p:nvSpPr>
          <p:cNvPr id="212" name="Shape 212"/>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0" name="Shape 220"/>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None/>
            </a:pPr>
            <a:r>
              <a:rPr lang="en"/>
              <a:t> The sequence for registering a user, faculty members will use this, but since they have not registered, any guest</a:t>
            </a:r>
          </a:p>
          <a:p>
            <a:pPr indent="-69850" lvl="0" marL="0" marR="0" rtl="0" algn="l">
              <a:spcBef>
                <a:spcPts val="360"/>
              </a:spcBef>
              <a:spcAft>
                <a:spcPts val="0"/>
              </a:spcAft>
              <a:buClr>
                <a:schemeClr val="dk2"/>
              </a:buClr>
              <a:buFont typeface="Arial"/>
              <a:buNone/>
            </a:pPr>
            <a:r>
              <a:rPr lang="en"/>
              <a:t>user will be able to register</a:t>
            </a:r>
          </a:p>
          <a:p>
            <a:pPr indent="0" lvl="0" marL="0" marR="0" rtl="0" algn="l">
              <a:spcBef>
                <a:spcPts val="360"/>
              </a:spcBef>
              <a:spcAft>
                <a:spcPts val="0"/>
              </a:spcAft>
              <a:buNone/>
            </a:pPr>
            <a:r>
              <a:t/>
            </a:r>
            <a:endParaRPr/>
          </a:p>
        </p:txBody>
      </p:sp>
      <p:sp>
        <p:nvSpPr>
          <p:cNvPr id="221" name="Shape 221"/>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9" name="Shape 229"/>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None/>
            </a:pPr>
            <a:r>
              <a:rPr lang="en"/>
              <a:t> the to-do list will be used by faculty and the PI whenever there is any work that is pending</a:t>
            </a:r>
          </a:p>
        </p:txBody>
      </p:sp>
      <p:sp>
        <p:nvSpPr>
          <p:cNvPr id="230" name="Shape 230"/>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8" name="Shape 238"/>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None/>
            </a:pPr>
            <a:r>
              <a:rPr lang="en"/>
              <a:t> The VIP teams page can be viewed by anyone, including guests. and it will load all projects that are currently active</a:t>
            </a:r>
          </a:p>
          <a:p>
            <a:pPr indent="-69850" lvl="0" marL="0" marR="0" rtl="0" algn="l">
              <a:spcBef>
                <a:spcPts val="360"/>
              </a:spcBef>
              <a:spcAft>
                <a:spcPts val="0"/>
              </a:spcAft>
              <a:buClr>
                <a:schemeClr val="dk2"/>
              </a:buClr>
              <a:buFont typeface="Arial"/>
              <a:buNone/>
            </a:pPr>
            <a:r>
              <a:t/>
            </a:r>
            <a:endParaRPr/>
          </a:p>
          <a:p>
            <a:pPr indent="0" lvl="0" marL="0" marR="0" rtl="0" algn="l">
              <a:spcBef>
                <a:spcPts val="360"/>
              </a:spcBef>
              <a:spcAft>
                <a:spcPts val="0"/>
              </a:spcAft>
              <a:buNone/>
            </a:pPr>
            <a:r>
              <a:t/>
            </a:r>
            <a:endParaRPr/>
          </a:p>
        </p:txBody>
      </p:sp>
      <p:sp>
        <p:nvSpPr>
          <p:cNvPr id="239" name="Shape 239"/>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7" name="Shape 247"/>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None/>
            </a:pPr>
            <a:r>
              <a:rPr lang="en"/>
              <a:t> The student login page, which goes through Google's login</a:t>
            </a:r>
          </a:p>
        </p:txBody>
      </p:sp>
      <p:sp>
        <p:nvSpPr>
          <p:cNvPr id="248" name="Shape 248"/>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6" name="Shape 256"/>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None/>
            </a:pPr>
            <a:r>
              <a:rPr lang="en"/>
              <a:t> Applying for an existing project for students</a:t>
            </a:r>
          </a:p>
        </p:txBody>
      </p:sp>
      <p:sp>
        <p:nvSpPr>
          <p:cNvPr id="257" name="Shape 257"/>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5" name="Shape 265"/>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69850" lvl="0" marL="0" marR="0" rtl="0" algn="l">
              <a:spcBef>
                <a:spcPts val="360"/>
              </a:spcBef>
              <a:spcAft>
                <a:spcPts val="0"/>
              </a:spcAft>
              <a:buClr>
                <a:schemeClr val="dk2"/>
              </a:buClr>
              <a:buSzPct val="91666"/>
              <a:buFont typeface="Arial"/>
              <a:buNone/>
            </a:pPr>
            <a:r>
              <a:rPr lang="en" sz="1200">
                <a:solidFill>
                  <a:schemeClr val="dk1"/>
                </a:solidFill>
                <a:latin typeface="Calibri"/>
                <a:ea typeface="Calibri"/>
                <a:cs typeface="Calibri"/>
                <a:sym typeface="Calibri"/>
              </a:rPr>
              <a:t>Now we will discuss some of the system design.</a:t>
            </a:r>
          </a:p>
          <a:p>
            <a:pPr indent="-69850" lvl="0" marL="0" marR="0" rtl="0" algn="l">
              <a:spcBef>
                <a:spcPts val="360"/>
              </a:spcBef>
              <a:spcAft>
                <a:spcPts val="0"/>
              </a:spcAft>
              <a:buClr>
                <a:schemeClr val="dk2"/>
              </a:buClr>
              <a:buSzPct val="91666"/>
              <a:buFont typeface="Arial"/>
              <a:buNone/>
            </a:pPr>
            <a:r>
              <a:rPr lang="en" sz="1200">
                <a:solidFill>
                  <a:schemeClr val="dk1"/>
                </a:solidFill>
                <a:latin typeface="Calibri"/>
                <a:ea typeface="Calibri"/>
                <a:cs typeface="Calibri"/>
                <a:sym typeface="Calibri"/>
              </a:rPr>
              <a:t>We used a 3 tier architecture and Client-Server because it allows for separation of storage and application from the client which allows</a:t>
            </a:r>
          </a:p>
          <a:p>
            <a:pPr indent="-69850" lvl="0" marL="0" marR="0" rtl="0" algn="l">
              <a:spcBef>
                <a:spcPts val="360"/>
              </a:spcBef>
              <a:spcAft>
                <a:spcPts val="0"/>
              </a:spcAft>
              <a:buClr>
                <a:schemeClr val="dk2"/>
              </a:buClr>
              <a:buSzPct val="91666"/>
              <a:buFont typeface="Arial"/>
              <a:buNone/>
            </a:pPr>
            <a:r>
              <a:rPr lang="en" sz="1200">
                <a:solidFill>
                  <a:schemeClr val="dk1"/>
                </a:solidFill>
                <a:latin typeface="Calibri"/>
                <a:ea typeface="Calibri"/>
                <a:cs typeface="Calibri"/>
                <a:sym typeface="Calibri"/>
              </a:rPr>
              <a:t>for more security and it allows us to divide the work between developers among the layers</a:t>
            </a:r>
          </a:p>
          <a:p>
            <a:pPr indent="-69850" lvl="0" marL="0" marR="0" rtl="0" algn="l">
              <a:spcBef>
                <a:spcPts val="360"/>
              </a:spcBef>
              <a:spcAft>
                <a:spcPts val="0"/>
              </a:spcAft>
              <a:buClr>
                <a:schemeClr val="dk2"/>
              </a:buClr>
              <a:buFont typeface="Arial"/>
              <a:buNone/>
            </a:pPr>
            <a:r>
              <a:t/>
            </a:r>
            <a:endParaRPr sz="1200">
              <a:solidFill>
                <a:schemeClr val="dk1"/>
              </a:solidFill>
              <a:latin typeface="Calibri"/>
              <a:ea typeface="Calibri"/>
              <a:cs typeface="Calibri"/>
              <a:sym typeface="Calibri"/>
            </a:endParaRPr>
          </a:p>
          <a:p>
            <a:pPr indent="0" lvl="0" marL="0" marR="0" rtl="0" algn="l">
              <a:spcBef>
                <a:spcPts val="360"/>
              </a:spcBef>
              <a:spcAft>
                <a:spcPts val="0"/>
              </a:spcAft>
              <a:buNone/>
            </a:pPr>
            <a:r>
              <a:t/>
            </a:r>
            <a:endParaRPr sz="1200">
              <a:solidFill>
                <a:schemeClr val="dk1"/>
              </a:solidFill>
              <a:latin typeface="Calibri"/>
              <a:ea typeface="Calibri"/>
              <a:cs typeface="Calibri"/>
              <a:sym typeface="Calibri"/>
            </a:endParaRPr>
          </a:p>
        </p:txBody>
      </p:sp>
      <p:sp>
        <p:nvSpPr>
          <p:cNvPr id="266" name="Shape 266"/>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73" name="Shape 273"/>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None/>
            </a:pPr>
            <a:r>
              <a:rPr lang="en"/>
              <a:t> For out system deployment, it can be accessed by any browser. Including a browser through your mobile device. It currently connects through HTTP</a:t>
            </a:r>
          </a:p>
          <a:p>
            <a:pPr indent="-69850" lvl="0" marL="0" marR="0" rtl="0" algn="l">
              <a:spcBef>
                <a:spcPts val="360"/>
              </a:spcBef>
              <a:spcAft>
                <a:spcPts val="0"/>
              </a:spcAft>
              <a:buClr>
                <a:schemeClr val="dk2"/>
              </a:buClr>
              <a:buFont typeface="Arial"/>
              <a:buNone/>
            </a:pPr>
            <a:r>
              <a:rPr lang="en"/>
              <a:t>and begins rendering the application </a:t>
            </a:r>
          </a:p>
          <a:p>
            <a:pPr indent="0" lvl="0" marL="0" marR="0" rtl="0" algn="l">
              <a:spcBef>
                <a:spcPts val="360"/>
              </a:spcBef>
              <a:spcAft>
                <a:spcPts val="0"/>
              </a:spcAft>
              <a:buNone/>
            </a:pPr>
            <a:r>
              <a:t/>
            </a:r>
            <a:endParaRPr/>
          </a:p>
        </p:txBody>
      </p:sp>
      <p:sp>
        <p:nvSpPr>
          <p:cNvPr id="274" name="Shape 274"/>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0" name="Shape 130"/>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None/>
            </a:pPr>
            <a:r>
              <a:rPr lang="en"/>
              <a:t>Currently there is no system in place that allows faculty members to quickly advertise any projects they are currently working on or will be working on in the future.</a:t>
            </a:r>
          </a:p>
          <a:p>
            <a:pPr indent="-69850" lvl="0" marL="0" marR="0" rtl="0" algn="l">
              <a:spcBef>
                <a:spcPts val="360"/>
              </a:spcBef>
              <a:spcAft>
                <a:spcPts val="0"/>
              </a:spcAft>
              <a:buNone/>
            </a:pPr>
            <a:r>
              <a:rPr lang="en"/>
              <a:t>This has 2 problems, it makes it hard for the faculty to get enough members in order to begin work on the project and it makes it harder for students to find projects that are in need of help.</a:t>
            </a:r>
          </a:p>
          <a:p>
            <a:pPr indent="-69850" lvl="0" marL="0" marR="0" rtl="0" algn="l">
              <a:spcBef>
                <a:spcPts val="360"/>
              </a:spcBef>
              <a:spcAft>
                <a:spcPts val="0"/>
              </a:spcAft>
              <a:buNone/>
            </a:pPr>
            <a:r>
              <a:t/>
            </a:r>
            <a:endParaRPr/>
          </a:p>
          <a:p>
            <a:pPr indent="-69850" lvl="0" marL="0" marR="0" rtl="0" algn="l">
              <a:spcBef>
                <a:spcPts val="360"/>
              </a:spcBef>
              <a:spcAft>
                <a:spcPts val="0"/>
              </a:spcAft>
              <a:buNone/>
            </a:pPr>
            <a:r>
              <a:rPr lang="en"/>
              <a:t>This is where VIP comes in, VIP allows faculty to propose and share projects while also allowing students  to directly apply to the projects. Faculty can then review the students abilities and decide whether or not they  will be a good fit for the project</a:t>
            </a:r>
          </a:p>
          <a:p>
            <a:pPr indent="-69850" lvl="0" marL="0" marR="0" rtl="0" algn="l">
              <a:spcBef>
                <a:spcPts val="360"/>
              </a:spcBef>
              <a:spcAft>
                <a:spcPts val="0"/>
              </a:spcAft>
              <a:buClr>
                <a:schemeClr val="dk2"/>
              </a:buClr>
              <a:buFont typeface="Arial"/>
              <a:buNone/>
            </a:pPr>
            <a:r>
              <a:t/>
            </a:r>
            <a:endParaRPr/>
          </a:p>
          <a:p>
            <a:pPr indent="0" lvl="0" marL="0" marR="0" rtl="0" algn="l">
              <a:spcBef>
                <a:spcPts val="360"/>
              </a:spcBef>
              <a:spcAft>
                <a:spcPts val="0"/>
              </a:spcAft>
              <a:buNone/>
            </a:pPr>
            <a:r>
              <a:t/>
            </a:r>
            <a:endParaRPr/>
          </a:p>
        </p:txBody>
      </p:sp>
      <p:sp>
        <p:nvSpPr>
          <p:cNvPr id="131" name="Shape 131"/>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81" name="Shape 281"/>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None/>
            </a:pPr>
            <a:r>
              <a:rPr lang="en"/>
              <a:t> For our persistent Data, we used MongoDB, and we stored Users, projects, terms, and todo data</a:t>
            </a:r>
          </a:p>
        </p:txBody>
      </p:sp>
      <p:sp>
        <p:nvSpPr>
          <p:cNvPr id="282" name="Shape 282"/>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89" name="Shape 289"/>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None/>
            </a:pPr>
            <a:r>
              <a:rPr lang="en"/>
              <a:t> For the security and privacy, we used oauthd for students, as they login through google api and for the faculty members</a:t>
            </a:r>
          </a:p>
          <a:p>
            <a:pPr indent="-69850" lvl="0" marL="0" marR="0" rtl="0" algn="l">
              <a:spcBef>
                <a:spcPts val="360"/>
              </a:spcBef>
              <a:spcAft>
                <a:spcPts val="0"/>
              </a:spcAft>
              <a:buClr>
                <a:schemeClr val="dk2"/>
              </a:buClr>
              <a:buFont typeface="Arial"/>
              <a:buNone/>
            </a:pPr>
            <a:r>
              <a:rPr lang="en"/>
              <a:t>we hash and salt the passwords. We also ensure that input from the user is sanitized in order to prevent unwanted</a:t>
            </a:r>
          </a:p>
          <a:p>
            <a:pPr indent="-69850" lvl="0" marL="0" marR="0" rtl="0" algn="l">
              <a:spcBef>
                <a:spcPts val="360"/>
              </a:spcBef>
              <a:spcAft>
                <a:spcPts val="0"/>
              </a:spcAft>
              <a:buClr>
                <a:schemeClr val="dk2"/>
              </a:buClr>
              <a:buFont typeface="Arial"/>
              <a:buNone/>
            </a:pPr>
            <a:r>
              <a:rPr lang="en"/>
              <a:t>database accesses</a:t>
            </a:r>
          </a:p>
          <a:p>
            <a:pPr indent="-69850" lvl="0" marL="0" marR="0" rtl="0" algn="l">
              <a:spcBef>
                <a:spcPts val="360"/>
              </a:spcBef>
              <a:spcAft>
                <a:spcPts val="0"/>
              </a:spcAft>
              <a:buClr>
                <a:schemeClr val="dk2"/>
              </a:buClr>
              <a:buFont typeface="Arial"/>
              <a:buNone/>
            </a:pPr>
            <a:r>
              <a:t/>
            </a:r>
            <a:endParaRPr/>
          </a:p>
          <a:p>
            <a:pPr indent="0" lvl="0" marL="0" marR="0" rtl="0" algn="l">
              <a:spcBef>
                <a:spcPts val="360"/>
              </a:spcBef>
              <a:spcAft>
                <a:spcPts val="0"/>
              </a:spcAft>
              <a:buNone/>
            </a:pPr>
            <a:r>
              <a:t/>
            </a:r>
            <a:endParaRPr/>
          </a:p>
        </p:txBody>
      </p:sp>
      <p:sp>
        <p:nvSpPr>
          <p:cNvPr id="290" name="Shape 290"/>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97" name="Shape 297"/>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None/>
            </a:pPr>
            <a:r>
              <a:rPr lang="en"/>
              <a:t> These are all the classes that we used in our VIP project. We are using Angular, and this means that any time a page is loaded</a:t>
            </a:r>
          </a:p>
          <a:p>
            <a:pPr indent="-69850" lvl="0" marL="0" marR="0" rtl="0" algn="l">
              <a:spcBef>
                <a:spcPts val="360"/>
              </a:spcBef>
              <a:spcAft>
                <a:spcPts val="0"/>
              </a:spcAft>
              <a:buClr>
                <a:schemeClr val="dk2"/>
              </a:buClr>
              <a:buFont typeface="Arial"/>
              <a:buNone/>
            </a:pPr>
            <a:r>
              <a:rPr lang="en"/>
              <a:t>it is injected into the current page, as you can see. Everything leads to the MainApp which is the main page that the user</a:t>
            </a:r>
          </a:p>
          <a:p>
            <a:pPr indent="-69850" lvl="0" marL="0" marR="0" rtl="0" algn="l">
              <a:spcBef>
                <a:spcPts val="360"/>
              </a:spcBef>
              <a:spcAft>
                <a:spcPts val="0"/>
              </a:spcAft>
              <a:buClr>
                <a:schemeClr val="dk2"/>
              </a:buClr>
              <a:buFont typeface="Arial"/>
              <a:buNone/>
            </a:pPr>
            <a:r>
              <a:rPr lang="en"/>
              <a:t>interacts with</a:t>
            </a:r>
          </a:p>
          <a:p>
            <a:pPr indent="0" lvl="0" marL="0" marR="0" rtl="0" algn="l">
              <a:spcBef>
                <a:spcPts val="360"/>
              </a:spcBef>
              <a:spcAft>
                <a:spcPts val="0"/>
              </a:spcAft>
              <a:buNone/>
            </a:pPr>
            <a:r>
              <a:t/>
            </a:r>
            <a:endParaRPr/>
          </a:p>
        </p:txBody>
      </p:sp>
      <p:sp>
        <p:nvSpPr>
          <p:cNvPr id="298" name="Shape 298"/>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05" name="Shape 305"/>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None/>
            </a:pPr>
            <a:r>
              <a:rPr lang="en"/>
              <a:t> This is a statemachine for faculty member login. Initially the faculty member accesses the system as a guest, they will</a:t>
            </a:r>
          </a:p>
          <a:p>
            <a:pPr indent="-69850" lvl="0" marL="0" marR="0" rtl="0" algn="l">
              <a:spcBef>
                <a:spcPts val="360"/>
              </a:spcBef>
              <a:spcAft>
                <a:spcPts val="0"/>
              </a:spcAft>
              <a:buClr>
                <a:schemeClr val="dk2"/>
              </a:buClr>
              <a:buFont typeface="Arial"/>
              <a:buNone/>
            </a:pPr>
            <a:r>
              <a:rPr lang="en"/>
              <a:t>then register for the VIP page, and will be pending approval. at this point, the PI and CO-PI will be able to choose</a:t>
            </a:r>
          </a:p>
          <a:p>
            <a:pPr indent="-69850" lvl="0" marL="0" marR="0" rtl="0" algn="l">
              <a:spcBef>
                <a:spcPts val="360"/>
              </a:spcBef>
              <a:spcAft>
                <a:spcPts val="0"/>
              </a:spcAft>
              <a:buClr>
                <a:schemeClr val="dk2"/>
              </a:buClr>
              <a:buFont typeface="Arial"/>
              <a:buNone/>
            </a:pPr>
            <a:r>
              <a:rPr lang="en"/>
              <a:t>whether or not they would like to accept or rejet the faculty member, and the status of the account will reflect</a:t>
            </a:r>
          </a:p>
          <a:p>
            <a:pPr indent="-69850" lvl="0" marL="0" marR="0" rtl="0" algn="l">
              <a:spcBef>
                <a:spcPts val="360"/>
              </a:spcBef>
              <a:spcAft>
                <a:spcPts val="0"/>
              </a:spcAft>
              <a:buClr>
                <a:schemeClr val="dk2"/>
              </a:buClr>
              <a:buFont typeface="Arial"/>
              <a:buNone/>
            </a:pPr>
            <a:r>
              <a:rPr lang="en"/>
              <a:t>their decision, The user will then receive an email notifying the user of the status of their account</a:t>
            </a:r>
          </a:p>
          <a:p>
            <a:pPr indent="0" lvl="0" marL="0" marR="0" rtl="0" algn="l">
              <a:spcBef>
                <a:spcPts val="360"/>
              </a:spcBef>
              <a:spcAft>
                <a:spcPts val="0"/>
              </a:spcAft>
              <a:buNone/>
            </a:pPr>
            <a:r>
              <a:t/>
            </a:r>
            <a:endParaRPr/>
          </a:p>
        </p:txBody>
      </p:sp>
      <p:sp>
        <p:nvSpPr>
          <p:cNvPr id="306" name="Shape 306"/>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13" name="Shape 313"/>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None/>
            </a:pPr>
            <a:r>
              <a:rPr lang="en"/>
              <a:t> The algorithm for the accounts is as follows. </a:t>
            </a:r>
          </a:p>
          <a:p>
            <a:pPr indent="-69850" lvl="0" marL="0" marR="0" rtl="0" algn="l">
              <a:spcBef>
                <a:spcPts val="360"/>
              </a:spcBef>
              <a:spcAft>
                <a:spcPts val="0"/>
              </a:spcAft>
              <a:buClr>
                <a:schemeClr val="dk2"/>
              </a:buClr>
              <a:buFont typeface="Arial"/>
              <a:buNone/>
            </a:pPr>
            <a:r>
              <a:rPr lang="en"/>
              <a:t>It will check if the user has registered for the system yet, if they have it will perform a series of checks. </a:t>
            </a:r>
          </a:p>
          <a:p>
            <a:pPr indent="-69850" lvl="0" marL="0" marR="0" rtl="0" algn="l">
              <a:spcBef>
                <a:spcPts val="360"/>
              </a:spcBef>
              <a:spcAft>
                <a:spcPts val="0"/>
              </a:spcAft>
              <a:buClr>
                <a:schemeClr val="dk2"/>
              </a:buClr>
              <a:buFont typeface="Arial"/>
              <a:buNone/>
            </a:pPr>
            <a:r>
              <a:rPr lang="en"/>
              <a:t>It will ensurethe email has been verified</a:t>
            </a:r>
          </a:p>
          <a:p>
            <a:pPr indent="-69850" lvl="0" marL="0" marR="0" rtl="0" algn="l">
              <a:spcBef>
                <a:spcPts val="360"/>
              </a:spcBef>
              <a:spcAft>
                <a:spcPts val="0"/>
              </a:spcAft>
              <a:buClr>
                <a:schemeClr val="dk2"/>
              </a:buClr>
              <a:buFont typeface="Arial"/>
              <a:buNone/>
            </a:pPr>
            <a:r>
              <a:rPr lang="en"/>
              <a:t>It will ensure the password meets all criteria imposed by the admin</a:t>
            </a:r>
          </a:p>
          <a:p>
            <a:pPr indent="-69850" lvl="0" marL="0" marR="0" rtl="0" algn="l">
              <a:spcBef>
                <a:spcPts val="360"/>
              </a:spcBef>
              <a:spcAft>
                <a:spcPts val="0"/>
              </a:spcAft>
              <a:buClr>
                <a:schemeClr val="dk2"/>
              </a:buClr>
              <a:buFont typeface="Arial"/>
              <a:buNone/>
            </a:pPr>
            <a:r>
              <a:rPr lang="en"/>
              <a:t>If so, it will salt and submit the password through bcrypt</a:t>
            </a:r>
          </a:p>
          <a:p>
            <a:pPr indent="-69850" lvl="0" marL="0" marR="0" rtl="0" algn="l">
              <a:spcBef>
                <a:spcPts val="360"/>
              </a:spcBef>
              <a:spcAft>
                <a:spcPts val="0"/>
              </a:spcAft>
              <a:buClr>
                <a:schemeClr val="dk2"/>
              </a:buClr>
              <a:buFont typeface="Arial"/>
              <a:buNone/>
            </a:pPr>
            <a:r>
              <a:rPr lang="en"/>
              <a:t>Then it will check if the user has been approved by a PI.</a:t>
            </a:r>
          </a:p>
          <a:p>
            <a:pPr indent="-69850" lvl="0" marL="0" marR="0" rtl="0" algn="l">
              <a:spcBef>
                <a:spcPts val="360"/>
              </a:spcBef>
              <a:spcAft>
                <a:spcPts val="0"/>
              </a:spcAft>
              <a:buClr>
                <a:schemeClr val="dk2"/>
              </a:buClr>
              <a:buFont typeface="Arial"/>
              <a:buNone/>
            </a:pPr>
            <a:r>
              <a:rPr lang="en"/>
              <a:t>If all checks pass, the user will be logged in, otherwise he will be notified of the failure</a:t>
            </a:r>
          </a:p>
          <a:p>
            <a:pPr indent="0" lvl="0" marL="0" marR="0" rtl="0" algn="l">
              <a:spcBef>
                <a:spcPts val="360"/>
              </a:spcBef>
              <a:spcAft>
                <a:spcPts val="0"/>
              </a:spcAft>
              <a:buNone/>
            </a:pPr>
            <a:r>
              <a:t/>
            </a:r>
            <a:endParaRPr/>
          </a:p>
        </p:txBody>
      </p:sp>
      <p:sp>
        <p:nvSpPr>
          <p:cNvPr id="314" name="Shape 314"/>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21" name="Shape 321"/>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None/>
            </a:pPr>
            <a:r>
              <a:rPr lang="en"/>
              <a:t> 1 sunny day case for this user story is to ensure a user can be entered into the system if they enter all</a:t>
            </a:r>
          </a:p>
          <a:p>
            <a:pPr indent="-69850" lvl="0" marL="0" marR="0" rtl="0" algn="l">
              <a:spcBef>
                <a:spcPts val="360"/>
              </a:spcBef>
              <a:spcAft>
                <a:spcPts val="0"/>
              </a:spcAft>
              <a:buClr>
                <a:schemeClr val="dk2"/>
              </a:buClr>
              <a:buFont typeface="Arial"/>
              <a:buNone/>
            </a:pPr>
            <a:r>
              <a:rPr lang="en"/>
              <a:t>required information successfully. When the user hits submit, the user will be creating and receive a message notifying</a:t>
            </a:r>
          </a:p>
          <a:p>
            <a:pPr indent="-69850" lvl="0" marL="0" marR="0" rtl="0" algn="l">
              <a:spcBef>
                <a:spcPts val="360"/>
              </a:spcBef>
              <a:spcAft>
                <a:spcPts val="0"/>
              </a:spcAft>
              <a:buClr>
                <a:schemeClr val="dk2"/>
              </a:buClr>
              <a:buFont typeface="Arial"/>
              <a:buNone/>
            </a:pPr>
            <a:r>
              <a:rPr lang="en"/>
              <a:t>them they successfully registered</a:t>
            </a:r>
          </a:p>
          <a:p>
            <a:pPr indent="0" lvl="0" marL="0" marR="0" rtl="0" algn="l">
              <a:spcBef>
                <a:spcPts val="360"/>
              </a:spcBef>
              <a:spcAft>
                <a:spcPts val="0"/>
              </a:spcAft>
              <a:buNone/>
            </a:pPr>
            <a:r>
              <a:t/>
            </a:r>
            <a:endParaRPr/>
          </a:p>
        </p:txBody>
      </p:sp>
      <p:sp>
        <p:nvSpPr>
          <p:cNvPr id="322" name="Shape 322"/>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29" name="Shape 329"/>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None/>
            </a:pPr>
            <a:r>
              <a:rPr lang="en"/>
              <a:t> one of the rainy day cases for this user story is to ensure that the user will not be created if they input an invalid</a:t>
            </a:r>
          </a:p>
          <a:p>
            <a:pPr indent="-69850" lvl="0" marL="0" marR="0" rtl="0" algn="l">
              <a:spcBef>
                <a:spcPts val="360"/>
              </a:spcBef>
              <a:spcAft>
                <a:spcPts val="0"/>
              </a:spcAft>
              <a:buClr>
                <a:schemeClr val="dk2"/>
              </a:buClr>
              <a:buFont typeface="Arial"/>
              <a:buNone/>
            </a:pPr>
            <a:r>
              <a:rPr lang="en"/>
              <a:t>password. This was tested by entering a very weak password that did not contain a capital letter. When submit was clicked an error message</a:t>
            </a:r>
          </a:p>
          <a:p>
            <a:pPr indent="-69850" lvl="0" marL="0" marR="0" rtl="0" algn="l">
              <a:spcBef>
                <a:spcPts val="360"/>
              </a:spcBef>
              <a:spcAft>
                <a:spcPts val="0"/>
              </a:spcAft>
              <a:buClr>
                <a:schemeClr val="dk2"/>
              </a:buClr>
              <a:buFont typeface="Arial"/>
              <a:buNone/>
            </a:pPr>
            <a:r>
              <a:rPr lang="en"/>
              <a:t>notified the user that the password was missing a capital letter</a:t>
            </a:r>
          </a:p>
          <a:p>
            <a:pPr indent="0" lvl="0" marL="0" marR="0" rtl="0" algn="l">
              <a:spcBef>
                <a:spcPts val="360"/>
              </a:spcBef>
              <a:spcAft>
                <a:spcPts val="0"/>
              </a:spcAft>
              <a:buNone/>
            </a:pPr>
            <a:r>
              <a:t/>
            </a:r>
            <a:endParaRPr/>
          </a:p>
        </p:txBody>
      </p:sp>
      <p:sp>
        <p:nvSpPr>
          <p:cNvPr id="330" name="Shape 330"/>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rPr lang="en"/>
              <a:t> This is our teams work schedule for the semester. We spent time early on working on improving the usability of Mobile Judge which is a component of VIP. When we switched over to VIP we continued working quickly and everything continued to go smoothly</a:t>
            </a:r>
          </a:p>
          <a:p>
            <a:pPr lvl="0" rtl="0">
              <a:spcBef>
                <a:spcPts val="0"/>
              </a:spcBef>
              <a:buNone/>
            </a:pPr>
            <a:r>
              <a:t/>
            </a:r>
            <a:endParaRPr/>
          </a:p>
        </p:txBody>
      </p:sp>
      <p:sp>
        <p:nvSpPr>
          <p:cNvPr id="140" name="Shape 140"/>
          <p:cNvSpPr txBox="1"/>
          <p:nvPr>
            <p:ph idx="12" type="sldNum"/>
          </p:nvPr>
        </p:nvSpPr>
        <p:spPr>
          <a:xfrm>
            <a:off x="3884612" y="8685213"/>
            <a:ext cx="2971800" cy="457200"/>
          </a:xfrm>
          <a:prstGeom prst="rect">
            <a:avLst/>
          </a:prstGeom>
          <a:noFill/>
          <a:ln>
            <a:noFill/>
          </a:ln>
        </p:spPr>
        <p:txBody>
          <a:bodyPr anchorCtr="0" anchor="ctr" bIns="91425" lIns="91425" rIns="91425" tIns="91425">
            <a:noAutofit/>
          </a:bodyPr>
          <a:lstStyle/>
          <a:p>
            <a:pPr lvl="0" rtl="0">
              <a:spcBef>
                <a:spcPts val="0"/>
              </a:spcBef>
              <a:buClr>
                <a:srgbClr val="000000"/>
              </a:buClr>
              <a:buFont typeface="Arial"/>
              <a:buNone/>
            </a:pPr>
            <a:fld id="{00000000-1234-1234-1234-123412341234}" type="slidenum">
              <a:rPr lang="en"/>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None/>
            </a:pPr>
            <a:r>
              <a:rPr lang="en"/>
              <a:t> These are some of the core features that we worked on and implemented for VIP and will go more in depth on the use cases</a:t>
            </a:r>
          </a:p>
          <a:p>
            <a:pPr indent="0" lvl="0" marL="0" marR="0" rtl="0" algn="l">
              <a:spcBef>
                <a:spcPts val="360"/>
              </a:spcBef>
              <a:spcAft>
                <a:spcPts val="0"/>
              </a:spcAft>
              <a:buNone/>
            </a:pPr>
            <a:r>
              <a:t/>
            </a:r>
            <a:endParaRPr/>
          </a:p>
        </p:txBody>
      </p:sp>
      <p:sp>
        <p:nvSpPr>
          <p:cNvPr id="147" name="Shape 147"/>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5" name="Shape 155"/>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None/>
            </a:pPr>
            <a:r>
              <a:rPr lang="en"/>
              <a:t> This is the use case diagram for the main stories we worked on in VIP, as you can see. we have 3 main actors.</a:t>
            </a:r>
          </a:p>
          <a:p>
            <a:pPr indent="-69850" lvl="0" marL="0" marR="0" rtl="0" algn="l">
              <a:spcBef>
                <a:spcPts val="360"/>
              </a:spcBef>
              <a:spcAft>
                <a:spcPts val="0"/>
              </a:spcAft>
              <a:buNone/>
            </a:pPr>
            <a:r>
              <a:t/>
            </a:r>
            <a:endParaRPr/>
          </a:p>
          <a:p>
            <a:pPr indent="-69850" lvl="0" marL="0" marR="0" rtl="0" algn="l">
              <a:spcBef>
                <a:spcPts val="360"/>
              </a:spcBef>
              <a:spcAft>
                <a:spcPts val="0"/>
              </a:spcAft>
              <a:buClr>
                <a:schemeClr val="dk2"/>
              </a:buClr>
              <a:buFont typeface="Arial"/>
              <a:buNone/>
            </a:pPr>
            <a:r>
              <a:rPr lang="en"/>
              <a:t>PI/CO-PI will be the ones that accept faculty members into the system, along with accepting projects that facultypropose.</a:t>
            </a:r>
          </a:p>
          <a:p>
            <a:pPr indent="-69850" lvl="0" marL="0" marR="0" rtl="0" algn="l">
              <a:spcBef>
                <a:spcPts val="360"/>
              </a:spcBef>
              <a:spcAft>
                <a:spcPts val="0"/>
              </a:spcAft>
              <a:buClr>
                <a:schemeClr val="dk2"/>
              </a:buClr>
              <a:buFont typeface="Arial"/>
              <a:buNone/>
            </a:pPr>
            <a:r>
              <a:t/>
            </a:r>
            <a:endParaRPr/>
          </a:p>
          <a:p>
            <a:pPr indent="-69850" lvl="0" marL="0" marR="0" rtl="0" algn="l">
              <a:spcBef>
                <a:spcPts val="360"/>
              </a:spcBef>
              <a:spcAft>
                <a:spcPts val="0"/>
              </a:spcAft>
              <a:buClr>
                <a:schemeClr val="dk2"/>
              </a:buClr>
              <a:buFont typeface="Arial"/>
              <a:buNone/>
            </a:pPr>
            <a:r>
              <a:rPr lang="en"/>
              <a:t>Faculty will be able to propose projects and edit the details of the projects. They will also be able to review and accept students that apply to the projects</a:t>
            </a:r>
          </a:p>
          <a:p>
            <a:pPr indent="-69850" lvl="0" marL="0" marR="0" rtl="0" algn="l">
              <a:spcBef>
                <a:spcPts val="360"/>
              </a:spcBef>
              <a:spcAft>
                <a:spcPts val="0"/>
              </a:spcAft>
              <a:buClr>
                <a:schemeClr val="dk2"/>
              </a:buClr>
              <a:buFont typeface="Arial"/>
              <a:buNone/>
            </a:pPr>
            <a:r>
              <a:t/>
            </a:r>
            <a:endParaRPr/>
          </a:p>
          <a:p>
            <a:pPr indent="-69850" lvl="0" marL="0" marR="0" rtl="0" algn="l">
              <a:spcBef>
                <a:spcPts val="360"/>
              </a:spcBef>
              <a:spcAft>
                <a:spcPts val="0"/>
              </a:spcAft>
              <a:buClr>
                <a:schemeClr val="dk2"/>
              </a:buClr>
              <a:buFont typeface="Arial"/>
              <a:buNone/>
            </a:pPr>
            <a:r>
              <a:rPr lang="en"/>
              <a:t>Students will instantly be allowed into the system by use of their FIU accounts. They will be able to view all currently active projects and apply to them. They will be able to input information into the applications so that faculty members can then review if they are fit for the project</a:t>
            </a:r>
          </a:p>
          <a:p>
            <a:pPr indent="0" lvl="0" marL="0" marR="0" rtl="0" algn="l">
              <a:spcBef>
                <a:spcPts val="360"/>
              </a:spcBef>
              <a:spcAft>
                <a:spcPts val="0"/>
              </a:spcAft>
              <a:buNone/>
            </a:pPr>
            <a:r>
              <a:t/>
            </a:r>
            <a:endParaRPr/>
          </a:p>
        </p:txBody>
      </p:sp>
      <p:sp>
        <p:nvSpPr>
          <p:cNvPr id="156" name="Shape 156"/>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3" name="Shape 163"/>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None/>
            </a:pPr>
            <a:r>
              <a:rPr lang="en"/>
              <a:t> I will now cover the user stories that were previously mentioned in more detail</a:t>
            </a:r>
          </a:p>
          <a:p>
            <a:pPr indent="-69850" lvl="0" marL="0" marR="0" rtl="0" algn="l">
              <a:spcBef>
                <a:spcPts val="360"/>
              </a:spcBef>
              <a:spcAft>
                <a:spcPts val="0"/>
              </a:spcAft>
              <a:buClr>
                <a:schemeClr val="dk2"/>
              </a:buClr>
              <a:buFont typeface="Arial"/>
              <a:buNone/>
            </a:pPr>
            <a:r>
              <a:t/>
            </a:r>
            <a:endParaRPr/>
          </a:p>
          <a:p>
            <a:pPr indent="-69850" lvl="0" marL="0" marR="0" rtl="0" algn="l">
              <a:spcBef>
                <a:spcPts val="360"/>
              </a:spcBef>
              <a:spcAft>
                <a:spcPts val="0"/>
              </a:spcAft>
              <a:buClr>
                <a:schemeClr val="dk2"/>
              </a:buClr>
              <a:buFont typeface="Arial"/>
              <a:buNone/>
            </a:pPr>
            <a:r>
              <a:rPr lang="en"/>
              <a:t>The project proposal User story is what the faculty members will interact with when proposing their own project.</a:t>
            </a:r>
          </a:p>
          <a:p>
            <a:pPr indent="-69850" lvl="0" marL="0" marR="0" rtl="0" algn="l">
              <a:spcBef>
                <a:spcPts val="360"/>
              </a:spcBef>
              <a:spcAft>
                <a:spcPts val="0"/>
              </a:spcAft>
              <a:buClr>
                <a:schemeClr val="dk2"/>
              </a:buClr>
              <a:buFont typeface="Arial"/>
              <a:buNone/>
            </a:pPr>
            <a:r>
              <a:rPr lang="en"/>
              <a:t>They will be presented a form with a Title, Image, Description, the number of students required to start this project, and which disciplines the project is intended for.</a:t>
            </a:r>
          </a:p>
          <a:p>
            <a:pPr indent="0" lvl="0" marL="0" marR="0" rtl="0" algn="l">
              <a:spcBef>
                <a:spcPts val="360"/>
              </a:spcBef>
              <a:spcAft>
                <a:spcPts val="0"/>
              </a:spcAft>
              <a:buNone/>
            </a:pPr>
            <a:r>
              <a:t/>
            </a:r>
            <a:endParaRPr/>
          </a:p>
        </p:txBody>
      </p:sp>
      <p:sp>
        <p:nvSpPr>
          <p:cNvPr id="164" name="Shape 164"/>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1" name="Shape 171"/>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None/>
            </a:pPr>
            <a:r>
              <a:rPr lang="en"/>
              <a:t> The Register User story is used for faculty members. Faculty members must be approved into the system by PI/CO-PI.</a:t>
            </a:r>
          </a:p>
          <a:p>
            <a:pPr indent="-69850" lvl="0" marL="0" marR="0" rtl="0" algn="l">
              <a:spcBef>
                <a:spcPts val="360"/>
              </a:spcBef>
              <a:spcAft>
                <a:spcPts val="0"/>
              </a:spcAft>
              <a:buClr>
                <a:schemeClr val="dk2"/>
              </a:buClr>
              <a:buFont typeface="Arial"/>
              <a:buNone/>
            </a:pPr>
            <a:r>
              <a:rPr lang="en"/>
              <a:t>Since not all faculty members have email accounts through gmail. They will also have to register an account withthe VIP system</a:t>
            </a:r>
          </a:p>
          <a:p>
            <a:pPr indent="0" lvl="0" marL="0" marR="0" rtl="0" algn="l">
              <a:spcBef>
                <a:spcPts val="360"/>
              </a:spcBef>
              <a:spcAft>
                <a:spcPts val="0"/>
              </a:spcAft>
              <a:buNone/>
            </a:pPr>
            <a:r>
              <a:t/>
            </a:r>
            <a:endParaRPr/>
          </a:p>
        </p:txBody>
      </p:sp>
      <p:sp>
        <p:nvSpPr>
          <p:cNvPr id="172" name="Shape 172"/>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9" name="Shape 179"/>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None/>
            </a:pPr>
            <a:r>
              <a:rPr lang="en"/>
              <a:t> The ToDo list is how faculty will be able to see any status changes for a project they have proposed. and PI/CO-PI</a:t>
            </a:r>
          </a:p>
          <a:p>
            <a:pPr indent="-69850" lvl="0" marL="0" marR="0" rtl="0" algn="l">
              <a:spcBef>
                <a:spcPts val="360"/>
              </a:spcBef>
              <a:spcAft>
                <a:spcPts val="0"/>
              </a:spcAft>
              <a:buClr>
                <a:schemeClr val="dk2"/>
              </a:buClr>
              <a:buFont typeface="Arial"/>
              <a:buNone/>
            </a:pPr>
            <a:r>
              <a:rPr lang="en"/>
              <a:t>will be able to see any projects which have been proposed as well as any faculty members that have registered for</a:t>
            </a:r>
          </a:p>
          <a:p>
            <a:pPr indent="-69850" lvl="0" marL="0" marR="0" rtl="0" algn="l">
              <a:spcBef>
                <a:spcPts val="360"/>
              </a:spcBef>
              <a:spcAft>
                <a:spcPts val="0"/>
              </a:spcAft>
              <a:buClr>
                <a:schemeClr val="dk2"/>
              </a:buClr>
              <a:buFont typeface="Arial"/>
              <a:buNone/>
            </a:pPr>
            <a:r>
              <a:rPr lang="en"/>
              <a:t>the website</a:t>
            </a:r>
          </a:p>
          <a:p>
            <a:pPr indent="0" lvl="0" marL="0" marR="0" rtl="0" algn="l">
              <a:spcBef>
                <a:spcPts val="360"/>
              </a:spcBef>
              <a:spcAft>
                <a:spcPts val="0"/>
              </a:spcAft>
              <a:buNone/>
            </a:pPr>
            <a:r>
              <a:t/>
            </a:r>
            <a:endParaRPr/>
          </a:p>
        </p:txBody>
      </p:sp>
      <p:sp>
        <p:nvSpPr>
          <p:cNvPr id="180" name="Shape 180"/>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7" name="Shape 187"/>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None/>
            </a:pPr>
            <a:r>
              <a:rPr lang="en"/>
              <a:t> The Teams page will serve to show any projects that have been accepted and are currently active, meaning that </a:t>
            </a:r>
          </a:p>
          <a:p>
            <a:pPr indent="-69850" lvl="0" marL="0" marR="0" rtl="0" algn="l">
              <a:spcBef>
                <a:spcPts val="360"/>
              </a:spcBef>
              <a:spcAft>
                <a:spcPts val="0"/>
              </a:spcAft>
              <a:buClr>
                <a:schemeClr val="dk2"/>
              </a:buClr>
              <a:buFont typeface="Arial"/>
              <a:buNone/>
            </a:pPr>
            <a:r>
              <a:rPr lang="en"/>
              <a:t>they are being worked on for the current term. This is where students will be able to browse for projects and view</a:t>
            </a:r>
          </a:p>
          <a:p>
            <a:pPr indent="-69850" lvl="0" marL="0" marR="0" rtl="0" algn="l">
              <a:spcBef>
                <a:spcPts val="360"/>
              </a:spcBef>
              <a:spcAft>
                <a:spcPts val="0"/>
              </a:spcAft>
              <a:buClr>
                <a:schemeClr val="dk2"/>
              </a:buClr>
              <a:buFont typeface="Arial"/>
              <a:buNone/>
            </a:pPr>
            <a:r>
              <a:rPr lang="en"/>
              <a:t>them in more detail before applying to it</a:t>
            </a:r>
          </a:p>
          <a:p>
            <a:pPr indent="0" lvl="0" marL="0" marR="0" rtl="0" algn="l">
              <a:spcBef>
                <a:spcPts val="360"/>
              </a:spcBef>
              <a:spcAft>
                <a:spcPts val="0"/>
              </a:spcAft>
              <a:buNone/>
            </a:pPr>
            <a:r>
              <a:t/>
            </a:r>
            <a:endParaRPr/>
          </a:p>
        </p:txBody>
      </p:sp>
      <p:sp>
        <p:nvSpPr>
          <p:cNvPr id="188" name="Shape 188"/>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 sz="1200" u="none" cap="none" strike="noStrike">
                <a:solidFill>
                  <a:schemeClr val="dk1"/>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4" name="Shape 54"/>
        <p:cNvGrpSpPr/>
        <p:nvPr/>
      </p:nvGrpSpPr>
      <p:grpSpPr>
        <a:xfrm>
          <a:off x="0" y="0"/>
          <a:ext cx="0" cy="0"/>
          <a:chOff x="0" y="0"/>
          <a:chExt cx="0" cy="0"/>
        </a:xfrm>
      </p:grpSpPr>
      <p:cxnSp>
        <p:nvCxnSpPr>
          <p:cNvPr id="55" name="Shape 55"/>
          <p:cNvCxnSpPr/>
          <p:nvPr/>
        </p:nvCxnSpPr>
        <p:spPr>
          <a:xfrm>
            <a:off x="2477724" y="415650"/>
            <a:ext cx="6244200" cy="0"/>
          </a:xfrm>
          <a:prstGeom prst="straightConnector1">
            <a:avLst/>
          </a:prstGeom>
          <a:noFill/>
          <a:ln cap="flat" cmpd="sng" w="38100">
            <a:solidFill>
              <a:schemeClr val="lt1"/>
            </a:solidFill>
            <a:prstDash val="solid"/>
            <a:round/>
            <a:headEnd len="med" w="med" type="none"/>
            <a:tailEnd len="med" w="med" type="none"/>
          </a:ln>
        </p:spPr>
      </p:cxnSp>
      <p:cxnSp>
        <p:nvCxnSpPr>
          <p:cNvPr id="56" name="Shape 56"/>
          <p:cNvCxnSpPr/>
          <p:nvPr/>
        </p:nvCxnSpPr>
        <p:spPr>
          <a:xfrm>
            <a:off x="2477724" y="4740000"/>
            <a:ext cx="6244200" cy="0"/>
          </a:xfrm>
          <a:prstGeom prst="straightConnector1">
            <a:avLst/>
          </a:prstGeom>
          <a:noFill/>
          <a:ln cap="flat" cmpd="sng" w="19050">
            <a:solidFill>
              <a:schemeClr val="lt1"/>
            </a:solidFill>
            <a:prstDash val="solid"/>
            <a:round/>
            <a:headEnd len="med" w="med" type="none"/>
            <a:tailEnd len="med" w="med" type="none"/>
          </a:ln>
        </p:spPr>
      </p:cxnSp>
      <p:cxnSp>
        <p:nvCxnSpPr>
          <p:cNvPr id="57" name="Shape 57"/>
          <p:cNvCxnSpPr/>
          <p:nvPr/>
        </p:nvCxnSpPr>
        <p:spPr>
          <a:xfrm>
            <a:off x="425198" y="415650"/>
            <a:ext cx="183300" cy="0"/>
          </a:xfrm>
          <a:prstGeom prst="straightConnector1">
            <a:avLst/>
          </a:prstGeom>
          <a:noFill/>
          <a:ln cap="flat" cmpd="sng" w="19050">
            <a:solidFill>
              <a:schemeClr val="lt1"/>
            </a:solidFill>
            <a:prstDash val="solid"/>
            <a:round/>
            <a:headEnd len="med" w="med" type="none"/>
            <a:tailEnd len="med" w="med" type="none"/>
          </a:ln>
        </p:spPr>
      </p:cxnSp>
      <p:sp>
        <p:nvSpPr>
          <p:cNvPr id="58" name="Shape 58"/>
          <p:cNvSpPr txBox="1"/>
          <p:nvPr>
            <p:ph type="ctrTitle"/>
          </p:nvPr>
        </p:nvSpPr>
        <p:spPr>
          <a:xfrm>
            <a:off x="2371725" y="630225"/>
            <a:ext cx="6331500" cy="1542000"/>
          </a:xfrm>
          <a:prstGeom prst="rect">
            <a:avLst/>
          </a:prstGeom>
        </p:spPr>
        <p:txBody>
          <a:bodyPr anchorCtr="0" anchor="t" bIns="91425" lIns="91425" rIns="91425" tIns="91425"/>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p:txBody>
      </p:sp>
      <p:sp>
        <p:nvSpPr>
          <p:cNvPr id="59" name="Shape 59"/>
          <p:cNvSpPr txBox="1"/>
          <p:nvPr>
            <p:ph idx="1" type="subTitle"/>
          </p:nvPr>
        </p:nvSpPr>
        <p:spPr>
          <a:xfrm>
            <a:off x="2390266" y="3238450"/>
            <a:ext cx="6331500" cy="1241700"/>
          </a:xfrm>
          <a:prstGeom prst="rect">
            <a:avLst/>
          </a:prstGeom>
        </p:spPr>
        <p:txBody>
          <a:bodyPr anchorCtr="0" anchor="b" bIns="91425" lIns="91425" rIns="91425" tIns="91425"/>
          <a:lstStyle>
            <a:lvl1pPr lvl="0" rtl="0">
              <a:lnSpc>
                <a:spcPct val="100000"/>
              </a:lnSpc>
              <a:spcBef>
                <a:spcPts val="0"/>
              </a:spcBef>
              <a:spcAft>
                <a:spcPts val="0"/>
              </a:spcAft>
              <a:buClr>
                <a:schemeClr val="lt1"/>
              </a:buClr>
              <a:buNone/>
              <a:defRPr>
                <a:solidFill>
                  <a:schemeClr val="lt1"/>
                </a:solidFill>
              </a:defRPr>
            </a:lvl1pPr>
            <a:lvl2pPr lvl="1" rtl="0">
              <a:lnSpc>
                <a:spcPct val="100000"/>
              </a:lnSpc>
              <a:spcBef>
                <a:spcPts val="0"/>
              </a:spcBef>
              <a:spcAft>
                <a:spcPts val="0"/>
              </a:spcAft>
              <a:buClr>
                <a:schemeClr val="lt1"/>
              </a:buClr>
              <a:buSzPct val="100000"/>
              <a:buNone/>
              <a:defRPr sz="1800">
                <a:solidFill>
                  <a:schemeClr val="lt1"/>
                </a:solidFill>
              </a:defRPr>
            </a:lvl2pPr>
            <a:lvl3pPr lvl="2" rtl="0">
              <a:lnSpc>
                <a:spcPct val="100000"/>
              </a:lnSpc>
              <a:spcBef>
                <a:spcPts val="0"/>
              </a:spcBef>
              <a:spcAft>
                <a:spcPts val="0"/>
              </a:spcAft>
              <a:buClr>
                <a:schemeClr val="lt1"/>
              </a:buClr>
              <a:buSzPct val="100000"/>
              <a:buNone/>
              <a:defRPr sz="1800">
                <a:solidFill>
                  <a:schemeClr val="lt1"/>
                </a:solidFill>
              </a:defRPr>
            </a:lvl3pPr>
            <a:lvl4pPr lvl="3" rtl="0">
              <a:lnSpc>
                <a:spcPct val="100000"/>
              </a:lnSpc>
              <a:spcBef>
                <a:spcPts val="0"/>
              </a:spcBef>
              <a:spcAft>
                <a:spcPts val="0"/>
              </a:spcAft>
              <a:buClr>
                <a:schemeClr val="lt1"/>
              </a:buClr>
              <a:buSzPct val="100000"/>
              <a:buNone/>
              <a:defRPr sz="1800">
                <a:solidFill>
                  <a:schemeClr val="lt1"/>
                </a:solidFill>
              </a:defRPr>
            </a:lvl4pPr>
            <a:lvl5pPr lvl="4" rtl="0">
              <a:lnSpc>
                <a:spcPct val="100000"/>
              </a:lnSpc>
              <a:spcBef>
                <a:spcPts val="0"/>
              </a:spcBef>
              <a:spcAft>
                <a:spcPts val="0"/>
              </a:spcAft>
              <a:buClr>
                <a:schemeClr val="lt1"/>
              </a:buClr>
              <a:buSzPct val="100000"/>
              <a:buNone/>
              <a:defRPr sz="1800">
                <a:solidFill>
                  <a:schemeClr val="lt1"/>
                </a:solidFill>
              </a:defRPr>
            </a:lvl5pPr>
            <a:lvl6pPr lvl="5" rtl="0">
              <a:lnSpc>
                <a:spcPct val="100000"/>
              </a:lnSpc>
              <a:spcBef>
                <a:spcPts val="0"/>
              </a:spcBef>
              <a:spcAft>
                <a:spcPts val="0"/>
              </a:spcAft>
              <a:buClr>
                <a:schemeClr val="lt1"/>
              </a:buClr>
              <a:buSzPct val="100000"/>
              <a:buNone/>
              <a:defRPr sz="1800">
                <a:solidFill>
                  <a:schemeClr val="lt1"/>
                </a:solidFill>
              </a:defRPr>
            </a:lvl6pPr>
            <a:lvl7pPr lvl="6" rtl="0">
              <a:lnSpc>
                <a:spcPct val="100000"/>
              </a:lnSpc>
              <a:spcBef>
                <a:spcPts val="0"/>
              </a:spcBef>
              <a:spcAft>
                <a:spcPts val="0"/>
              </a:spcAft>
              <a:buClr>
                <a:schemeClr val="lt1"/>
              </a:buClr>
              <a:buSzPct val="100000"/>
              <a:buNone/>
              <a:defRPr sz="1800">
                <a:solidFill>
                  <a:schemeClr val="lt1"/>
                </a:solidFill>
              </a:defRPr>
            </a:lvl7pPr>
            <a:lvl8pPr lvl="7" rtl="0">
              <a:lnSpc>
                <a:spcPct val="100000"/>
              </a:lnSpc>
              <a:spcBef>
                <a:spcPts val="0"/>
              </a:spcBef>
              <a:spcAft>
                <a:spcPts val="0"/>
              </a:spcAft>
              <a:buClr>
                <a:schemeClr val="lt1"/>
              </a:buClr>
              <a:buSzPct val="100000"/>
              <a:buNone/>
              <a:defRPr sz="1800">
                <a:solidFill>
                  <a:schemeClr val="lt1"/>
                </a:solidFill>
              </a:defRPr>
            </a:lvl8pPr>
            <a:lvl9pPr lvl="8" rtl="0">
              <a:lnSpc>
                <a:spcPct val="100000"/>
              </a:lnSpc>
              <a:spcBef>
                <a:spcPts val="0"/>
              </a:spcBef>
              <a:spcAft>
                <a:spcPts val="0"/>
              </a:spcAft>
              <a:buClr>
                <a:schemeClr val="lt1"/>
              </a:buClr>
              <a:buSzPct val="100000"/>
              <a:buNone/>
              <a:defRPr sz="1800">
                <a:solidFill>
                  <a:schemeClr val="lt1"/>
                </a:solidFill>
              </a:defRPr>
            </a:lvl9pPr>
          </a:lstStyle>
          <a:p/>
        </p:txBody>
      </p:sp>
      <p:sp>
        <p:nvSpPr>
          <p:cNvPr id="60" name="Shape 60"/>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61" name="Shape 61"/>
        <p:cNvGrpSpPr/>
        <p:nvPr/>
      </p:nvGrpSpPr>
      <p:grpSpPr>
        <a:xfrm>
          <a:off x="0" y="0"/>
          <a:ext cx="0" cy="0"/>
          <a:chOff x="0" y="0"/>
          <a:chExt cx="0" cy="0"/>
        </a:xfrm>
      </p:grpSpPr>
      <p:cxnSp>
        <p:nvCxnSpPr>
          <p:cNvPr id="62" name="Shape 62"/>
          <p:cNvCxnSpPr/>
          <p:nvPr/>
        </p:nvCxnSpPr>
        <p:spPr>
          <a:xfrm>
            <a:off x="425200" y="415650"/>
            <a:ext cx="8296800" cy="0"/>
          </a:xfrm>
          <a:prstGeom prst="straightConnector1">
            <a:avLst/>
          </a:prstGeom>
          <a:noFill/>
          <a:ln cap="flat" cmpd="sng" w="38100">
            <a:solidFill>
              <a:schemeClr val="lt1"/>
            </a:solidFill>
            <a:prstDash val="solid"/>
            <a:round/>
            <a:headEnd len="med" w="med" type="none"/>
            <a:tailEnd len="med" w="med" type="none"/>
          </a:ln>
        </p:spPr>
      </p:cxnSp>
      <p:cxnSp>
        <p:nvCxnSpPr>
          <p:cNvPr id="63" name="Shape 63"/>
          <p:cNvCxnSpPr/>
          <p:nvPr/>
        </p:nvCxnSpPr>
        <p:spPr>
          <a:xfrm>
            <a:off x="425200" y="4740000"/>
            <a:ext cx="8296800" cy="0"/>
          </a:xfrm>
          <a:prstGeom prst="straightConnector1">
            <a:avLst/>
          </a:prstGeom>
          <a:noFill/>
          <a:ln cap="flat" cmpd="sng" w="19050">
            <a:solidFill>
              <a:schemeClr val="lt1"/>
            </a:solidFill>
            <a:prstDash val="solid"/>
            <a:round/>
            <a:headEnd len="med" w="med" type="none"/>
            <a:tailEnd len="med" w="med" type="none"/>
          </a:ln>
        </p:spPr>
      </p:cxnSp>
      <p:sp>
        <p:nvSpPr>
          <p:cNvPr id="64" name="Shape 64"/>
          <p:cNvSpPr txBox="1"/>
          <p:nvPr>
            <p:ph type="title"/>
          </p:nvPr>
        </p:nvSpPr>
        <p:spPr>
          <a:xfrm>
            <a:off x="406425" y="1806825"/>
            <a:ext cx="8296800" cy="1542000"/>
          </a:xfrm>
          <a:prstGeom prst="rect">
            <a:avLst/>
          </a:prstGeom>
        </p:spPr>
        <p:txBody>
          <a:bodyPr anchorCtr="0" anchor="ctr" bIns="91425" lIns="91425" rIns="91425" tIns="91425"/>
          <a:lstStyle>
            <a:lvl1pPr lvl="0" rtl="0" algn="ctr">
              <a:spcBef>
                <a:spcPts val="0"/>
              </a:spcBef>
              <a:buClr>
                <a:schemeClr val="lt1"/>
              </a:buClr>
              <a:buSzPct val="100000"/>
              <a:defRPr sz="4800">
                <a:solidFill>
                  <a:schemeClr val="lt1"/>
                </a:solidFill>
              </a:defRPr>
            </a:lvl1pPr>
            <a:lvl2pPr lvl="1" rtl="0" algn="ctr">
              <a:spcBef>
                <a:spcPts val="0"/>
              </a:spcBef>
              <a:buClr>
                <a:schemeClr val="lt1"/>
              </a:buClr>
              <a:buSzPct val="100000"/>
              <a:defRPr sz="4800">
                <a:solidFill>
                  <a:schemeClr val="lt1"/>
                </a:solidFill>
              </a:defRPr>
            </a:lvl2pPr>
            <a:lvl3pPr lvl="2" rtl="0" algn="ctr">
              <a:spcBef>
                <a:spcPts val="0"/>
              </a:spcBef>
              <a:buClr>
                <a:schemeClr val="lt1"/>
              </a:buClr>
              <a:buSzPct val="100000"/>
              <a:defRPr sz="4800">
                <a:solidFill>
                  <a:schemeClr val="lt1"/>
                </a:solidFill>
              </a:defRPr>
            </a:lvl3pPr>
            <a:lvl4pPr lvl="3" rtl="0" algn="ctr">
              <a:spcBef>
                <a:spcPts val="0"/>
              </a:spcBef>
              <a:buClr>
                <a:schemeClr val="lt1"/>
              </a:buClr>
              <a:buSzPct val="100000"/>
              <a:defRPr sz="4800">
                <a:solidFill>
                  <a:schemeClr val="lt1"/>
                </a:solidFill>
              </a:defRPr>
            </a:lvl4pPr>
            <a:lvl5pPr lvl="4" rtl="0" algn="ctr">
              <a:spcBef>
                <a:spcPts val="0"/>
              </a:spcBef>
              <a:buClr>
                <a:schemeClr val="lt1"/>
              </a:buClr>
              <a:buSzPct val="100000"/>
              <a:defRPr sz="4800">
                <a:solidFill>
                  <a:schemeClr val="lt1"/>
                </a:solidFill>
              </a:defRPr>
            </a:lvl5pPr>
            <a:lvl6pPr lvl="5" rtl="0" algn="ctr">
              <a:spcBef>
                <a:spcPts val="0"/>
              </a:spcBef>
              <a:buClr>
                <a:schemeClr val="lt1"/>
              </a:buClr>
              <a:buSzPct val="100000"/>
              <a:defRPr sz="4800">
                <a:solidFill>
                  <a:schemeClr val="lt1"/>
                </a:solidFill>
              </a:defRPr>
            </a:lvl6pPr>
            <a:lvl7pPr lvl="6" rtl="0" algn="ctr">
              <a:spcBef>
                <a:spcPts val="0"/>
              </a:spcBef>
              <a:buClr>
                <a:schemeClr val="lt1"/>
              </a:buClr>
              <a:buSzPct val="100000"/>
              <a:defRPr sz="4800">
                <a:solidFill>
                  <a:schemeClr val="lt1"/>
                </a:solidFill>
              </a:defRPr>
            </a:lvl7pPr>
            <a:lvl8pPr lvl="7" rtl="0" algn="ctr">
              <a:spcBef>
                <a:spcPts val="0"/>
              </a:spcBef>
              <a:buClr>
                <a:schemeClr val="lt1"/>
              </a:buClr>
              <a:buSzPct val="100000"/>
              <a:defRPr sz="4800">
                <a:solidFill>
                  <a:schemeClr val="lt1"/>
                </a:solidFill>
              </a:defRPr>
            </a:lvl8pPr>
            <a:lvl9pPr lvl="8" rtl="0" algn="ctr">
              <a:spcBef>
                <a:spcPts val="0"/>
              </a:spcBef>
              <a:buClr>
                <a:schemeClr val="lt1"/>
              </a:buClr>
              <a:buSzPct val="100000"/>
              <a:defRPr sz="4800">
                <a:solidFill>
                  <a:schemeClr val="lt1"/>
                </a:solidFill>
              </a:defRPr>
            </a:lvl9pPr>
          </a:lstStyle>
          <a:p/>
        </p:txBody>
      </p:sp>
      <p:sp>
        <p:nvSpPr>
          <p:cNvPr id="65" name="Shape 6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66" name="Shape 66"/>
        <p:cNvGrpSpPr/>
        <p:nvPr/>
      </p:nvGrpSpPr>
      <p:grpSpPr>
        <a:xfrm>
          <a:off x="0" y="0"/>
          <a:ext cx="0" cy="0"/>
          <a:chOff x="0" y="0"/>
          <a:chExt cx="0" cy="0"/>
        </a:xfrm>
      </p:grpSpPr>
      <p:cxnSp>
        <p:nvCxnSpPr>
          <p:cNvPr id="67" name="Shape 67"/>
          <p:cNvCxnSpPr/>
          <p:nvPr/>
        </p:nvCxnSpPr>
        <p:spPr>
          <a:xfrm>
            <a:off x="2477724" y="41565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68" name="Shape 68"/>
          <p:cNvCxnSpPr/>
          <p:nvPr/>
        </p:nvCxnSpPr>
        <p:spPr>
          <a:xfrm>
            <a:off x="2477724" y="474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69" name="Shape 69"/>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70" name="Shape 70"/>
          <p:cNvSpPr txBox="1"/>
          <p:nvPr>
            <p:ph type="title"/>
          </p:nvPr>
        </p:nvSpPr>
        <p:spPr>
          <a:xfrm>
            <a:off x="2400250" y="575950"/>
            <a:ext cx="6321600" cy="635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1" name="Shape 71"/>
          <p:cNvSpPr txBox="1"/>
          <p:nvPr>
            <p:ph idx="1" type="body"/>
          </p:nvPr>
        </p:nvSpPr>
        <p:spPr>
          <a:xfrm>
            <a:off x="2410112" y="1595775"/>
            <a:ext cx="6321600" cy="30023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2" name="Shape 72"/>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73" name="Shape 73"/>
        <p:cNvGrpSpPr/>
        <p:nvPr/>
      </p:nvGrpSpPr>
      <p:grpSpPr>
        <a:xfrm>
          <a:off x="0" y="0"/>
          <a:ext cx="0" cy="0"/>
          <a:chOff x="0" y="0"/>
          <a:chExt cx="0" cy="0"/>
        </a:xfrm>
      </p:grpSpPr>
      <p:cxnSp>
        <p:nvCxnSpPr>
          <p:cNvPr id="74" name="Shape 74"/>
          <p:cNvCxnSpPr/>
          <p:nvPr/>
        </p:nvCxnSpPr>
        <p:spPr>
          <a:xfrm>
            <a:off x="2477724" y="41565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75" name="Shape 75"/>
          <p:cNvCxnSpPr/>
          <p:nvPr/>
        </p:nvCxnSpPr>
        <p:spPr>
          <a:xfrm>
            <a:off x="2477724" y="474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76" name="Shape 76"/>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77" name="Shape 77"/>
          <p:cNvSpPr txBox="1"/>
          <p:nvPr>
            <p:ph type="title"/>
          </p:nvPr>
        </p:nvSpPr>
        <p:spPr>
          <a:xfrm>
            <a:off x="2400250" y="575950"/>
            <a:ext cx="6321600" cy="635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8" name="Shape 78"/>
          <p:cNvSpPr txBox="1"/>
          <p:nvPr>
            <p:ph idx="1" type="body"/>
          </p:nvPr>
        </p:nvSpPr>
        <p:spPr>
          <a:xfrm>
            <a:off x="2400302" y="1602675"/>
            <a:ext cx="3071400" cy="3002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79" name="Shape 79"/>
          <p:cNvSpPr txBox="1"/>
          <p:nvPr>
            <p:ph idx="2" type="body"/>
          </p:nvPr>
        </p:nvSpPr>
        <p:spPr>
          <a:xfrm>
            <a:off x="5650571" y="1602675"/>
            <a:ext cx="3071400" cy="3002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80" name="Shape 80"/>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81" name="Shape 81"/>
        <p:cNvGrpSpPr/>
        <p:nvPr/>
      </p:nvGrpSpPr>
      <p:grpSpPr>
        <a:xfrm>
          <a:off x="0" y="0"/>
          <a:ext cx="0" cy="0"/>
          <a:chOff x="0" y="0"/>
          <a:chExt cx="0" cy="0"/>
        </a:xfrm>
      </p:grpSpPr>
      <p:sp>
        <p:nvSpPr>
          <p:cNvPr id="82" name="Shape 82"/>
          <p:cNvSpPr txBox="1"/>
          <p:nvPr>
            <p:ph type="title"/>
          </p:nvPr>
        </p:nvSpPr>
        <p:spPr>
          <a:xfrm>
            <a:off x="303300" y="411575"/>
            <a:ext cx="8520600" cy="6396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3" name="Shape 83"/>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84" name="Shape 84"/>
        <p:cNvGrpSpPr/>
        <p:nvPr/>
      </p:nvGrpSpPr>
      <p:grpSpPr>
        <a:xfrm>
          <a:off x="0" y="0"/>
          <a:ext cx="0" cy="0"/>
          <a:chOff x="0" y="0"/>
          <a:chExt cx="0" cy="0"/>
        </a:xfrm>
      </p:grpSpPr>
      <p:cxnSp>
        <p:nvCxnSpPr>
          <p:cNvPr id="85" name="Shape 85"/>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86" name="Shape 86"/>
          <p:cNvSpPr txBox="1"/>
          <p:nvPr>
            <p:ph type="title"/>
          </p:nvPr>
        </p:nvSpPr>
        <p:spPr>
          <a:xfrm>
            <a:off x="319500" y="936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87" name="Shape 87"/>
          <p:cNvSpPr txBox="1"/>
          <p:nvPr>
            <p:ph idx="1" type="body"/>
          </p:nvPr>
        </p:nvSpPr>
        <p:spPr>
          <a:xfrm>
            <a:off x="319500" y="1846803"/>
            <a:ext cx="2808000" cy="28062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88" name="Shape 88"/>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89" name="Shape 89"/>
        <p:cNvGrpSpPr/>
        <p:nvPr/>
      </p:nvGrpSpPr>
      <p:grpSpPr>
        <a:xfrm>
          <a:off x="0" y="0"/>
          <a:ext cx="0" cy="0"/>
          <a:chOff x="0" y="0"/>
          <a:chExt cx="0" cy="0"/>
        </a:xfrm>
      </p:grpSpPr>
      <p:cxnSp>
        <p:nvCxnSpPr>
          <p:cNvPr id="90" name="Shape 90"/>
          <p:cNvCxnSpPr/>
          <p:nvPr/>
        </p:nvCxnSpPr>
        <p:spPr>
          <a:xfrm>
            <a:off x="425198" y="415650"/>
            <a:ext cx="183300" cy="0"/>
          </a:xfrm>
          <a:prstGeom prst="straightConnector1">
            <a:avLst/>
          </a:prstGeom>
          <a:noFill/>
          <a:ln cap="flat" cmpd="sng" w="19050">
            <a:solidFill>
              <a:schemeClr val="lt1"/>
            </a:solidFill>
            <a:prstDash val="solid"/>
            <a:round/>
            <a:headEnd len="med" w="med" type="none"/>
            <a:tailEnd len="med" w="med" type="none"/>
          </a:ln>
        </p:spPr>
      </p:cxnSp>
      <p:sp>
        <p:nvSpPr>
          <p:cNvPr id="91" name="Shape 91"/>
          <p:cNvSpPr txBox="1"/>
          <p:nvPr>
            <p:ph type="title"/>
          </p:nvPr>
        </p:nvSpPr>
        <p:spPr>
          <a:xfrm>
            <a:off x="283103" y="712140"/>
            <a:ext cx="6244200" cy="3835500"/>
          </a:xfrm>
          <a:prstGeom prst="rect">
            <a:avLst/>
          </a:prstGeom>
        </p:spPr>
        <p:txBody>
          <a:bodyPr anchorCtr="0" anchor="ctr" bIns="91425" lIns="91425" rIns="91425" tIns="91425"/>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p:txBody>
      </p:sp>
      <p:sp>
        <p:nvSpPr>
          <p:cNvPr id="92" name="Shape 92"/>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93" name="Shape 93"/>
        <p:cNvGrpSpPr/>
        <p:nvPr/>
      </p:nvGrpSpPr>
      <p:grpSpPr>
        <a:xfrm>
          <a:off x="0" y="0"/>
          <a:ext cx="0" cy="0"/>
          <a:chOff x="0" y="0"/>
          <a:chExt cx="0" cy="0"/>
        </a:xfrm>
      </p:grpSpPr>
      <p:sp>
        <p:nvSpPr>
          <p:cNvPr id="94" name="Shape 94"/>
          <p:cNvSpPr/>
          <p:nvPr/>
        </p:nvSpPr>
        <p:spPr>
          <a:xfrm>
            <a:off x="4572000" y="1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95" name="Shape 95"/>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96" name="Shape 96"/>
          <p:cNvSpPr txBox="1"/>
          <p:nvPr>
            <p:ph type="title"/>
          </p:nvPr>
        </p:nvSpPr>
        <p:spPr>
          <a:xfrm>
            <a:off x="265500" y="1397350"/>
            <a:ext cx="4045200" cy="1318200"/>
          </a:xfrm>
          <a:prstGeom prst="rect">
            <a:avLst/>
          </a:prstGeom>
        </p:spPr>
        <p:txBody>
          <a:bodyPr anchorCtr="0" anchor="b" bIns="91425" lIns="91425" rIns="91425" tIns="91425"/>
          <a:lstStyle>
            <a:lvl1pPr lvl="0" rtl="0" algn="ctr">
              <a:spcBef>
                <a:spcPts val="0"/>
              </a:spcBef>
              <a:buClr>
                <a:schemeClr val="dk1"/>
              </a:buClr>
              <a:buSzPct val="100000"/>
              <a:defRPr sz="3600">
                <a:solidFill>
                  <a:schemeClr val="dk1"/>
                </a:solidFill>
              </a:defRPr>
            </a:lvl1pPr>
            <a:lvl2pPr lvl="1" rtl="0" algn="ctr">
              <a:spcBef>
                <a:spcPts val="0"/>
              </a:spcBef>
              <a:buClr>
                <a:schemeClr val="dk1"/>
              </a:buClr>
              <a:buSzPct val="100000"/>
              <a:defRPr sz="3600">
                <a:solidFill>
                  <a:schemeClr val="dk1"/>
                </a:solidFill>
              </a:defRPr>
            </a:lvl2pPr>
            <a:lvl3pPr lvl="2" rtl="0" algn="ctr">
              <a:spcBef>
                <a:spcPts val="0"/>
              </a:spcBef>
              <a:buClr>
                <a:schemeClr val="dk1"/>
              </a:buClr>
              <a:buSzPct val="100000"/>
              <a:defRPr sz="3600">
                <a:solidFill>
                  <a:schemeClr val="dk1"/>
                </a:solidFill>
              </a:defRPr>
            </a:lvl3pPr>
            <a:lvl4pPr lvl="3" rtl="0" algn="ctr">
              <a:spcBef>
                <a:spcPts val="0"/>
              </a:spcBef>
              <a:buClr>
                <a:schemeClr val="dk1"/>
              </a:buClr>
              <a:buSzPct val="100000"/>
              <a:defRPr sz="3600">
                <a:solidFill>
                  <a:schemeClr val="dk1"/>
                </a:solidFill>
              </a:defRPr>
            </a:lvl4pPr>
            <a:lvl5pPr lvl="4" rtl="0" algn="ctr">
              <a:spcBef>
                <a:spcPts val="0"/>
              </a:spcBef>
              <a:buClr>
                <a:schemeClr val="dk1"/>
              </a:buClr>
              <a:buSzPct val="100000"/>
              <a:defRPr sz="3600">
                <a:solidFill>
                  <a:schemeClr val="dk1"/>
                </a:solidFill>
              </a:defRPr>
            </a:lvl5pPr>
            <a:lvl6pPr lvl="5" rtl="0" algn="ctr">
              <a:spcBef>
                <a:spcPts val="0"/>
              </a:spcBef>
              <a:buClr>
                <a:schemeClr val="dk1"/>
              </a:buClr>
              <a:buSzPct val="100000"/>
              <a:defRPr sz="3600">
                <a:solidFill>
                  <a:schemeClr val="dk1"/>
                </a:solidFill>
              </a:defRPr>
            </a:lvl6pPr>
            <a:lvl7pPr lvl="6" rtl="0" algn="ctr">
              <a:spcBef>
                <a:spcPts val="0"/>
              </a:spcBef>
              <a:buClr>
                <a:schemeClr val="dk1"/>
              </a:buClr>
              <a:buSzPct val="100000"/>
              <a:defRPr sz="3600">
                <a:solidFill>
                  <a:schemeClr val="dk1"/>
                </a:solidFill>
              </a:defRPr>
            </a:lvl7pPr>
            <a:lvl8pPr lvl="7" rtl="0" algn="ctr">
              <a:spcBef>
                <a:spcPts val="0"/>
              </a:spcBef>
              <a:buClr>
                <a:schemeClr val="dk1"/>
              </a:buClr>
              <a:buSzPct val="100000"/>
              <a:defRPr sz="3600">
                <a:solidFill>
                  <a:schemeClr val="dk1"/>
                </a:solidFill>
              </a:defRPr>
            </a:lvl8pPr>
            <a:lvl9pPr lvl="8" rtl="0" algn="ctr">
              <a:spcBef>
                <a:spcPts val="0"/>
              </a:spcBef>
              <a:buClr>
                <a:schemeClr val="dk1"/>
              </a:buClr>
              <a:buSzPct val="100000"/>
              <a:defRPr sz="3600">
                <a:solidFill>
                  <a:schemeClr val="dk1"/>
                </a:solidFill>
              </a:defRPr>
            </a:lvl9pPr>
          </a:lstStyle>
          <a:p/>
        </p:txBody>
      </p:sp>
      <p:sp>
        <p:nvSpPr>
          <p:cNvPr id="97" name="Shape 97"/>
          <p:cNvSpPr txBox="1"/>
          <p:nvPr>
            <p:ph idx="1" type="subTitle"/>
          </p:nvPr>
        </p:nvSpPr>
        <p:spPr>
          <a:xfrm>
            <a:off x="265500" y="2735370"/>
            <a:ext cx="4045200" cy="1345499"/>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98" name="Shape 98"/>
          <p:cNvSpPr txBox="1"/>
          <p:nvPr>
            <p:ph idx="2" type="body"/>
          </p:nvPr>
        </p:nvSpPr>
        <p:spPr>
          <a:xfrm>
            <a:off x="4939500" y="724200"/>
            <a:ext cx="3837000" cy="3695100"/>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99" name="Shape 99"/>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00" name="Shape 100"/>
        <p:cNvGrpSpPr/>
        <p:nvPr/>
      </p:nvGrpSpPr>
      <p:grpSpPr>
        <a:xfrm>
          <a:off x="0" y="0"/>
          <a:ext cx="0" cy="0"/>
          <a:chOff x="0" y="0"/>
          <a:chExt cx="0" cy="0"/>
        </a:xfrm>
      </p:grpSpPr>
      <p:cxnSp>
        <p:nvCxnSpPr>
          <p:cNvPr id="101" name="Shape 101"/>
          <p:cNvCxnSpPr/>
          <p:nvPr/>
        </p:nvCxnSpPr>
        <p:spPr>
          <a:xfrm>
            <a:off x="425200" y="474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102" name="Shape 102"/>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103" name="Shape 103"/>
          <p:cNvSpPr txBox="1"/>
          <p:nvPr>
            <p:ph idx="1" type="body"/>
          </p:nvPr>
        </p:nvSpPr>
        <p:spPr>
          <a:xfrm>
            <a:off x="328017" y="4226025"/>
            <a:ext cx="8388600" cy="3936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104" name="Shape 104"/>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105" name="Shape 105"/>
        <p:cNvGrpSpPr/>
        <p:nvPr/>
      </p:nvGrpSpPr>
      <p:grpSpPr>
        <a:xfrm>
          <a:off x="0" y="0"/>
          <a:ext cx="0" cy="0"/>
          <a:chOff x="0" y="0"/>
          <a:chExt cx="0" cy="0"/>
        </a:xfrm>
      </p:grpSpPr>
      <p:cxnSp>
        <p:nvCxnSpPr>
          <p:cNvPr id="106" name="Shape 106"/>
          <p:cNvCxnSpPr/>
          <p:nvPr/>
        </p:nvCxnSpPr>
        <p:spPr>
          <a:xfrm>
            <a:off x="425200" y="474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107" name="Shape 107"/>
          <p:cNvCxnSpPr/>
          <p:nvPr/>
        </p:nvCxnSpPr>
        <p:spPr>
          <a:xfrm>
            <a:off x="425200" y="415650"/>
            <a:ext cx="8296800" cy="0"/>
          </a:xfrm>
          <a:prstGeom prst="straightConnector1">
            <a:avLst/>
          </a:prstGeom>
          <a:noFill/>
          <a:ln cap="flat" cmpd="sng" w="38100">
            <a:solidFill>
              <a:schemeClr val="dk2"/>
            </a:solidFill>
            <a:prstDash val="solid"/>
            <a:round/>
            <a:headEnd len="med" w="med" type="none"/>
            <a:tailEnd len="med" w="med" type="none"/>
          </a:ln>
        </p:spPr>
      </p:cxnSp>
      <p:sp>
        <p:nvSpPr>
          <p:cNvPr id="108" name="Shape 108"/>
          <p:cNvSpPr txBox="1"/>
          <p:nvPr>
            <p:ph type="title"/>
          </p:nvPr>
        </p:nvSpPr>
        <p:spPr>
          <a:xfrm>
            <a:off x="853950" y="1304850"/>
            <a:ext cx="7436100" cy="1538400"/>
          </a:xfrm>
          <a:prstGeom prst="rect">
            <a:avLst/>
          </a:prstGeom>
        </p:spPr>
        <p:txBody>
          <a:bodyPr anchorCtr="0" anchor="ctr" bIns="91425" lIns="91425" rIns="91425" tIns="91425"/>
          <a:lstStyle>
            <a:lvl1pPr lvl="0" rtl="0" algn="ctr">
              <a:spcBef>
                <a:spcPts val="0"/>
              </a:spcBef>
              <a:buClr>
                <a:schemeClr val="dk1"/>
              </a:buClr>
              <a:buSzPct val="100000"/>
              <a:buFont typeface="Lato"/>
              <a:defRPr sz="9600">
                <a:solidFill>
                  <a:schemeClr val="dk1"/>
                </a:solidFill>
                <a:latin typeface="Lato"/>
                <a:ea typeface="Lato"/>
                <a:cs typeface="Lato"/>
                <a:sym typeface="Lato"/>
              </a:defRPr>
            </a:lvl1pPr>
            <a:lvl2pPr lvl="1" rtl="0" algn="ctr">
              <a:spcBef>
                <a:spcPts val="0"/>
              </a:spcBef>
              <a:buClr>
                <a:schemeClr val="dk1"/>
              </a:buClr>
              <a:buSzPct val="100000"/>
              <a:buFont typeface="Lato"/>
              <a:defRPr sz="9600">
                <a:solidFill>
                  <a:schemeClr val="dk1"/>
                </a:solidFill>
                <a:latin typeface="Lato"/>
                <a:ea typeface="Lato"/>
                <a:cs typeface="Lato"/>
                <a:sym typeface="Lato"/>
              </a:defRPr>
            </a:lvl2pPr>
            <a:lvl3pPr lvl="2" rtl="0" algn="ctr">
              <a:spcBef>
                <a:spcPts val="0"/>
              </a:spcBef>
              <a:buClr>
                <a:schemeClr val="dk1"/>
              </a:buClr>
              <a:buSzPct val="100000"/>
              <a:buFont typeface="Lato"/>
              <a:defRPr sz="9600">
                <a:solidFill>
                  <a:schemeClr val="dk1"/>
                </a:solidFill>
                <a:latin typeface="Lato"/>
                <a:ea typeface="Lato"/>
                <a:cs typeface="Lato"/>
                <a:sym typeface="Lato"/>
              </a:defRPr>
            </a:lvl3pPr>
            <a:lvl4pPr lvl="3" rtl="0" algn="ctr">
              <a:spcBef>
                <a:spcPts val="0"/>
              </a:spcBef>
              <a:buClr>
                <a:schemeClr val="dk1"/>
              </a:buClr>
              <a:buSzPct val="100000"/>
              <a:buFont typeface="Lato"/>
              <a:defRPr sz="9600">
                <a:solidFill>
                  <a:schemeClr val="dk1"/>
                </a:solidFill>
                <a:latin typeface="Lato"/>
                <a:ea typeface="Lato"/>
                <a:cs typeface="Lato"/>
                <a:sym typeface="Lato"/>
              </a:defRPr>
            </a:lvl4pPr>
            <a:lvl5pPr lvl="4" rtl="0" algn="ctr">
              <a:spcBef>
                <a:spcPts val="0"/>
              </a:spcBef>
              <a:buClr>
                <a:schemeClr val="dk1"/>
              </a:buClr>
              <a:buSzPct val="100000"/>
              <a:buFont typeface="Lato"/>
              <a:defRPr sz="9600">
                <a:solidFill>
                  <a:schemeClr val="dk1"/>
                </a:solidFill>
                <a:latin typeface="Lato"/>
                <a:ea typeface="Lato"/>
                <a:cs typeface="Lato"/>
                <a:sym typeface="Lato"/>
              </a:defRPr>
            </a:lvl5pPr>
            <a:lvl6pPr lvl="5" rtl="0" algn="ctr">
              <a:spcBef>
                <a:spcPts val="0"/>
              </a:spcBef>
              <a:buClr>
                <a:schemeClr val="dk1"/>
              </a:buClr>
              <a:buSzPct val="100000"/>
              <a:buFont typeface="Lato"/>
              <a:defRPr sz="9600">
                <a:solidFill>
                  <a:schemeClr val="dk1"/>
                </a:solidFill>
                <a:latin typeface="Lato"/>
                <a:ea typeface="Lato"/>
                <a:cs typeface="Lato"/>
                <a:sym typeface="Lato"/>
              </a:defRPr>
            </a:lvl6pPr>
            <a:lvl7pPr lvl="6" rtl="0" algn="ctr">
              <a:spcBef>
                <a:spcPts val="0"/>
              </a:spcBef>
              <a:buClr>
                <a:schemeClr val="dk1"/>
              </a:buClr>
              <a:buSzPct val="100000"/>
              <a:buFont typeface="Lato"/>
              <a:defRPr sz="9600">
                <a:solidFill>
                  <a:schemeClr val="dk1"/>
                </a:solidFill>
                <a:latin typeface="Lato"/>
                <a:ea typeface="Lato"/>
                <a:cs typeface="Lato"/>
                <a:sym typeface="Lato"/>
              </a:defRPr>
            </a:lvl7pPr>
            <a:lvl8pPr lvl="7" rtl="0" algn="ctr">
              <a:spcBef>
                <a:spcPts val="0"/>
              </a:spcBef>
              <a:buClr>
                <a:schemeClr val="dk1"/>
              </a:buClr>
              <a:buSzPct val="100000"/>
              <a:buFont typeface="Lato"/>
              <a:defRPr sz="9600">
                <a:solidFill>
                  <a:schemeClr val="dk1"/>
                </a:solidFill>
                <a:latin typeface="Lato"/>
                <a:ea typeface="Lato"/>
                <a:cs typeface="Lato"/>
                <a:sym typeface="Lato"/>
              </a:defRPr>
            </a:lvl8pPr>
            <a:lvl9pPr lvl="8" rtl="0" algn="ctr">
              <a:spcBef>
                <a:spcPts val="0"/>
              </a:spcBef>
              <a:buClr>
                <a:schemeClr val="dk1"/>
              </a:buClr>
              <a:buSzPct val="100000"/>
              <a:buFont typeface="Lato"/>
              <a:defRPr sz="9600">
                <a:solidFill>
                  <a:schemeClr val="dk1"/>
                </a:solidFill>
                <a:latin typeface="Lato"/>
                <a:ea typeface="Lato"/>
                <a:cs typeface="Lato"/>
                <a:sym typeface="Lato"/>
              </a:defRPr>
            </a:lvl9pPr>
          </a:lstStyle>
          <a:p/>
        </p:txBody>
      </p:sp>
      <p:sp>
        <p:nvSpPr>
          <p:cNvPr id="109" name="Shape 109"/>
          <p:cNvSpPr txBox="1"/>
          <p:nvPr>
            <p:ph idx="1" type="body"/>
          </p:nvPr>
        </p:nvSpPr>
        <p:spPr>
          <a:xfrm>
            <a:off x="853950" y="2919450"/>
            <a:ext cx="7436100" cy="10716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110" name="Shape 110"/>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11" name="Shape 111"/>
        <p:cNvGrpSpPr/>
        <p:nvPr/>
      </p:nvGrpSpPr>
      <p:grpSpPr>
        <a:xfrm>
          <a:off x="0" y="0"/>
          <a:ext cx="0" cy="0"/>
          <a:chOff x="0" y="0"/>
          <a:chExt cx="0" cy="0"/>
        </a:xfrm>
      </p:grpSpPr>
      <p:sp>
        <p:nvSpPr>
          <p:cNvPr id="112" name="Shape 112"/>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13" name="Shape 113"/>
        <p:cNvGrpSpPr/>
        <p:nvPr/>
      </p:nvGrpSpPr>
      <p:grpSpPr>
        <a:xfrm>
          <a:off x="0" y="0"/>
          <a:ext cx="0" cy="0"/>
          <a:chOff x="0" y="0"/>
          <a:chExt cx="0" cy="0"/>
        </a:xfrm>
      </p:grpSpPr>
      <p:pic>
        <p:nvPicPr>
          <p:cNvPr id="114" name="Shape 114"/>
          <p:cNvPicPr preferRelativeResize="0"/>
          <p:nvPr/>
        </p:nvPicPr>
        <p:blipFill rotWithShape="1">
          <a:blip r:embed="rId2">
            <a:alphaModFix/>
          </a:blip>
          <a:srcRect b="0" l="0" r="0" t="0"/>
          <a:stretch/>
        </p:blipFill>
        <p:spPr>
          <a:xfrm>
            <a:off x="150812" y="140493"/>
            <a:ext cx="8828100" cy="4861200"/>
          </a:xfrm>
          <a:prstGeom prst="rect">
            <a:avLst/>
          </a:prstGeom>
          <a:noFill/>
          <a:ln>
            <a:noFill/>
          </a:ln>
        </p:spPr>
      </p:pic>
      <p:sp>
        <p:nvSpPr>
          <p:cNvPr id="115" name="Shape 115"/>
          <p:cNvSpPr txBox="1"/>
          <p:nvPr>
            <p:ph type="title"/>
          </p:nvPr>
        </p:nvSpPr>
        <p:spPr>
          <a:xfrm>
            <a:off x="779462" y="285750"/>
            <a:ext cx="7583400" cy="7833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16" name="Shape 116"/>
          <p:cNvSpPr txBox="1"/>
          <p:nvPr>
            <p:ph idx="1" type="body"/>
          </p:nvPr>
        </p:nvSpPr>
        <p:spPr>
          <a:xfrm>
            <a:off x="779462" y="1371600"/>
            <a:ext cx="7583400" cy="3156300"/>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17" name="Shape 117"/>
          <p:cNvSpPr txBox="1"/>
          <p:nvPr>
            <p:ph idx="10" type="dt"/>
          </p:nvPr>
        </p:nvSpPr>
        <p:spPr>
          <a:xfrm>
            <a:off x="381000" y="4716065"/>
            <a:ext cx="1887600" cy="2739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18" name="Shape 118"/>
          <p:cNvSpPr txBox="1"/>
          <p:nvPr>
            <p:ph idx="11" type="ftr"/>
          </p:nvPr>
        </p:nvSpPr>
        <p:spPr>
          <a:xfrm>
            <a:off x="3305175" y="4716065"/>
            <a:ext cx="5238900" cy="273900"/>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19" name="Shape 119"/>
          <p:cNvSpPr txBox="1"/>
          <p:nvPr>
            <p:ph idx="12" type="sldNum"/>
          </p:nvPr>
        </p:nvSpPr>
        <p:spPr>
          <a:xfrm>
            <a:off x="8404225" y="164306"/>
            <a:ext cx="493800" cy="273900"/>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434343"/>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2400250" y="575950"/>
            <a:ext cx="6321600" cy="635400"/>
          </a:xfrm>
          <a:prstGeom prst="rect">
            <a:avLst/>
          </a:prstGeom>
          <a:noFill/>
          <a:ln>
            <a:noFill/>
          </a:ln>
        </p:spPr>
        <p:txBody>
          <a:bodyPr anchorCtr="0" anchor="t" bIns="91425" lIns="91425" rIns="91425" tIns="91425"/>
          <a:lstStyle>
            <a:lvl1pPr lvl="0" rtl="0">
              <a:spcBef>
                <a:spcPts val="0"/>
              </a:spcBef>
              <a:buClr>
                <a:schemeClr val="dk2"/>
              </a:buClr>
              <a:buSzPct val="100000"/>
              <a:buFont typeface="Raleway"/>
              <a:buNone/>
              <a:defRPr b="1" sz="3000">
                <a:solidFill>
                  <a:schemeClr val="dk2"/>
                </a:solidFill>
                <a:latin typeface="Raleway"/>
                <a:ea typeface="Raleway"/>
                <a:cs typeface="Raleway"/>
                <a:sym typeface="Raleway"/>
              </a:defRPr>
            </a:lvl1pPr>
            <a:lvl2pPr lvl="1" rtl="0">
              <a:spcBef>
                <a:spcPts val="0"/>
              </a:spcBef>
              <a:buClr>
                <a:schemeClr val="dk2"/>
              </a:buClr>
              <a:buSzPct val="100000"/>
              <a:buFont typeface="Raleway"/>
              <a:buNone/>
              <a:defRPr b="1" sz="3000">
                <a:solidFill>
                  <a:schemeClr val="dk2"/>
                </a:solidFill>
                <a:latin typeface="Raleway"/>
                <a:ea typeface="Raleway"/>
                <a:cs typeface="Raleway"/>
                <a:sym typeface="Raleway"/>
              </a:defRPr>
            </a:lvl2pPr>
            <a:lvl3pPr lvl="2" rtl="0">
              <a:spcBef>
                <a:spcPts val="0"/>
              </a:spcBef>
              <a:buClr>
                <a:schemeClr val="dk2"/>
              </a:buClr>
              <a:buSzPct val="100000"/>
              <a:buFont typeface="Raleway"/>
              <a:buNone/>
              <a:defRPr b="1" sz="3000">
                <a:solidFill>
                  <a:schemeClr val="dk2"/>
                </a:solidFill>
                <a:latin typeface="Raleway"/>
                <a:ea typeface="Raleway"/>
                <a:cs typeface="Raleway"/>
                <a:sym typeface="Raleway"/>
              </a:defRPr>
            </a:lvl3pPr>
            <a:lvl4pPr lvl="3" rtl="0">
              <a:spcBef>
                <a:spcPts val="0"/>
              </a:spcBef>
              <a:buClr>
                <a:schemeClr val="dk2"/>
              </a:buClr>
              <a:buSzPct val="100000"/>
              <a:buFont typeface="Raleway"/>
              <a:buNone/>
              <a:defRPr b="1" sz="3000">
                <a:solidFill>
                  <a:schemeClr val="dk2"/>
                </a:solidFill>
                <a:latin typeface="Raleway"/>
                <a:ea typeface="Raleway"/>
                <a:cs typeface="Raleway"/>
                <a:sym typeface="Raleway"/>
              </a:defRPr>
            </a:lvl4pPr>
            <a:lvl5pPr lvl="4" rtl="0">
              <a:spcBef>
                <a:spcPts val="0"/>
              </a:spcBef>
              <a:buClr>
                <a:schemeClr val="dk2"/>
              </a:buClr>
              <a:buSzPct val="100000"/>
              <a:buFont typeface="Raleway"/>
              <a:buNone/>
              <a:defRPr b="1" sz="3000">
                <a:solidFill>
                  <a:schemeClr val="dk2"/>
                </a:solidFill>
                <a:latin typeface="Raleway"/>
                <a:ea typeface="Raleway"/>
                <a:cs typeface="Raleway"/>
                <a:sym typeface="Raleway"/>
              </a:defRPr>
            </a:lvl5pPr>
            <a:lvl6pPr lvl="5" rtl="0">
              <a:spcBef>
                <a:spcPts val="0"/>
              </a:spcBef>
              <a:buClr>
                <a:schemeClr val="dk2"/>
              </a:buClr>
              <a:buSzPct val="100000"/>
              <a:buFont typeface="Raleway"/>
              <a:buNone/>
              <a:defRPr b="1" sz="3000">
                <a:solidFill>
                  <a:schemeClr val="dk2"/>
                </a:solidFill>
                <a:latin typeface="Raleway"/>
                <a:ea typeface="Raleway"/>
                <a:cs typeface="Raleway"/>
                <a:sym typeface="Raleway"/>
              </a:defRPr>
            </a:lvl6pPr>
            <a:lvl7pPr lvl="6" rtl="0">
              <a:spcBef>
                <a:spcPts val="0"/>
              </a:spcBef>
              <a:buClr>
                <a:schemeClr val="dk2"/>
              </a:buClr>
              <a:buSzPct val="100000"/>
              <a:buFont typeface="Raleway"/>
              <a:buNone/>
              <a:defRPr b="1" sz="3000">
                <a:solidFill>
                  <a:schemeClr val="dk2"/>
                </a:solidFill>
                <a:latin typeface="Raleway"/>
                <a:ea typeface="Raleway"/>
                <a:cs typeface="Raleway"/>
                <a:sym typeface="Raleway"/>
              </a:defRPr>
            </a:lvl7pPr>
            <a:lvl8pPr lvl="7" rtl="0">
              <a:spcBef>
                <a:spcPts val="0"/>
              </a:spcBef>
              <a:buClr>
                <a:schemeClr val="dk2"/>
              </a:buClr>
              <a:buSzPct val="100000"/>
              <a:buFont typeface="Raleway"/>
              <a:buNone/>
              <a:defRPr b="1" sz="3000">
                <a:solidFill>
                  <a:schemeClr val="dk2"/>
                </a:solidFill>
                <a:latin typeface="Raleway"/>
                <a:ea typeface="Raleway"/>
                <a:cs typeface="Raleway"/>
                <a:sym typeface="Raleway"/>
              </a:defRPr>
            </a:lvl8pPr>
            <a:lvl9pPr lvl="8" rtl="0">
              <a:spcBef>
                <a:spcPts val="0"/>
              </a:spcBef>
              <a:buClr>
                <a:schemeClr val="dk2"/>
              </a:buClr>
              <a:buSzPct val="100000"/>
              <a:buFont typeface="Raleway"/>
              <a:buNone/>
              <a:defRPr b="1" sz="3000">
                <a:solidFill>
                  <a:schemeClr val="dk2"/>
                </a:solidFill>
                <a:latin typeface="Raleway"/>
                <a:ea typeface="Raleway"/>
                <a:cs typeface="Raleway"/>
                <a:sym typeface="Raleway"/>
              </a:defRPr>
            </a:lvl9pPr>
          </a:lstStyle>
          <a:p/>
        </p:txBody>
      </p:sp>
      <p:sp>
        <p:nvSpPr>
          <p:cNvPr id="52" name="Shape 52"/>
          <p:cNvSpPr txBox="1"/>
          <p:nvPr>
            <p:ph idx="1" type="body"/>
          </p:nvPr>
        </p:nvSpPr>
        <p:spPr>
          <a:xfrm>
            <a:off x="2410112" y="1595775"/>
            <a:ext cx="6321600" cy="3002399"/>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lvl="1"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lvl="2"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lvl="3"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lvl="4"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lvl="5"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lvl="6"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lvl="7"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lvl="8"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p:txBody>
      </p:sp>
      <p:sp>
        <p:nvSpPr>
          <p:cNvPr id="53" name="Shape 53"/>
          <p:cNvSpPr txBox="1"/>
          <p:nvPr>
            <p:ph idx="12" type="sldNum"/>
          </p:nvPr>
        </p:nvSpPr>
        <p:spPr>
          <a:xfrm>
            <a:off x="8497999" y="4688758"/>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0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image" Target="../media/image0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 Id="rId3" Type="http://schemas.openxmlformats.org/officeDocument/2006/relationships/image" Target="../media/image0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 Id="rId3" Type="http://schemas.openxmlformats.org/officeDocument/2006/relationships/image" Target="../media/image0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 Id="rId3" Type="http://schemas.openxmlformats.org/officeDocument/2006/relationships/image" Target="../media/image0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 Id="rId3" Type="http://schemas.openxmlformats.org/officeDocument/2006/relationships/image" Target="../media/image0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 Id="rId3" Type="http://schemas.openxmlformats.org/officeDocument/2006/relationships/image" Target="../media/image0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5.xml"/><Relationship Id="rId3" Type="http://schemas.openxmlformats.org/officeDocument/2006/relationships/image" Target="../media/image0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image" Target="../media/image0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ctrTitle"/>
          </p:nvPr>
        </p:nvSpPr>
        <p:spPr>
          <a:xfrm>
            <a:off x="228600" y="1279650"/>
            <a:ext cx="8686800" cy="3152400"/>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r>
              <a:rPr lang="en">
                <a:solidFill>
                  <a:srgbClr val="FFFFFF"/>
                </a:solidFill>
                <a:latin typeface="Ubuntu"/>
                <a:ea typeface="Ubuntu"/>
                <a:cs typeface="Ubuntu"/>
                <a:sym typeface="Ubuntu"/>
              </a:rPr>
              <a:t>VIP 2.0</a:t>
            </a:r>
          </a:p>
          <a:p>
            <a:pPr indent="0" lvl="0" marL="0" marR="0" rtl="0" algn="ctr">
              <a:spcBef>
                <a:spcPts val="0"/>
              </a:spcBef>
              <a:spcAft>
                <a:spcPts val="0"/>
              </a:spcAft>
              <a:buSzPct val="25000"/>
              <a:buNone/>
            </a:pPr>
            <a:r>
              <a:t/>
            </a:r>
            <a:endParaRPr sz="2400">
              <a:solidFill>
                <a:srgbClr val="FFFFFF"/>
              </a:solidFill>
              <a:latin typeface="Ubuntu"/>
              <a:ea typeface="Ubuntu"/>
              <a:cs typeface="Ubuntu"/>
              <a:sym typeface="Ubuntu"/>
            </a:endParaRPr>
          </a:p>
          <a:p>
            <a:pPr indent="0" lvl="0" marL="0" marR="0" rtl="0" algn="ctr">
              <a:spcBef>
                <a:spcPts val="0"/>
              </a:spcBef>
              <a:spcAft>
                <a:spcPts val="0"/>
              </a:spcAft>
              <a:buSzPct val="25000"/>
              <a:buNone/>
            </a:pPr>
            <a:r>
              <a:rPr b="1" i="0" lang="en" sz="2400" u="none" cap="none" strike="noStrike">
                <a:solidFill>
                  <a:srgbClr val="6FA8DC"/>
                </a:solidFill>
                <a:latin typeface="Ubuntu"/>
                <a:ea typeface="Ubuntu"/>
                <a:cs typeface="Ubuntu"/>
                <a:sym typeface="Ubuntu"/>
              </a:rPr>
              <a:t>Team Membe</a:t>
            </a:r>
            <a:r>
              <a:rPr b="1" lang="en" sz="2400">
                <a:solidFill>
                  <a:srgbClr val="6FA8DC"/>
                </a:solidFill>
                <a:latin typeface="Ubuntu"/>
                <a:ea typeface="Ubuntu"/>
                <a:cs typeface="Ubuntu"/>
                <a:sym typeface="Ubuntu"/>
              </a:rPr>
              <a:t>r</a:t>
            </a:r>
            <a:r>
              <a:rPr b="1" i="0" lang="en" sz="2400" u="none" cap="none" strike="noStrike">
                <a:solidFill>
                  <a:srgbClr val="6FA8DC"/>
                </a:solidFill>
                <a:latin typeface="Ubuntu"/>
                <a:ea typeface="Ubuntu"/>
                <a:cs typeface="Ubuntu"/>
                <a:sym typeface="Ubuntu"/>
              </a:rPr>
              <a:t>s:</a:t>
            </a:r>
          </a:p>
          <a:p>
            <a:pPr indent="0" lvl="0" marL="0" marR="0" rtl="0" algn="ctr">
              <a:spcBef>
                <a:spcPts val="0"/>
              </a:spcBef>
              <a:spcAft>
                <a:spcPts val="0"/>
              </a:spcAft>
              <a:buSzPct val="25000"/>
              <a:buNone/>
            </a:pPr>
            <a:r>
              <a:rPr b="0" lang="en" sz="1800">
                <a:solidFill>
                  <a:srgbClr val="FFFFFF"/>
                </a:solidFill>
                <a:latin typeface="Ubuntu"/>
                <a:ea typeface="Ubuntu"/>
                <a:cs typeface="Ubuntu"/>
                <a:sym typeface="Ubuntu"/>
              </a:rPr>
              <a:t>Tiago Moore, Victoriano Vega, Steven Rowe,</a:t>
            </a:r>
          </a:p>
          <a:p>
            <a:pPr indent="0" lvl="0" marL="0" marR="0" rtl="0" algn="ctr">
              <a:spcBef>
                <a:spcPts val="0"/>
              </a:spcBef>
              <a:spcAft>
                <a:spcPts val="0"/>
              </a:spcAft>
              <a:buSzPct val="25000"/>
              <a:buNone/>
            </a:pPr>
            <a:r>
              <a:rPr b="0" lang="en" sz="1800">
                <a:solidFill>
                  <a:srgbClr val="FFFFFF"/>
                </a:solidFill>
                <a:latin typeface="Ubuntu"/>
                <a:ea typeface="Ubuntu"/>
                <a:cs typeface="Ubuntu"/>
                <a:sym typeface="Ubuntu"/>
              </a:rPr>
              <a:t>Jorge Perez, Andres Villa, Miguel Conde, Rodolfo Viant</a:t>
            </a:r>
            <a:br>
              <a:rPr b="0" i="0" lang="en" sz="2400" u="none" cap="none" strike="noStrike">
                <a:solidFill>
                  <a:srgbClr val="FFFFFF"/>
                </a:solidFill>
                <a:latin typeface="Ubuntu"/>
                <a:ea typeface="Ubuntu"/>
                <a:cs typeface="Ubuntu"/>
                <a:sym typeface="Ubuntu"/>
              </a:rPr>
            </a:br>
            <a:r>
              <a:rPr b="1" i="0" lang="en" sz="2400" u="none" cap="none" strike="noStrike">
                <a:solidFill>
                  <a:srgbClr val="6FA8DC"/>
                </a:solidFill>
                <a:latin typeface="Ubuntu"/>
                <a:ea typeface="Ubuntu"/>
                <a:cs typeface="Ubuntu"/>
                <a:sym typeface="Ubuntu"/>
              </a:rPr>
              <a:t>Product Owner:</a:t>
            </a:r>
          </a:p>
          <a:p>
            <a:pPr indent="0" lvl="0" marL="0" marR="0" rtl="0" algn="ctr">
              <a:spcBef>
                <a:spcPts val="0"/>
              </a:spcBef>
              <a:spcAft>
                <a:spcPts val="0"/>
              </a:spcAft>
              <a:buSzPct val="25000"/>
              <a:buNone/>
            </a:pPr>
            <a:r>
              <a:rPr b="0" lang="en" sz="1800">
                <a:solidFill>
                  <a:srgbClr val="FFFFFF"/>
                </a:solidFill>
                <a:latin typeface="Ubuntu"/>
                <a:ea typeface="Ubuntu"/>
                <a:cs typeface="Ubuntu"/>
                <a:sym typeface="Ubuntu"/>
              </a:rPr>
              <a:t>Masoud Sadjadi</a:t>
            </a:r>
            <a:br>
              <a:rPr b="0" i="0" lang="en" sz="2400" u="none" cap="none" strike="noStrike">
                <a:solidFill>
                  <a:srgbClr val="FFFFFF"/>
                </a:solidFill>
                <a:latin typeface="Ubuntu"/>
                <a:ea typeface="Ubuntu"/>
                <a:cs typeface="Ubuntu"/>
                <a:sym typeface="Ubuntu"/>
              </a:rPr>
            </a:br>
            <a:r>
              <a:rPr b="1" i="0" lang="en" sz="2400" u="none" cap="none" strike="noStrike">
                <a:solidFill>
                  <a:srgbClr val="6FA8DC"/>
                </a:solidFill>
                <a:latin typeface="Ubuntu"/>
                <a:ea typeface="Ubuntu"/>
                <a:cs typeface="Ubuntu"/>
                <a:sym typeface="Ubuntu"/>
              </a:rPr>
              <a:t>Instructor:</a:t>
            </a:r>
          </a:p>
          <a:p>
            <a:pPr indent="0" lvl="0" marL="0" marR="0" rtl="0" algn="ctr">
              <a:spcBef>
                <a:spcPts val="0"/>
              </a:spcBef>
              <a:spcAft>
                <a:spcPts val="0"/>
              </a:spcAft>
              <a:buSzPct val="25000"/>
              <a:buNone/>
            </a:pPr>
            <a:r>
              <a:rPr b="0" i="0" lang="en" sz="1800" u="none" cap="none" strike="noStrike">
                <a:solidFill>
                  <a:srgbClr val="FFFFFF"/>
                </a:solidFill>
                <a:latin typeface="Ubuntu"/>
                <a:ea typeface="Ubuntu"/>
                <a:cs typeface="Ubuntu"/>
                <a:sym typeface="Ubuntu"/>
              </a:rPr>
              <a:t>Masoud Sadjadi</a:t>
            </a:r>
          </a:p>
          <a:p>
            <a:pPr indent="0" lvl="0" marL="0" marR="0" rtl="0" algn="ctr">
              <a:spcBef>
                <a:spcPts val="0"/>
              </a:spcBef>
              <a:spcAft>
                <a:spcPts val="0"/>
              </a:spcAft>
              <a:buSzPct val="25000"/>
              <a:buNone/>
            </a:pPr>
            <a:br>
              <a:rPr b="0" i="0" lang="en" sz="1800" u="none" cap="none" strike="noStrike">
                <a:solidFill>
                  <a:srgbClr val="FFFFFF"/>
                </a:solidFill>
                <a:latin typeface="Ubuntu"/>
                <a:ea typeface="Ubuntu"/>
                <a:cs typeface="Ubuntu"/>
                <a:sym typeface="Ubuntu"/>
              </a:rPr>
            </a:br>
            <a:r>
              <a:rPr b="0" i="0" lang="en" sz="1800" u="none" cap="none" strike="noStrike">
                <a:solidFill>
                  <a:srgbClr val="FFFFFF"/>
                </a:solidFill>
                <a:latin typeface="Ubuntu"/>
                <a:ea typeface="Ubuntu"/>
                <a:cs typeface="Ubuntu"/>
                <a:sym typeface="Ubuntu"/>
              </a:rPr>
              <a:t>School of Computing and Information Sciences</a:t>
            </a:r>
            <a:br>
              <a:rPr b="0" i="0" lang="en" sz="1800" u="none" cap="none" strike="noStrike">
                <a:solidFill>
                  <a:srgbClr val="FFFFFF"/>
                </a:solidFill>
                <a:latin typeface="Ubuntu"/>
                <a:ea typeface="Ubuntu"/>
                <a:cs typeface="Ubuntu"/>
                <a:sym typeface="Ubuntu"/>
              </a:rPr>
            </a:br>
            <a:r>
              <a:rPr b="0" i="0" lang="en" sz="1800" u="none" cap="none" strike="noStrike">
                <a:solidFill>
                  <a:srgbClr val="FFFFFF"/>
                </a:solidFill>
                <a:latin typeface="Ubuntu"/>
                <a:ea typeface="Ubuntu"/>
                <a:cs typeface="Ubuntu"/>
                <a:sym typeface="Ubuntu"/>
              </a:rPr>
              <a:t>Florida International University</a:t>
            </a:r>
          </a:p>
        </p:txBody>
      </p:sp>
      <p:sp>
        <p:nvSpPr>
          <p:cNvPr id="126" name="Shape 126"/>
          <p:cNvSpPr txBox="1"/>
          <p:nvPr>
            <p:ph idx="1" type="subTitle"/>
          </p:nvPr>
        </p:nvSpPr>
        <p:spPr>
          <a:xfrm>
            <a:off x="0" y="4597237"/>
            <a:ext cx="9144000" cy="371700"/>
          </a:xfrm>
          <a:prstGeom prst="rect">
            <a:avLst/>
          </a:prstGeom>
          <a:solidFill>
            <a:srgbClr val="1C4587"/>
          </a:solidFill>
          <a:ln cap="flat" cmpd="sng" w="9525">
            <a:solidFill>
              <a:srgbClr val="000000">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Clr>
                <a:schemeClr val="lt1"/>
              </a:buClr>
              <a:buSzPct val="25000"/>
              <a:buFont typeface="Noto Sans Symbols"/>
              <a:buNone/>
            </a:pPr>
            <a:r>
              <a:rPr lang="en">
                <a:solidFill>
                  <a:srgbClr val="FFFFFF"/>
                </a:solidFill>
              </a:rPr>
              <a:t>5/1/2016</a:t>
            </a:r>
          </a:p>
        </p:txBody>
      </p:sp>
      <p:sp>
        <p:nvSpPr>
          <p:cNvPr id="127" name="Shape 127"/>
          <p:cNvSpPr txBox="1"/>
          <p:nvPr/>
        </p:nvSpPr>
        <p:spPr>
          <a:xfrm>
            <a:off x="0" y="290831"/>
            <a:ext cx="9144000" cy="897300"/>
          </a:xfrm>
          <a:prstGeom prst="rect">
            <a:avLst/>
          </a:prstGeom>
          <a:solidFill>
            <a:srgbClr val="1C4587"/>
          </a:solidFill>
          <a:ln cap="flat" cmpd="sng" w="38100">
            <a:solidFill>
              <a:srgbClr val="FF0000">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SzPct val="25000"/>
              <a:buNone/>
            </a:pPr>
            <a:r>
              <a:rPr b="1" i="0" lang="en" sz="3600" u="none" cap="none" strike="noStrike">
                <a:solidFill>
                  <a:srgbClr val="FFFFFF"/>
                </a:solidFill>
                <a:latin typeface="Ubuntu"/>
                <a:ea typeface="Ubuntu"/>
                <a:cs typeface="Ubuntu"/>
                <a:sym typeface="Ubuntu"/>
              </a:rPr>
              <a:t>Senior Project Final Presentation</a:t>
            </a:r>
            <a:br>
              <a:rPr b="1" i="0" lang="en" sz="4400" u="none" cap="none" strike="noStrike">
                <a:solidFill>
                  <a:srgbClr val="FFFFFF"/>
                </a:solidFill>
                <a:latin typeface="Ubuntu"/>
                <a:ea typeface="Ubuntu"/>
                <a:cs typeface="Ubuntu"/>
                <a:sym typeface="Ubuntu"/>
              </a:rPr>
            </a:br>
            <a:r>
              <a:rPr b="1" lang="en" sz="2800">
                <a:solidFill>
                  <a:srgbClr val="FFFFFF"/>
                </a:solidFill>
                <a:latin typeface="Ubuntu"/>
                <a:ea typeface="Ubuntu"/>
                <a:cs typeface="Ubuntu"/>
                <a:sym typeface="Ubuntu"/>
              </a:rPr>
              <a:t>Spring 2016</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p:nvPr/>
        </p:nvSpPr>
        <p:spPr>
          <a:xfrm>
            <a:off x="0" y="746750"/>
            <a:ext cx="9144000" cy="4396800"/>
          </a:xfrm>
          <a:prstGeom prst="rect">
            <a:avLst/>
          </a:prstGeom>
          <a:solidFill>
            <a:srgbClr val="1C458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9" name="Shape 199"/>
          <p:cNvSpPr txBox="1"/>
          <p:nvPr>
            <p:ph type="title"/>
          </p:nvPr>
        </p:nvSpPr>
        <p:spPr>
          <a:xfrm>
            <a:off x="780287" y="77325"/>
            <a:ext cx="7583400" cy="783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SzPct val="25000"/>
              <a:buNone/>
            </a:pPr>
            <a:r>
              <a:rPr lang="en">
                <a:solidFill>
                  <a:srgbClr val="FFFFFF"/>
                </a:solidFill>
              </a:rPr>
              <a:t>Use Cases</a:t>
            </a:r>
          </a:p>
        </p:txBody>
      </p:sp>
      <p:sp>
        <p:nvSpPr>
          <p:cNvPr id="200" name="Shape 200"/>
          <p:cNvSpPr txBox="1"/>
          <p:nvPr>
            <p:ph idx="1" type="body"/>
          </p:nvPr>
        </p:nvSpPr>
        <p:spPr>
          <a:xfrm>
            <a:off x="351825" y="746750"/>
            <a:ext cx="8616600" cy="4307100"/>
          </a:xfrm>
          <a:prstGeom prst="rect">
            <a:avLst/>
          </a:prstGeom>
          <a:noFill/>
          <a:ln>
            <a:noFill/>
          </a:ln>
        </p:spPr>
        <p:txBody>
          <a:bodyPr anchorCtr="0" anchor="t" bIns="45700" lIns="91425" rIns="91425" tIns="45700">
            <a:noAutofit/>
          </a:bodyPr>
          <a:lstStyle/>
          <a:p>
            <a:pPr indent="0" lvl="0" marL="0" rtl="0">
              <a:lnSpc>
                <a:spcPct val="100000"/>
              </a:lnSpc>
              <a:spcBef>
                <a:spcPts val="0"/>
              </a:spcBef>
              <a:buNone/>
            </a:pPr>
            <a:r>
              <a:rPr b="1" lang="en" sz="1200">
                <a:solidFill>
                  <a:srgbClr val="FFFFFF"/>
                </a:solidFill>
                <a:latin typeface="Calibri"/>
                <a:ea typeface="Calibri"/>
                <a:cs typeface="Calibri"/>
                <a:sym typeface="Calibri"/>
              </a:rPr>
              <a:t>Use Case ID: VIP745 - Login</a:t>
            </a:r>
          </a:p>
          <a:p>
            <a:pPr indent="0" lvl="0" marL="228600" rtl="0">
              <a:lnSpc>
                <a:spcPct val="100000"/>
              </a:lnSpc>
              <a:spcBef>
                <a:spcPts val="0"/>
              </a:spcBef>
              <a:buNone/>
            </a:pPr>
            <a:r>
              <a:rPr lang="en" sz="1100">
                <a:solidFill>
                  <a:srgbClr val="FFFFFF"/>
                </a:solidFill>
                <a:latin typeface="Calibri"/>
                <a:ea typeface="Calibri"/>
                <a:cs typeface="Calibri"/>
                <a:sym typeface="Calibri"/>
              </a:rPr>
              <a:t>Details: </a:t>
            </a:r>
          </a:p>
          <a:p>
            <a:pPr indent="228600" lvl="0" marL="228600" rtl="0">
              <a:lnSpc>
                <a:spcPct val="100000"/>
              </a:lnSpc>
              <a:spcBef>
                <a:spcPts val="0"/>
              </a:spcBef>
              <a:buNone/>
            </a:pPr>
            <a:r>
              <a:rPr lang="en" sz="1100">
                <a:solidFill>
                  <a:srgbClr val="FFFFFF"/>
                </a:solidFill>
                <a:latin typeface="Calibri"/>
                <a:ea typeface="Calibri"/>
                <a:cs typeface="Calibri"/>
                <a:sym typeface="Calibri"/>
              </a:rPr>
              <a:t>Actor: User</a:t>
            </a:r>
          </a:p>
          <a:p>
            <a:pPr indent="228600" lvl="0" marL="228600" rtl="0">
              <a:lnSpc>
                <a:spcPct val="100000"/>
              </a:lnSpc>
              <a:spcBef>
                <a:spcPts val="0"/>
              </a:spcBef>
              <a:buNone/>
            </a:pPr>
            <a:r>
              <a:rPr lang="en" sz="1100">
                <a:solidFill>
                  <a:srgbClr val="FFFFFF"/>
                </a:solidFill>
                <a:latin typeface="Calibri"/>
                <a:ea typeface="Calibri"/>
                <a:cs typeface="Calibri"/>
                <a:sym typeface="Calibri"/>
              </a:rPr>
              <a:t>Pre-conditions: </a:t>
            </a:r>
          </a:p>
          <a:p>
            <a:pPr indent="-298450" lvl="0" marL="914400" rtl="0">
              <a:lnSpc>
                <a:spcPct val="100000"/>
              </a:lnSpc>
              <a:spcBef>
                <a:spcPts val="0"/>
              </a:spcBef>
              <a:buClr>
                <a:srgbClr val="FFFFFF"/>
              </a:buClr>
              <a:buSzPct val="100000"/>
              <a:buFont typeface="Calibri"/>
              <a:buAutoNum type="arabicPeriod"/>
            </a:pPr>
            <a:r>
              <a:rPr lang="en" sz="1100">
                <a:solidFill>
                  <a:srgbClr val="FFFFFF"/>
                </a:solidFill>
                <a:latin typeface="Calibri"/>
                <a:ea typeface="Calibri"/>
                <a:cs typeface="Calibri"/>
                <a:sym typeface="Calibri"/>
              </a:rPr>
              <a:t>User has not logged into the system.</a:t>
            </a:r>
          </a:p>
          <a:p>
            <a:pPr indent="-298450" lvl="0" marL="914400" rtl="0">
              <a:lnSpc>
                <a:spcPct val="100000"/>
              </a:lnSpc>
              <a:spcBef>
                <a:spcPts val="0"/>
              </a:spcBef>
              <a:buClr>
                <a:srgbClr val="FFFFFF"/>
              </a:buClr>
              <a:buSzPct val="100000"/>
              <a:buFont typeface="Calibri"/>
              <a:buAutoNum type="arabicPeriod"/>
            </a:pPr>
            <a:r>
              <a:rPr lang="en" sz="1100">
                <a:solidFill>
                  <a:srgbClr val="FFFFFF"/>
                </a:solidFill>
                <a:latin typeface="Calibri"/>
                <a:ea typeface="Calibri"/>
                <a:cs typeface="Calibri"/>
                <a:sym typeface="Calibri"/>
              </a:rPr>
              <a:t>User has navigated to the Login Page</a:t>
            </a:r>
          </a:p>
          <a:p>
            <a:pPr indent="228600" lvl="0" marL="228600" rtl="0">
              <a:lnSpc>
                <a:spcPct val="100000"/>
              </a:lnSpc>
              <a:spcBef>
                <a:spcPts val="0"/>
              </a:spcBef>
              <a:buNone/>
            </a:pPr>
            <a:r>
              <a:rPr lang="en" sz="1100">
                <a:solidFill>
                  <a:srgbClr val="FFFFFF"/>
                </a:solidFill>
                <a:latin typeface="Calibri"/>
                <a:ea typeface="Calibri"/>
                <a:cs typeface="Calibri"/>
                <a:sym typeface="Calibri"/>
              </a:rPr>
              <a:t>Description: </a:t>
            </a:r>
          </a:p>
          <a:p>
            <a:pPr indent="-298450" lvl="0" marL="914400" rtl="0">
              <a:lnSpc>
                <a:spcPct val="100000"/>
              </a:lnSpc>
              <a:spcBef>
                <a:spcPts val="0"/>
              </a:spcBef>
              <a:buClr>
                <a:srgbClr val="FFFFFF"/>
              </a:buClr>
              <a:buSzPct val="100000"/>
              <a:buFont typeface="Calibri"/>
              <a:buAutoNum type="arabicPeriod"/>
            </a:pPr>
            <a:r>
              <a:rPr lang="en" sz="1100">
                <a:solidFill>
                  <a:srgbClr val="FFFFFF"/>
                </a:solidFill>
                <a:latin typeface="Calibri"/>
                <a:ea typeface="Calibri"/>
                <a:cs typeface="Calibri"/>
                <a:sym typeface="Calibri"/>
              </a:rPr>
              <a:t>The use case begins when the user enters their credentials (Email/Password) into the proper fields.</a:t>
            </a:r>
          </a:p>
          <a:p>
            <a:pPr indent="-298450" lvl="0" marL="914400" rtl="0">
              <a:lnSpc>
                <a:spcPct val="100000"/>
              </a:lnSpc>
              <a:spcBef>
                <a:spcPts val="0"/>
              </a:spcBef>
              <a:buClr>
                <a:srgbClr val="FFFFFF"/>
              </a:buClr>
              <a:buSzPct val="100000"/>
              <a:buFont typeface="Calibri"/>
              <a:buAutoNum type="arabicPeriod"/>
            </a:pPr>
            <a:r>
              <a:rPr lang="en" sz="1100">
                <a:solidFill>
                  <a:srgbClr val="FFFFFF"/>
                </a:solidFill>
                <a:latin typeface="Calibri"/>
                <a:ea typeface="Calibri"/>
                <a:cs typeface="Calibri"/>
                <a:sym typeface="Calibri"/>
              </a:rPr>
              <a:t>The user then clicks the “Log in” button</a:t>
            </a:r>
          </a:p>
          <a:p>
            <a:pPr indent="228600" lvl="0" marL="228600" rtl="0">
              <a:lnSpc>
                <a:spcPct val="100000"/>
              </a:lnSpc>
              <a:spcBef>
                <a:spcPts val="0"/>
              </a:spcBef>
              <a:buNone/>
            </a:pPr>
            <a:r>
              <a:rPr lang="en" sz="1100">
                <a:solidFill>
                  <a:srgbClr val="FFFFFF"/>
                </a:solidFill>
                <a:latin typeface="Calibri"/>
                <a:ea typeface="Calibri"/>
                <a:cs typeface="Calibri"/>
                <a:sym typeface="Calibri"/>
              </a:rPr>
              <a:t>Post-conditions:</a:t>
            </a:r>
          </a:p>
          <a:p>
            <a:pPr indent="-298450" lvl="0" marL="914400" rtl="0">
              <a:lnSpc>
                <a:spcPct val="100000"/>
              </a:lnSpc>
              <a:spcBef>
                <a:spcPts val="0"/>
              </a:spcBef>
              <a:buClr>
                <a:srgbClr val="FFFFFF"/>
              </a:buClr>
              <a:buSzPct val="100000"/>
              <a:buFont typeface="Calibri"/>
              <a:buAutoNum type="arabicPeriod"/>
            </a:pPr>
            <a:r>
              <a:rPr lang="en" sz="1100">
                <a:solidFill>
                  <a:srgbClr val="FFFFFF"/>
                </a:solidFill>
                <a:latin typeface="Calibri"/>
                <a:ea typeface="Calibri"/>
                <a:cs typeface="Calibri"/>
                <a:sym typeface="Calibri"/>
              </a:rPr>
              <a:t>User is then logged into the system and a session is initiated to keep track of the user.</a:t>
            </a:r>
          </a:p>
          <a:p>
            <a:pPr indent="228600" lvl="0" marL="228600" rtl="0">
              <a:lnSpc>
                <a:spcPct val="100000"/>
              </a:lnSpc>
              <a:spcBef>
                <a:spcPts val="0"/>
              </a:spcBef>
              <a:buNone/>
            </a:pPr>
            <a:r>
              <a:rPr lang="en" sz="1100">
                <a:solidFill>
                  <a:srgbClr val="FFFFFF"/>
                </a:solidFill>
                <a:latin typeface="Calibri"/>
                <a:ea typeface="Calibri"/>
                <a:cs typeface="Calibri"/>
                <a:sym typeface="Calibri"/>
              </a:rPr>
              <a:t>Alternative Courses of Action:</a:t>
            </a:r>
          </a:p>
          <a:p>
            <a:pPr indent="-298450" lvl="0" marL="914400" rtl="0">
              <a:lnSpc>
                <a:spcPct val="100000"/>
              </a:lnSpc>
              <a:spcBef>
                <a:spcPts val="0"/>
              </a:spcBef>
              <a:buClr>
                <a:srgbClr val="FFFFFF"/>
              </a:buClr>
              <a:buSzPct val="100000"/>
              <a:buFont typeface="Calibri"/>
              <a:buAutoNum type="arabicPeriod"/>
            </a:pPr>
            <a:r>
              <a:rPr lang="en" sz="1100">
                <a:solidFill>
                  <a:srgbClr val="FFFFFF"/>
                </a:solidFill>
                <a:latin typeface="Calibri"/>
                <a:ea typeface="Calibri"/>
                <a:cs typeface="Calibri"/>
                <a:sym typeface="Calibri"/>
              </a:rPr>
              <a:t>Student clicks the G+ icon</a:t>
            </a:r>
          </a:p>
          <a:p>
            <a:pPr indent="-298450" lvl="0" marL="914400" rtl="0">
              <a:lnSpc>
                <a:spcPct val="100000"/>
              </a:lnSpc>
              <a:spcBef>
                <a:spcPts val="0"/>
              </a:spcBef>
              <a:buClr>
                <a:srgbClr val="FFFFFF"/>
              </a:buClr>
              <a:buSzPct val="100000"/>
              <a:buFont typeface="Calibri"/>
              <a:buAutoNum type="arabicPeriod"/>
            </a:pPr>
            <a:r>
              <a:rPr lang="en" sz="1100">
                <a:solidFill>
                  <a:srgbClr val="FFFFFF"/>
                </a:solidFill>
                <a:latin typeface="Calibri"/>
                <a:ea typeface="Calibri"/>
                <a:cs typeface="Calibri"/>
                <a:sym typeface="Calibri"/>
              </a:rPr>
              <a:t>Student then enters FIU email address</a:t>
            </a:r>
          </a:p>
          <a:p>
            <a:pPr indent="-298450" lvl="0" marL="914400" rtl="0">
              <a:lnSpc>
                <a:spcPct val="100000"/>
              </a:lnSpc>
              <a:spcBef>
                <a:spcPts val="0"/>
              </a:spcBef>
              <a:buClr>
                <a:srgbClr val="FFFFFF"/>
              </a:buClr>
              <a:buSzPct val="100000"/>
              <a:buFont typeface="Calibri"/>
              <a:buAutoNum type="arabicPeriod"/>
            </a:pPr>
            <a:r>
              <a:rPr lang="en" sz="1100">
                <a:solidFill>
                  <a:srgbClr val="FFFFFF"/>
                </a:solidFill>
                <a:latin typeface="Calibri"/>
                <a:ea typeface="Calibri"/>
                <a:cs typeface="Calibri"/>
                <a:sym typeface="Calibri"/>
              </a:rPr>
              <a:t>Student enters FIU password</a:t>
            </a:r>
          </a:p>
          <a:p>
            <a:pPr indent="-298450" lvl="0" marL="914400" rtl="0">
              <a:lnSpc>
                <a:spcPct val="100000"/>
              </a:lnSpc>
              <a:spcBef>
                <a:spcPts val="0"/>
              </a:spcBef>
              <a:buClr>
                <a:srgbClr val="FFFFFF"/>
              </a:buClr>
              <a:buSzPct val="100000"/>
              <a:buFont typeface="Calibri"/>
              <a:buAutoNum type="arabicPeriod"/>
            </a:pPr>
            <a:r>
              <a:rPr lang="en" sz="1100">
                <a:solidFill>
                  <a:srgbClr val="FFFFFF"/>
                </a:solidFill>
                <a:latin typeface="Calibri"/>
                <a:ea typeface="Calibri"/>
                <a:cs typeface="Calibri"/>
                <a:sym typeface="Calibri"/>
              </a:rPr>
              <a:t>Student gives Google+ access to VIP</a:t>
            </a:r>
          </a:p>
          <a:p>
            <a:pPr indent="-298450" lvl="0" marL="914400" rtl="0">
              <a:lnSpc>
                <a:spcPct val="100000"/>
              </a:lnSpc>
              <a:spcBef>
                <a:spcPts val="0"/>
              </a:spcBef>
              <a:buClr>
                <a:srgbClr val="FFFFFF"/>
              </a:buClr>
              <a:buSzPct val="100000"/>
              <a:buFont typeface="Calibri"/>
              <a:buAutoNum type="arabicPeriod"/>
            </a:pPr>
            <a:r>
              <a:rPr lang="en" sz="1100">
                <a:solidFill>
                  <a:srgbClr val="FFFFFF"/>
                </a:solidFill>
                <a:latin typeface="Calibri"/>
                <a:ea typeface="Calibri"/>
                <a:cs typeface="Calibri"/>
                <a:sym typeface="Calibri"/>
              </a:rPr>
              <a:t>Student is then logged into the system</a:t>
            </a:r>
          </a:p>
          <a:p>
            <a:pPr indent="228600" lvl="0" marL="228600" rtl="0">
              <a:lnSpc>
                <a:spcPct val="100000"/>
              </a:lnSpc>
              <a:spcBef>
                <a:spcPts val="0"/>
              </a:spcBef>
              <a:buNone/>
            </a:pPr>
            <a:r>
              <a:t/>
            </a:r>
            <a:endParaRPr b="1" sz="1200">
              <a:solidFill>
                <a:srgbClr val="FFFFFF"/>
              </a:solidFill>
              <a:latin typeface="Calibri"/>
              <a:ea typeface="Calibri"/>
              <a:cs typeface="Calibri"/>
              <a:sym typeface="Calibri"/>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p:nvPr/>
        </p:nvSpPr>
        <p:spPr>
          <a:xfrm>
            <a:off x="0" y="746750"/>
            <a:ext cx="9144000" cy="4396800"/>
          </a:xfrm>
          <a:prstGeom prst="rect">
            <a:avLst/>
          </a:prstGeom>
          <a:solidFill>
            <a:srgbClr val="1C458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7" name="Shape 207"/>
          <p:cNvSpPr txBox="1"/>
          <p:nvPr>
            <p:ph type="title"/>
          </p:nvPr>
        </p:nvSpPr>
        <p:spPr>
          <a:xfrm>
            <a:off x="780287" y="77325"/>
            <a:ext cx="7583400" cy="783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SzPct val="25000"/>
              <a:buNone/>
            </a:pPr>
            <a:r>
              <a:rPr lang="en">
                <a:solidFill>
                  <a:srgbClr val="FFFFFF"/>
                </a:solidFill>
              </a:rPr>
              <a:t>Use Cases</a:t>
            </a:r>
          </a:p>
        </p:txBody>
      </p:sp>
      <p:sp>
        <p:nvSpPr>
          <p:cNvPr id="208" name="Shape 208"/>
          <p:cNvSpPr txBox="1"/>
          <p:nvPr>
            <p:ph idx="1" type="body"/>
          </p:nvPr>
        </p:nvSpPr>
        <p:spPr>
          <a:xfrm>
            <a:off x="351825" y="703375"/>
            <a:ext cx="8616600" cy="4350600"/>
          </a:xfrm>
          <a:prstGeom prst="rect">
            <a:avLst/>
          </a:prstGeom>
          <a:noFill/>
          <a:ln>
            <a:noFill/>
          </a:ln>
        </p:spPr>
        <p:txBody>
          <a:bodyPr anchorCtr="0" anchor="t" bIns="45700" lIns="91425" rIns="91425" tIns="45700">
            <a:noAutofit/>
          </a:bodyPr>
          <a:lstStyle/>
          <a:p>
            <a:pPr indent="0" lvl="0" marL="0" rtl="0">
              <a:lnSpc>
                <a:spcPct val="100000"/>
              </a:lnSpc>
              <a:spcBef>
                <a:spcPts val="0"/>
              </a:spcBef>
              <a:buNone/>
            </a:pPr>
            <a:r>
              <a:rPr b="1" lang="en" sz="1100">
                <a:solidFill>
                  <a:srgbClr val="FFFFFF"/>
                </a:solidFill>
                <a:latin typeface="Calibri"/>
                <a:ea typeface="Calibri"/>
                <a:cs typeface="Calibri"/>
                <a:sym typeface="Calibri"/>
              </a:rPr>
              <a:t>Use Case ID:(VIP-846 ) Apply for Existing Project</a:t>
            </a:r>
          </a:p>
          <a:p>
            <a:pPr indent="-69850" lvl="0" marL="228600" rtl="0">
              <a:lnSpc>
                <a:spcPct val="100000"/>
              </a:lnSpc>
              <a:spcBef>
                <a:spcPts val="0"/>
              </a:spcBef>
              <a:buClr>
                <a:schemeClr val="dk2"/>
              </a:buClr>
              <a:buSzPct val="100000"/>
              <a:buFont typeface="Arial"/>
              <a:buNone/>
            </a:pPr>
            <a:r>
              <a:rPr lang="en" sz="1100">
                <a:solidFill>
                  <a:srgbClr val="FFFFFF"/>
                </a:solidFill>
                <a:latin typeface="Calibri"/>
                <a:ea typeface="Calibri"/>
                <a:cs typeface="Calibri"/>
                <a:sym typeface="Calibri"/>
              </a:rPr>
              <a:t>Details: </a:t>
            </a:r>
          </a:p>
          <a:p>
            <a:pPr indent="158750" lvl="0" marL="228600" rtl="0">
              <a:lnSpc>
                <a:spcPct val="100000"/>
              </a:lnSpc>
              <a:spcBef>
                <a:spcPts val="0"/>
              </a:spcBef>
              <a:buClr>
                <a:schemeClr val="dk2"/>
              </a:buClr>
              <a:buSzPct val="100000"/>
              <a:buFont typeface="Arial"/>
              <a:buNone/>
            </a:pPr>
            <a:r>
              <a:rPr lang="en" sz="1100">
                <a:solidFill>
                  <a:srgbClr val="FFFFFF"/>
                </a:solidFill>
                <a:latin typeface="Calibri"/>
                <a:ea typeface="Calibri"/>
                <a:cs typeface="Calibri"/>
                <a:sym typeface="Calibri"/>
              </a:rPr>
              <a:t>Actor: Student</a:t>
            </a:r>
          </a:p>
          <a:p>
            <a:pPr indent="158750" lvl="0" marL="228600" rtl="0">
              <a:lnSpc>
                <a:spcPct val="100000"/>
              </a:lnSpc>
              <a:spcBef>
                <a:spcPts val="0"/>
              </a:spcBef>
              <a:buClr>
                <a:schemeClr val="dk2"/>
              </a:buClr>
              <a:buSzPct val="100000"/>
              <a:buFont typeface="Arial"/>
              <a:buNone/>
            </a:pPr>
            <a:r>
              <a:rPr lang="en" sz="1100">
                <a:solidFill>
                  <a:srgbClr val="FFFFFF"/>
                </a:solidFill>
                <a:latin typeface="Calibri"/>
                <a:ea typeface="Calibri"/>
                <a:cs typeface="Calibri"/>
                <a:sym typeface="Calibri"/>
              </a:rPr>
              <a:t>Pre-conditions: </a:t>
            </a:r>
          </a:p>
          <a:p>
            <a:pPr indent="-298450" lvl="0" marL="914400" rtl="0">
              <a:lnSpc>
                <a:spcPct val="100000"/>
              </a:lnSpc>
              <a:spcBef>
                <a:spcPts val="0"/>
              </a:spcBef>
              <a:buClr>
                <a:srgbClr val="FFFFFF"/>
              </a:buClr>
              <a:buSzPct val="100000"/>
              <a:buFont typeface="Calibri"/>
              <a:buAutoNum type="arabicPeriod"/>
            </a:pPr>
            <a:r>
              <a:rPr lang="en" sz="1100">
                <a:solidFill>
                  <a:srgbClr val="FFFFFF"/>
                </a:solidFill>
                <a:latin typeface="Calibri"/>
                <a:ea typeface="Calibri"/>
                <a:cs typeface="Calibri"/>
                <a:sym typeface="Calibri"/>
              </a:rPr>
              <a:t>User has to be on application Page</a:t>
            </a:r>
          </a:p>
          <a:p>
            <a:pPr indent="158750" lvl="0" marL="228600" rtl="0">
              <a:lnSpc>
                <a:spcPct val="100000"/>
              </a:lnSpc>
              <a:spcBef>
                <a:spcPts val="0"/>
              </a:spcBef>
              <a:buClr>
                <a:schemeClr val="dk2"/>
              </a:buClr>
              <a:buSzPct val="100000"/>
              <a:buFont typeface="Arial"/>
              <a:buNone/>
            </a:pPr>
            <a:r>
              <a:rPr lang="en" sz="1100">
                <a:solidFill>
                  <a:srgbClr val="FFFFFF"/>
                </a:solidFill>
                <a:latin typeface="Calibri"/>
                <a:ea typeface="Calibri"/>
                <a:cs typeface="Calibri"/>
                <a:sym typeface="Calibri"/>
              </a:rPr>
              <a:t>Description:</a:t>
            </a:r>
          </a:p>
          <a:p>
            <a:pPr indent="-298450" lvl="0" marL="914400" rtl="0">
              <a:lnSpc>
                <a:spcPct val="100000"/>
              </a:lnSpc>
              <a:spcBef>
                <a:spcPts val="0"/>
              </a:spcBef>
              <a:buClr>
                <a:srgbClr val="FFFFFF"/>
              </a:buClr>
              <a:buSzPct val="100000"/>
              <a:buFont typeface="Calibri"/>
              <a:buAutoNum type="arabicPeriod"/>
            </a:pPr>
            <a:r>
              <a:rPr lang="en" sz="1100">
                <a:solidFill>
                  <a:srgbClr val="FFFFFF"/>
                </a:solidFill>
                <a:latin typeface="Calibri"/>
                <a:ea typeface="Calibri"/>
                <a:cs typeface="Calibri"/>
                <a:sym typeface="Calibri"/>
              </a:rPr>
              <a:t>Use case begins when user clicks on Apply button on Apply tab </a:t>
            </a:r>
          </a:p>
          <a:p>
            <a:pPr indent="-298450" lvl="0" marL="914400" rtl="0">
              <a:lnSpc>
                <a:spcPct val="100000"/>
              </a:lnSpc>
              <a:spcBef>
                <a:spcPts val="0"/>
              </a:spcBef>
              <a:buClr>
                <a:srgbClr val="FFFFFF"/>
              </a:buClr>
              <a:buSzPct val="100000"/>
              <a:buFont typeface="Calibri"/>
              <a:buAutoNum type="arabicPeriod"/>
            </a:pPr>
            <a:r>
              <a:rPr lang="en" sz="1100">
                <a:solidFill>
                  <a:srgbClr val="FFFFFF"/>
                </a:solidFill>
                <a:latin typeface="Calibri"/>
                <a:ea typeface="Calibri"/>
                <a:cs typeface="Calibri"/>
                <a:sym typeface="Calibri"/>
              </a:rPr>
              <a:t>VIP will fetch user information and all projects in database</a:t>
            </a:r>
          </a:p>
          <a:p>
            <a:pPr indent="-298450" lvl="0" marL="914400" rtl="0">
              <a:lnSpc>
                <a:spcPct val="100000"/>
              </a:lnSpc>
              <a:spcBef>
                <a:spcPts val="0"/>
              </a:spcBef>
              <a:buClr>
                <a:srgbClr val="FFFFFF"/>
              </a:buClr>
              <a:buSzPct val="100000"/>
              <a:buFont typeface="Calibri"/>
              <a:buAutoNum type="arabicPeriod"/>
            </a:pPr>
            <a:r>
              <a:rPr lang="en" sz="1100">
                <a:solidFill>
                  <a:srgbClr val="FFFFFF"/>
                </a:solidFill>
                <a:latin typeface="Calibri"/>
                <a:ea typeface="Calibri"/>
                <a:cs typeface="Calibri"/>
                <a:sym typeface="Calibri"/>
              </a:rPr>
              <a:t>VIP will display form with current user information and projects</a:t>
            </a:r>
          </a:p>
          <a:p>
            <a:pPr indent="-298450" lvl="0" marL="914400" rtl="0">
              <a:lnSpc>
                <a:spcPct val="100000"/>
              </a:lnSpc>
              <a:spcBef>
                <a:spcPts val="0"/>
              </a:spcBef>
              <a:buClr>
                <a:srgbClr val="FFFFFF"/>
              </a:buClr>
              <a:buSzPct val="100000"/>
              <a:buFont typeface="Calibri"/>
              <a:buAutoNum type="arabicPeriod"/>
            </a:pPr>
            <a:r>
              <a:rPr lang="en" sz="1100">
                <a:solidFill>
                  <a:srgbClr val="FFFFFF"/>
                </a:solidFill>
                <a:latin typeface="Calibri"/>
                <a:ea typeface="Calibri"/>
                <a:cs typeface="Calibri"/>
                <a:sym typeface="Calibri"/>
              </a:rPr>
              <a:t>Student will select project and update any of his information if needed</a:t>
            </a:r>
          </a:p>
          <a:p>
            <a:pPr indent="-298450" lvl="0" marL="914400" rtl="0">
              <a:lnSpc>
                <a:spcPct val="100000"/>
              </a:lnSpc>
              <a:spcBef>
                <a:spcPts val="0"/>
              </a:spcBef>
              <a:buClr>
                <a:srgbClr val="FFFFFF"/>
              </a:buClr>
              <a:buSzPct val="100000"/>
              <a:buFont typeface="Calibri"/>
              <a:buAutoNum type="arabicPeriod"/>
            </a:pPr>
            <a:r>
              <a:rPr lang="en" sz="1100">
                <a:solidFill>
                  <a:srgbClr val="FFFFFF"/>
                </a:solidFill>
                <a:latin typeface="Calibri"/>
                <a:ea typeface="Calibri"/>
                <a:cs typeface="Calibri"/>
                <a:sym typeface="Calibri"/>
              </a:rPr>
              <a:t>User will click Save&amp;Submit button</a:t>
            </a:r>
          </a:p>
          <a:p>
            <a:pPr indent="-298450" lvl="0" marL="914400" rtl="0">
              <a:lnSpc>
                <a:spcPct val="100000"/>
              </a:lnSpc>
              <a:spcBef>
                <a:spcPts val="0"/>
              </a:spcBef>
              <a:buClr>
                <a:srgbClr val="FFFFFF"/>
              </a:buClr>
              <a:buSzPct val="100000"/>
              <a:buFont typeface="Calibri"/>
              <a:buAutoNum type="arabicPeriod"/>
            </a:pPr>
            <a:r>
              <a:rPr lang="en" sz="1100">
                <a:solidFill>
                  <a:srgbClr val="FFFFFF"/>
                </a:solidFill>
                <a:latin typeface="Calibri"/>
                <a:ea typeface="Calibri"/>
                <a:cs typeface="Calibri"/>
                <a:sym typeface="Calibri"/>
              </a:rPr>
              <a:t>VIP will update user model</a:t>
            </a:r>
          </a:p>
          <a:p>
            <a:pPr indent="-298450" lvl="0" marL="914400" rtl="0">
              <a:lnSpc>
                <a:spcPct val="100000"/>
              </a:lnSpc>
              <a:spcBef>
                <a:spcPts val="0"/>
              </a:spcBef>
              <a:buClr>
                <a:srgbClr val="FFFFFF"/>
              </a:buClr>
              <a:buSzPct val="100000"/>
              <a:buFont typeface="Calibri"/>
              <a:buAutoNum type="arabicPeriod"/>
            </a:pPr>
            <a:r>
              <a:rPr lang="en" sz="1100">
                <a:solidFill>
                  <a:srgbClr val="FFFFFF"/>
                </a:solidFill>
                <a:latin typeface="Calibri"/>
                <a:ea typeface="Calibri"/>
                <a:cs typeface="Calibri"/>
                <a:sym typeface="Calibri"/>
              </a:rPr>
              <a:t>VIP will send email notification about application</a:t>
            </a:r>
          </a:p>
          <a:p>
            <a:pPr indent="158750" lvl="0" marL="228600" rtl="0">
              <a:lnSpc>
                <a:spcPct val="100000"/>
              </a:lnSpc>
              <a:spcBef>
                <a:spcPts val="0"/>
              </a:spcBef>
              <a:buClr>
                <a:schemeClr val="dk2"/>
              </a:buClr>
              <a:buSzPct val="100000"/>
              <a:buFont typeface="Arial"/>
              <a:buNone/>
            </a:pPr>
            <a:r>
              <a:rPr lang="en" sz="1100">
                <a:solidFill>
                  <a:srgbClr val="FFFFFF"/>
                </a:solidFill>
                <a:latin typeface="Calibri"/>
                <a:ea typeface="Calibri"/>
                <a:cs typeface="Calibri"/>
                <a:sym typeface="Calibri"/>
              </a:rPr>
              <a:t>Post-conditions:</a:t>
            </a:r>
          </a:p>
          <a:p>
            <a:pPr indent="-298450" lvl="0" marL="914400" rtl="0">
              <a:lnSpc>
                <a:spcPct val="100000"/>
              </a:lnSpc>
              <a:spcBef>
                <a:spcPts val="0"/>
              </a:spcBef>
              <a:buClr>
                <a:srgbClr val="FFFFFF"/>
              </a:buClr>
              <a:buSzPct val="100000"/>
              <a:buFont typeface="Calibri"/>
              <a:buAutoNum type="arabicPeriod"/>
            </a:pPr>
            <a:r>
              <a:rPr lang="en" sz="1100">
                <a:solidFill>
                  <a:srgbClr val="FFFFFF"/>
                </a:solidFill>
                <a:latin typeface="Calibri"/>
                <a:ea typeface="Calibri"/>
                <a:cs typeface="Calibri"/>
                <a:sym typeface="Calibri"/>
              </a:rPr>
              <a:t>User will be notified that his application has been submitted and navigated to home page</a:t>
            </a:r>
          </a:p>
          <a:p>
            <a:pPr indent="158750" lvl="0" marL="228600" rtl="0">
              <a:lnSpc>
                <a:spcPct val="100000"/>
              </a:lnSpc>
              <a:spcBef>
                <a:spcPts val="0"/>
              </a:spcBef>
              <a:buClr>
                <a:schemeClr val="dk2"/>
              </a:buClr>
              <a:buSzPct val="100000"/>
              <a:buFont typeface="Arial"/>
              <a:buNone/>
            </a:pPr>
            <a:r>
              <a:rPr lang="en" sz="1100">
                <a:solidFill>
                  <a:srgbClr val="FFFFFF"/>
                </a:solidFill>
                <a:latin typeface="Calibri"/>
                <a:ea typeface="Calibri"/>
                <a:cs typeface="Calibri"/>
                <a:sym typeface="Calibri"/>
              </a:rPr>
              <a:t>Alternative Courses of Action:</a:t>
            </a:r>
          </a:p>
          <a:p>
            <a:pPr indent="-298450" lvl="0" marL="914400" rtl="0">
              <a:lnSpc>
                <a:spcPct val="100000"/>
              </a:lnSpc>
              <a:spcBef>
                <a:spcPts val="0"/>
              </a:spcBef>
              <a:buClr>
                <a:srgbClr val="FFFFFF"/>
              </a:buClr>
              <a:buSzPct val="100000"/>
              <a:buFont typeface="Calibri"/>
              <a:buAutoNum type="arabicPeriod"/>
            </a:pPr>
            <a:r>
              <a:rPr lang="en" sz="1100">
                <a:solidFill>
                  <a:srgbClr val="FFFFFF"/>
                </a:solidFill>
                <a:latin typeface="Calibri"/>
                <a:ea typeface="Calibri"/>
                <a:cs typeface="Calibri"/>
                <a:sym typeface="Calibri"/>
              </a:rPr>
              <a:t>User clicks on apply to project on project page</a:t>
            </a:r>
          </a:p>
          <a:p>
            <a:pPr indent="-298450" lvl="0" marL="914400" rtl="0">
              <a:lnSpc>
                <a:spcPct val="100000"/>
              </a:lnSpc>
              <a:spcBef>
                <a:spcPts val="0"/>
              </a:spcBef>
              <a:buClr>
                <a:srgbClr val="FFFFFF"/>
              </a:buClr>
              <a:buSzPct val="100000"/>
              <a:buFont typeface="Calibri"/>
              <a:buAutoNum type="arabicPeriod"/>
            </a:pPr>
            <a:r>
              <a:rPr lang="en" sz="1100">
                <a:solidFill>
                  <a:srgbClr val="FFFFFF"/>
                </a:solidFill>
                <a:latin typeface="Calibri"/>
                <a:ea typeface="Calibri"/>
                <a:cs typeface="Calibri"/>
                <a:sym typeface="Calibri"/>
              </a:rPr>
              <a:t>VIP will populate project dropdown input field with project selected by Student</a:t>
            </a:r>
          </a:p>
          <a:p>
            <a:pPr indent="158750" lvl="0" marL="228600" rtl="0">
              <a:lnSpc>
                <a:spcPct val="100000"/>
              </a:lnSpc>
              <a:spcBef>
                <a:spcPts val="0"/>
              </a:spcBef>
              <a:buClr>
                <a:schemeClr val="dk2"/>
              </a:buClr>
              <a:buSzPct val="100000"/>
              <a:buFont typeface="Arial"/>
              <a:buNone/>
            </a:pPr>
            <a:r>
              <a:rPr lang="en" sz="1100">
                <a:solidFill>
                  <a:srgbClr val="FFFFFF"/>
                </a:solidFill>
                <a:latin typeface="Calibri"/>
                <a:ea typeface="Calibri"/>
                <a:cs typeface="Calibri"/>
                <a:sym typeface="Calibri"/>
              </a:rPr>
              <a:t>Exceptions:</a:t>
            </a:r>
          </a:p>
          <a:p>
            <a:pPr indent="-69850" lvl="0" marL="0" rtl="0">
              <a:lnSpc>
                <a:spcPct val="100000"/>
              </a:lnSpc>
              <a:spcBef>
                <a:spcPts val="0"/>
              </a:spcBef>
              <a:buClr>
                <a:schemeClr val="dk2"/>
              </a:buClr>
              <a:buSzPct val="100000"/>
              <a:buFont typeface="Arial"/>
              <a:buNone/>
            </a:pPr>
            <a:r>
              <a:rPr lang="en" sz="1100">
                <a:solidFill>
                  <a:srgbClr val="FFFFFF"/>
                </a:solidFill>
                <a:latin typeface="Calibri"/>
                <a:ea typeface="Calibri"/>
                <a:cs typeface="Calibri"/>
                <a:sym typeface="Calibri"/>
              </a:rPr>
              <a:t>		N/A</a:t>
            </a:r>
          </a:p>
          <a:p>
            <a:pPr indent="158750" lvl="0" marL="228600" rtl="0">
              <a:lnSpc>
                <a:spcPct val="100000"/>
              </a:lnSpc>
              <a:spcBef>
                <a:spcPts val="0"/>
              </a:spcBef>
              <a:buClr>
                <a:schemeClr val="dk2"/>
              </a:buClr>
              <a:buSzPct val="100000"/>
              <a:buFont typeface="Arial"/>
              <a:buNone/>
            </a:pPr>
            <a:r>
              <a:rPr lang="en" sz="1100">
                <a:solidFill>
                  <a:srgbClr val="FFFFFF"/>
                </a:solidFill>
                <a:latin typeface="Calibri"/>
                <a:ea typeface="Calibri"/>
                <a:cs typeface="Calibri"/>
                <a:sym typeface="Calibri"/>
              </a:rPr>
              <a:t>Related Uses Case:</a:t>
            </a:r>
          </a:p>
          <a:p>
            <a:pPr indent="-298450" lvl="0" marL="1371600" rtl="0">
              <a:lnSpc>
                <a:spcPct val="100000"/>
              </a:lnSpc>
              <a:spcBef>
                <a:spcPts val="0"/>
              </a:spcBef>
              <a:buClr>
                <a:srgbClr val="FFFFFF"/>
              </a:buClr>
              <a:buSzPct val="100000"/>
              <a:buFont typeface="Calibri"/>
              <a:buAutoNum type="arabicPeriod"/>
            </a:pPr>
            <a:r>
              <a:rPr lang="en" sz="1100">
                <a:solidFill>
                  <a:srgbClr val="FFFFFF"/>
                </a:solidFill>
                <a:latin typeface="Calibri"/>
                <a:ea typeface="Calibri"/>
                <a:cs typeface="Calibri"/>
                <a:sym typeface="Calibri"/>
              </a:rPr>
              <a:t>US #848 - View my VIP project page</a:t>
            </a:r>
          </a:p>
          <a:p>
            <a:pPr indent="-298450" lvl="0" marL="1371600" rtl="0">
              <a:lnSpc>
                <a:spcPct val="100000"/>
              </a:lnSpc>
              <a:spcBef>
                <a:spcPts val="0"/>
              </a:spcBef>
              <a:buClr>
                <a:srgbClr val="FFFFFF"/>
              </a:buClr>
              <a:buSzPct val="100000"/>
              <a:buFont typeface="Calibri"/>
              <a:buAutoNum type="arabicPeriod"/>
            </a:pPr>
            <a:r>
              <a:rPr lang="en" sz="1100">
                <a:solidFill>
                  <a:srgbClr val="FFFFFF"/>
                </a:solidFill>
                <a:latin typeface="Calibri"/>
                <a:ea typeface="Calibri"/>
                <a:cs typeface="Calibri"/>
                <a:sym typeface="Calibri"/>
              </a:rPr>
              <a:t>US #745 - View login Page</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p:nvPr/>
        </p:nvSpPr>
        <p:spPr>
          <a:xfrm>
            <a:off x="0" y="651275"/>
            <a:ext cx="9144000" cy="4492200"/>
          </a:xfrm>
          <a:prstGeom prst="rect">
            <a:avLst/>
          </a:prstGeom>
          <a:solidFill>
            <a:srgbClr val="1C458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5" name="Shape 215"/>
          <p:cNvSpPr txBox="1"/>
          <p:nvPr>
            <p:ph type="title"/>
          </p:nvPr>
        </p:nvSpPr>
        <p:spPr>
          <a:xfrm>
            <a:off x="780287" y="0"/>
            <a:ext cx="7583400" cy="783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SzPct val="25000"/>
              <a:buNone/>
            </a:pPr>
            <a:r>
              <a:rPr lang="en">
                <a:solidFill>
                  <a:srgbClr val="FFFFFF"/>
                </a:solidFill>
              </a:rPr>
              <a:t>Sequence Diagram</a:t>
            </a:r>
          </a:p>
          <a:p>
            <a:pPr indent="0" lvl="0" marL="0" marR="0" rtl="0" algn="l">
              <a:lnSpc>
                <a:spcPct val="100000"/>
              </a:lnSpc>
              <a:spcBef>
                <a:spcPts val="0"/>
              </a:spcBef>
              <a:spcAft>
                <a:spcPts val="0"/>
              </a:spcAft>
              <a:buSzPct val="25000"/>
              <a:buNone/>
            </a:pPr>
            <a:r>
              <a:t/>
            </a:r>
            <a:endParaRPr>
              <a:solidFill>
                <a:srgbClr val="FFFFFF"/>
              </a:solidFill>
            </a:endParaRPr>
          </a:p>
        </p:txBody>
      </p:sp>
      <p:sp>
        <p:nvSpPr>
          <p:cNvPr id="216" name="Shape 216"/>
          <p:cNvSpPr/>
          <p:nvPr/>
        </p:nvSpPr>
        <p:spPr>
          <a:xfrm>
            <a:off x="0" y="651275"/>
            <a:ext cx="4548000" cy="2958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b="1" lang="en" sz="2400">
                <a:solidFill>
                  <a:srgbClr val="FFFFFF"/>
                </a:solidFill>
                <a:latin typeface="Ubuntu"/>
                <a:ea typeface="Ubuntu"/>
                <a:cs typeface="Ubuntu"/>
                <a:sym typeface="Ubuntu"/>
              </a:rPr>
              <a:t>Implement Project Proposal</a:t>
            </a:r>
          </a:p>
        </p:txBody>
      </p:sp>
      <p:pic>
        <p:nvPicPr>
          <p:cNvPr id="217" name="Shape 217"/>
          <p:cNvPicPr preferRelativeResize="0"/>
          <p:nvPr/>
        </p:nvPicPr>
        <p:blipFill>
          <a:blip r:embed="rId3">
            <a:alphaModFix/>
          </a:blip>
          <a:stretch>
            <a:fillRect/>
          </a:stretch>
        </p:blipFill>
        <p:spPr>
          <a:xfrm>
            <a:off x="1847678" y="947074"/>
            <a:ext cx="4263152" cy="4196425"/>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p:nvPr/>
        </p:nvSpPr>
        <p:spPr>
          <a:xfrm>
            <a:off x="0" y="690350"/>
            <a:ext cx="9144000" cy="4453200"/>
          </a:xfrm>
          <a:prstGeom prst="rect">
            <a:avLst/>
          </a:prstGeom>
          <a:solidFill>
            <a:srgbClr val="1C458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4" name="Shape 224"/>
          <p:cNvSpPr txBox="1"/>
          <p:nvPr>
            <p:ph type="title"/>
          </p:nvPr>
        </p:nvSpPr>
        <p:spPr>
          <a:xfrm>
            <a:off x="780287" y="0"/>
            <a:ext cx="7583400" cy="783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SzPct val="25000"/>
              <a:buNone/>
            </a:pPr>
            <a:r>
              <a:rPr lang="en">
                <a:solidFill>
                  <a:srgbClr val="FFFFFF"/>
                </a:solidFill>
              </a:rPr>
              <a:t>Sequence Diagram</a:t>
            </a:r>
          </a:p>
          <a:p>
            <a:pPr indent="0" lvl="0" marL="0" marR="0" rtl="0" algn="l">
              <a:lnSpc>
                <a:spcPct val="100000"/>
              </a:lnSpc>
              <a:spcBef>
                <a:spcPts val="0"/>
              </a:spcBef>
              <a:spcAft>
                <a:spcPts val="0"/>
              </a:spcAft>
              <a:buSzPct val="25000"/>
              <a:buNone/>
            </a:pPr>
            <a:r>
              <a:t/>
            </a:r>
            <a:endParaRPr>
              <a:solidFill>
                <a:srgbClr val="FFFFFF"/>
              </a:solidFill>
            </a:endParaRPr>
          </a:p>
        </p:txBody>
      </p:sp>
      <p:sp>
        <p:nvSpPr>
          <p:cNvPr id="225" name="Shape 225"/>
          <p:cNvSpPr/>
          <p:nvPr/>
        </p:nvSpPr>
        <p:spPr>
          <a:xfrm>
            <a:off x="0" y="690350"/>
            <a:ext cx="3260700" cy="2958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b="1" lang="en" sz="2400">
                <a:solidFill>
                  <a:srgbClr val="FFFFFF"/>
                </a:solidFill>
                <a:latin typeface="Ubuntu"/>
                <a:ea typeface="Ubuntu"/>
                <a:cs typeface="Ubuntu"/>
                <a:sym typeface="Ubuntu"/>
              </a:rPr>
              <a:t>Register User</a:t>
            </a:r>
          </a:p>
        </p:txBody>
      </p:sp>
      <p:pic>
        <p:nvPicPr>
          <p:cNvPr id="226" name="Shape 226"/>
          <p:cNvPicPr preferRelativeResize="0"/>
          <p:nvPr/>
        </p:nvPicPr>
        <p:blipFill>
          <a:blip r:embed="rId3">
            <a:alphaModFix/>
          </a:blip>
          <a:stretch>
            <a:fillRect/>
          </a:stretch>
        </p:blipFill>
        <p:spPr>
          <a:xfrm>
            <a:off x="1804150" y="986149"/>
            <a:ext cx="5178275" cy="4076349"/>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p:nvPr/>
        </p:nvSpPr>
        <p:spPr>
          <a:xfrm>
            <a:off x="0" y="651275"/>
            <a:ext cx="9144000" cy="4492200"/>
          </a:xfrm>
          <a:prstGeom prst="rect">
            <a:avLst/>
          </a:prstGeom>
          <a:solidFill>
            <a:srgbClr val="1C458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3" name="Shape 233"/>
          <p:cNvSpPr txBox="1"/>
          <p:nvPr>
            <p:ph type="title"/>
          </p:nvPr>
        </p:nvSpPr>
        <p:spPr>
          <a:xfrm>
            <a:off x="780287" y="0"/>
            <a:ext cx="7583400" cy="783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SzPct val="25000"/>
              <a:buNone/>
            </a:pPr>
            <a:r>
              <a:rPr lang="en">
                <a:solidFill>
                  <a:srgbClr val="FFFFFF"/>
                </a:solidFill>
              </a:rPr>
              <a:t>Sequence Diagram</a:t>
            </a:r>
          </a:p>
          <a:p>
            <a:pPr indent="0" lvl="0" marL="0" marR="0" rtl="0" algn="l">
              <a:lnSpc>
                <a:spcPct val="100000"/>
              </a:lnSpc>
              <a:spcBef>
                <a:spcPts val="0"/>
              </a:spcBef>
              <a:spcAft>
                <a:spcPts val="0"/>
              </a:spcAft>
              <a:buSzPct val="25000"/>
              <a:buNone/>
            </a:pPr>
            <a:r>
              <a:t/>
            </a:r>
            <a:endParaRPr>
              <a:solidFill>
                <a:srgbClr val="FFFFFF"/>
              </a:solidFill>
            </a:endParaRPr>
          </a:p>
        </p:txBody>
      </p:sp>
      <p:sp>
        <p:nvSpPr>
          <p:cNvPr id="234" name="Shape 234"/>
          <p:cNvSpPr/>
          <p:nvPr/>
        </p:nvSpPr>
        <p:spPr>
          <a:xfrm>
            <a:off x="0" y="651275"/>
            <a:ext cx="3837300" cy="2958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b="1" lang="en" sz="2400">
                <a:solidFill>
                  <a:srgbClr val="FFFFFF"/>
                </a:solidFill>
                <a:latin typeface="Ubuntu"/>
                <a:ea typeface="Ubuntu"/>
                <a:cs typeface="Ubuntu"/>
                <a:sym typeface="Ubuntu"/>
              </a:rPr>
              <a:t>View ToDo list</a:t>
            </a:r>
          </a:p>
        </p:txBody>
      </p:sp>
      <p:pic>
        <p:nvPicPr>
          <p:cNvPr id="235" name="Shape 235"/>
          <p:cNvPicPr preferRelativeResize="0"/>
          <p:nvPr/>
        </p:nvPicPr>
        <p:blipFill>
          <a:blip r:embed="rId3">
            <a:alphaModFix/>
          </a:blip>
          <a:stretch>
            <a:fillRect/>
          </a:stretch>
        </p:blipFill>
        <p:spPr>
          <a:xfrm>
            <a:off x="1012775" y="947075"/>
            <a:ext cx="7573456" cy="4123699"/>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p:nvPr/>
        </p:nvSpPr>
        <p:spPr>
          <a:xfrm>
            <a:off x="0" y="638250"/>
            <a:ext cx="9144000" cy="4505100"/>
          </a:xfrm>
          <a:prstGeom prst="rect">
            <a:avLst/>
          </a:prstGeom>
          <a:solidFill>
            <a:srgbClr val="1C458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2" name="Shape 242"/>
          <p:cNvSpPr txBox="1"/>
          <p:nvPr>
            <p:ph type="title"/>
          </p:nvPr>
        </p:nvSpPr>
        <p:spPr>
          <a:xfrm>
            <a:off x="780287" y="0"/>
            <a:ext cx="7583400" cy="783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SzPct val="25000"/>
              <a:buNone/>
            </a:pPr>
            <a:r>
              <a:rPr lang="en">
                <a:solidFill>
                  <a:srgbClr val="FFFFFF"/>
                </a:solidFill>
              </a:rPr>
              <a:t>Sequence Diagram</a:t>
            </a:r>
          </a:p>
          <a:p>
            <a:pPr indent="0" lvl="0" marL="0" marR="0" rtl="0" algn="l">
              <a:lnSpc>
                <a:spcPct val="100000"/>
              </a:lnSpc>
              <a:spcBef>
                <a:spcPts val="0"/>
              </a:spcBef>
              <a:spcAft>
                <a:spcPts val="0"/>
              </a:spcAft>
              <a:buSzPct val="25000"/>
              <a:buNone/>
            </a:pPr>
            <a:r>
              <a:t/>
            </a:r>
            <a:endParaRPr>
              <a:solidFill>
                <a:srgbClr val="FFFFFF"/>
              </a:solidFill>
            </a:endParaRPr>
          </a:p>
        </p:txBody>
      </p:sp>
      <p:sp>
        <p:nvSpPr>
          <p:cNvPr id="243" name="Shape 243"/>
          <p:cNvSpPr/>
          <p:nvPr/>
        </p:nvSpPr>
        <p:spPr>
          <a:xfrm>
            <a:off x="0" y="638250"/>
            <a:ext cx="4761300" cy="2958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b="1" lang="en" sz="2400">
                <a:solidFill>
                  <a:srgbClr val="FFFFFF"/>
                </a:solidFill>
                <a:latin typeface="Ubuntu"/>
                <a:ea typeface="Ubuntu"/>
                <a:cs typeface="Ubuntu"/>
                <a:sym typeface="Ubuntu"/>
              </a:rPr>
              <a:t>View Current VIP teams</a:t>
            </a:r>
          </a:p>
        </p:txBody>
      </p:sp>
      <p:pic>
        <p:nvPicPr>
          <p:cNvPr id="244" name="Shape 244"/>
          <p:cNvPicPr preferRelativeResize="0"/>
          <p:nvPr/>
        </p:nvPicPr>
        <p:blipFill>
          <a:blip r:embed="rId3">
            <a:alphaModFix/>
          </a:blip>
          <a:stretch>
            <a:fillRect/>
          </a:stretch>
        </p:blipFill>
        <p:spPr>
          <a:xfrm>
            <a:off x="446700" y="934050"/>
            <a:ext cx="7041832" cy="4209300"/>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p:nvPr/>
        </p:nvSpPr>
        <p:spPr>
          <a:xfrm>
            <a:off x="0" y="638250"/>
            <a:ext cx="9144000" cy="4505100"/>
          </a:xfrm>
          <a:prstGeom prst="rect">
            <a:avLst/>
          </a:prstGeom>
          <a:solidFill>
            <a:srgbClr val="1C458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1" name="Shape 251"/>
          <p:cNvSpPr txBox="1"/>
          <p:nvPr>
            <p:ph type="title"/>
          </p:nvPr>
        </p:nvSpPr>
        <p:spPr>
          <a:xfrm>
            <a:off x="780287" y="0"/>
            <a:ext cx="7583400" cy="783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SzPct val="25000"/>
              <a:buNone/>
            </a:pPr>
            <a:r>
              <a:rPr lang="en">
                <a:solidFill>
                  <a:srgbClr val="FFFFFF"/>
                </a:solidFill>
              </a:rPr>
              <a:t>Sequence Diagram</a:t>
            </a:r>
          </a:p>
          <a:p>
            <a:pPr indent="0" lvl="0" marL="0" marR="0" rtl="0" algn="l">
              <a:lnSpc>
                <a:spcPct val="100000"/>
              </a:lnSpc>
              <a:spcBef>
                <a:spcPts val="0"/>
              </a:spcBef>
              <a:spcAft>
                <a:spcPts val="0"/>
              </a:spcAft>
              <a:buSzPct val="25000"/>
              <a:buNone/>
            </a:pPr>
            <a:r>
              <a:t/>
            </a:r>
            <a:endParaRPr>
              <a:solidFill>
                <a:srgbClr val="FFFFFF"/>
              </a:solidFill>
            </a:endParaRPr>
          </a:p>
        </p:txBody>
      </p:sp>
      <p:sp>
        <p:nvSpPr>
          <p:cNvPr id="252" name="Shape 252"/>
          <p:cNvSpPr/>
          <p:nvPr/>
        </p:nvSpPr>
        <p:spPr>
          <a:xfrm>
            <a:off x="0" y="638250"/>
            <a:ext cx="4761300" cy="2958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b="1" lang="en" sz="2400">
                <a:solidFill>
                  <a:srgbClr val="FFFFFF"/>
                </a:solidFill>
                <a:latin typeface="Ubuntu"/>
                <a:ea typeface="Ubuntu"/>
                <a:cs typeface="Ubuntu"/>
                <a:sym typeface="Ubuntu"/>
              </a:rPr>
              <a:t>Student Login</a:t>
            </a:r>
          </a:p>
        </p:txBody>
      </p:sp>
      <p:pic>
        <p:nvPicPr>
          <p:cNvPr id="253" name="Shape 253"/>
          <p:cNvPicPr preferRelativeResize="0"/>
          <p:nvPr/>
        </p:nvPicPr>
        <p:blipFill>
          <a:blip r:embed="rId3">
            <a:alphaModFix/>
          </a:blip>
          <a:stretch>
            <a:fillRect/>
          </a:stretch>
        </p:blipFill>
        <p:spPr>
          <a:xfrm>
            <a:off x="1864674" y="1109150"/>
            <a:ext cx="4061400" cy="3911700"/>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p:nvPr/>
        </p:nvSpPr>
        <p:spPr>
          <a:xfrm>
            <a:off x="0" y="638250"/>
            <a:ext cx="9144000" cy="4505400"/>
          </a:xfrm>
          <a:prstGeom prst="rect">
            <a:avLst/>
          </a:prstGeom>
          <a:solidFill>
            <a:srgbClr val="1C458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0" name="Shape 260"/>
          <p:cNvSpPr txBox="1"/>
          <p:nvPr>
            <p:ph type="title"/>
          </p:nvPr>
        </p:nvSpPr>
        <p:spPr>
          <a:xfrm>
            <a:off x="780287" y="0"/>
            <a:ext cx="7583400" cy="783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SzPct val="25000"/>
              <a:buNone/>
            </a:pPr>
            <a:r>
              <a:rPr lang="en">
                <a:solidFill>
                  <a:srgbClr val="FFFFFF"/>
                </a:solidFill>
              </a:rPr>
              <a:t>Sequence Diagram</a:t>
            </a:r>
          </a:p>
          <a:p>
            <a:pPr indent="0" lvl="0" marL="0" marR="0" rtl="0" algn="l">
              <a:lnSpc>
                <a:spcPct val="100000"/>
              </a:lnSpc>
              <a:spcBef>
                <a:spcPts val="0"/>
              </a:spcBef>
              <a:spcAft>
                <a:spcPts val="0"/>
              </a:spcAft>
              <a:buSzPct val="25000"/>
              <a:buNone/>
            </a:pPr>
            <a:r>
              <a:t/>
            </a:r>
            <a:endParaRPr>
              <a:solidFill>
                <a:srgbClr val="FFFFFF"/>
              </a:solidFill>
            </a:endParaRPr>
          </a:p>
        </p:txBody>
      </p:sp>
      <p:sp>
        <p:nvSpPr>
          <p:cNvPr id="261" name="Shape 261"/>
          <p:cNvSpPr/>
          <p:nvPr/>
        </p:nvSpPr>
        <p:spPr>
          <a:xfrm>
            <a:off x="0" y="638250"/>
            <a:ext cx="4761300" cy="2958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b="1" lang="en" sz="2400">
                <a:solidFill>
                  <a:srgbClr val="FFFFFF"/>
                </a:solidFill>
                <a:latin typeface="Ubuntu"/>
                <a:ea typeface="Ubuntu"/>
                <a:cs typeface="Ubuntu"/>
                <a:sym typeface="Ubuntu"/>
              </a:rPr>
              <a:t>Apply for existing project</a:t>
            </a:r>
          </a:p>
        </p:txBody>
      </p:sp>
      <p:pic>
        <p:nvPicPr>
          <p:cNvPr id="262" name="Shape 262"/>
          <p:cNvPicPr preferRelativeResize="0"/>
          <p:nvPr/>
        </p:nvPicPr>
        <p:blipFill>
          <a:blip r:embed="rId3">
            <a:alphaModFix/>
          </a:blip>
          <a:stretch>
            <a:fillRect/>
          </a:stretch>
        </p:blipFill>
        <p:spPr>
          <a:xfrm>
            <a:off x="3100099" y="934049"/>
            <a:ext cx="3878292" cy="4209450"/>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p:nvPr/>
        </p:nvSpPr>
        <p:spPr>
          <a:xfrm>
            <a:off x="0" y="1197272"/>
            <a:ext cx="9144000" cy="3301800"/>
          </a:xfrm>
          <a:prstGeom prst="rect">
            <a:avLst/>
          </a:prstGeom>
          <a:solidFill>
            <a:srgbClr val="1C458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9" name="Shape 269"/>
          <p:cNvSpPr txBox="1"/>
          <p:nvPr>
            <p:ph type="title"/>
          </p:nvPr>
        </p:nvSpPr>
        <p:spPr>
          <a:xfrm>
            <a:off x="779462" y="285750"/>
            <a:ext cx="7583400" cy="7833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 sz="3800" u="none" cap="none" strike="noStrike">
                <a:solidFill>
                  <a:srgbClr val="FFFFFF"/>
                </a:solidFill>
                <a:latin typeface="Trebuchet MS"/>
                <a:ea typeface="Trebuchet MS"/>
                <a:cs typeface="Trebuchet MS"/>
                <a:sym typeface="Trebuchet MS"/>
              </a:rPr>
              <a:t>System Design: Architecture</a:t>
            </a:r>
          </a:p>
        </p:txBody>
      </p:sp>
      <p:sp>
        <p:nvSpPr>
          <p:cNvPr id="270" name="Shape 270"/>
          <p:cNvSpPr txBox="1"/>
          <p:nvPr>
            <p:ph idx="1" type="body"/>
          </p:nvPr>
        </p:nvSpPr>
        <p:spPr>
          <a:xfrm>
            <a:off x="951025" y="1284402"/>
            <a:ext cx="7676100" cy="2546400"/>
          </a:xfrm>
          <a:prstGeom prst="rect">
            <a:avLst/>
          </a:prstGeom>
          <a:noFill/>
          <a:ln>
            <a:noFill/>
          </a:ln>
        </p:spPr>
        <p:txBody>
          <a:bodyPr anchorCtr="0" anchor="t" bIns="45700" lIns="91425" rIns="91425" tIns="45700">
            <a:noAutofit/>
          </a:bodyPr>
          <a:lstStyle/>
          <a:p>
            <a:pPr indent="-228600" lvl="0" marL="457200" marR="0" rtl="0" algn="l">
              <a:spcBef>
                <a:spcPts val="0"/>
              </a:spcBef>
              <a:spcAft>
                <a:spcPts val="0"/>
              </a:spcAft>
              <a:buClr>
                <a:srgbClr val="FFFFFF"/>
              </a:buClr>
              <a:buAutoNum type="arabicPeriod"/>
            </a:pPr>
            <a:r>
              <a:rPr lang="en">
                <a:solidFill>
                  <a:srgbClr val="FFFFFF"/>
                </a:solidFill>
              </a:rPr>
              <a:t>3-tier</a:t>
            </a:r>
          </a:p>
          <a:p>
            <a:pPr indent="-228600" lvl="0" marL="457200" rtl="0">
              <a:spcBef>
                <a:spcPts val="0"/>
              </a:spcBef>
              <a:buClr>
                <a:srgbClr val="FFFFFF"/>
              </a:buClr>
              <a:buAutoNum type="arabicPeriod"/>
            </a:pPr>
            <a:r>
              <a:rPr lang="en">
                <a:solidFill>
                  <a:schemeClr val="lt1"/>
                </a:solidFill>
              </a:rPr>
              <a:t>Client-Server architecture</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p:nvPr/>
        </p:nvSpPr>
        <p:spPr>
          <a:xfrm>
            <a:off x="115250" y="969850"/>
            <a:ext cx="8897100" cy="38193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277" name="Shape 277"/>
          <p:cNvSpPr txBox="1"/>
          <p:nvPr>
            <p:ph type="title"/>
          </p:nvPr>
        </p:nvSpPr>
        <p:spPr>
          <a:xfrm>
            <a:off x="779462" y="285750"/>
            <a:ext cx="7583400" cy="7833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 sz="3800" u="none" cap="none" strike="noStrike">
                <a:solidFill>
                  <a:srgbClr val="FFFFFF"/>
                </a:solidFill>
                <a:latin typeface="Trebuchet MS"/>
                <a:ea typeface="Trebuchet MS"/>
                <a:cs typeface="Trebuchet MS"/>
                <a:sym typeface="Trebuchet MS"/>
              </a:rPr>
              <a:t>System Design: Deployment</a:t>
            </a:r>
          </a:p>
        </p:txBody>
      </p:sp>
      <p:pic>
        <p:nvPicPr>
          <p:cNvPr id="278" name="Shape 278"/>
          <p:cNvPicPr preferRelativeResize="0"/>
          <p:nvPr/>
        </p:nvPicPr>
        <p:blipFill>
          <a:blip r:embed="rId3">
            <a:alphaModFix/>
          </a:blip>
          <a:stretch>
            <a:fillRect/>
          </a:stretch>
        </p:blipFill>
        <p:spPr>
          <a:xfrm>
            <a:off x="115249" y="1069175"/>
            <a:ext cx="8633573" cy="3767499"/>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p:nvPr/>
        </p:nvSpPr>
        <p:spPr>
          <a:xfrm>
            <a:off x="0" y="957350"/>
            <a:ext cx="9144000" cy="3800700"/>
          </a:xfrm>
          <a:prstGeom prst="rect">
            <a:avLst/>
          </a:prstGeom>
          <a:solidFill>
            <a:srgbClr val="1C458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4" name="Shape 134"/>
          <p:cNvSpPr txBox="1"/>
          <p:nvPr>
            <p:ph type="title"/>
          </p:nvPr>
        </p:nvSpPr>
        <p:spPr>
          <a:xfrm>
            <a:off x="779462" y="285750"/>
            <a:ext cx="7583400" cy="7833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
                <a:solidFill>
                  <a:srgbClr val="FFFFFF"/>
                </a:solidFill>
              </a:rPr>
              <a:t>Problem Definition</a:t>
            </a:r>
          </a:p>
        </p:txBody>
      </p:sp>
      <p:sp>
        <p:nvSpPr>
          <p:cNvPr id="135" name="Shape 135"/>
          <p:cNvSpPr/>
          <p:nvPr/>
        </p:nvSpPr>
        <p:spPr>
          <a:xfrm>
            <a:off x="379237" y="993000"/>
            <a:ext cx="1942800" cy="2958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b="1" lang="en" sz="2400">
                <a:solidFill>
                  <a:srgbClr val="FFFFFF"/>
                </a:solidFill>
                <a:latin typeface="Ubuntu"/>
                <a:ea typeface="Ubuntu"/>
                <a:cs typeface="Ubuntu"/>
                <a:sym typeface="Ubuntu"/>
              </a:rPr>
              <a:t>Problem</a:t>
            </a:r>
          </a:p>
        </p:txBody>
      </p:sp>
      <p:sp>
        <p:nvSpPr>
          <p:cNvPr id="136" name="Shape 136"/>
          <p:cNvSpPr txBox="1"/>
          <p:nvPr>
            <p:ph idx="1" type="body"/>
          </p:nvPr>
        </p:nvSpPr>
        <p:spPr>
          <a:xfrm>
            <a:off x="351825" y="1383100"/>
            <a:ext cx="8616600" cy="3331500"/>
          </a:xfrm>
          <a:prstGeom prst="rect">
            <a:avLst/>
          </a:prstGeom>
          <a:noFill/>
          <a:ln>
            <a:noFill/>
          </a:ln>
        </p:spPr>
        <p:txBody>
          <a:bodyPr anchorCtr="0" anchor="ctr" bIns="45700" lIns="91425" rIns="91425" tIns="45700">
            <a:noAutofit/>
          </a:bodyPr>
          <a:lstStyle/>
          <a:p>
            <a:pPr indent="457200" lvl="0" marL="0" rtl="0" algn="just">
              <a:lnSpc>
                <a:spcPct val="100000"/>
              </a:lnSpc>
              <a:spcBef>
                <a:spcPts val="0"/>
              </a:spcBef>
              <a:buNone/>
            </a:pPr>
            <a:r>
              <a:t/>
            </a:r>
            <a:endParaRPr sz="1400">
              <a:solidFill>
                <a:srgbClr val="FFFFFF"/>
              </a:solidFill>
            </a:endParaRPr>
          </a:p>
          <a:p>
            <a:pPr indent="-317500" lvl="0" marL="457200" rtl="0" algn="just">
              <a:lnSpc>
                <a:spcPct val="100000"/>
              </a:lnSpc>
              <a:spcBef>
                <a:spcPts val="0"/>
              </a:spcBef>
              <a:buClr>
                <a:srgbClr val="FFFFFF"/>
              </a:buClr>
              <a:buSzPct val="100000"/>
            </a:pPr>
            <a:r>
              <a:rPr lang="en" sz="1400">
                <a:solidFill>
                  <a:srgbClr val="FFFFFF"/>
                </a:solidFill>
              </a:rPr>
              <a:t>No current method for Faculty to share projects for cross-disciplines</a:t>
            </a:r>
          </a:p>
          <a:p>
            <a:pPr indent="0" lvl="0" marL="0" rtl="0" algn="just">
              <a:lnSpc>
                <a:spcPct val="100000"/>
              </a:lnSpc>
              <a:spcBef>
                <a:spcPts val="0"/>
              </a:spcBef>
              <a:buNone/>
            </a:pPr>
            <a:r>
              <a:t/>
            </a:r>
            <a:endParaRPr sz="1400">
              <a:solidFill>
                <a:srgbClr val="FFFFFF"/>
              </a:solidFill>
            </a:endParaRPr>
          </a:p>
          <a:p>
            <a:pPr indent="-317500" lvl="0" marL="457200" rtl="0" algn="just">
              <a:lnSpc>
                <a:spcPct val="100000"/>
              </a:lnSpc>
              <a:spcBef>
                <a:spcPts val="0"/>
              </a:spcBef>
              <a:buClr>
                <a:srgbClr val="FFFFFF"/>
              </a:buClr>
              <a:buSzPct val="100000"/>
            </a:pPr>
            <a:r>
              <a:rPr lang="en" sz="1400">
                <a:solidFill>
                  <a:srgbClr val="FFFFFF"/>
                </a:solidFill>
              </a:rPr>
              <a:t>Students do not have the ability to easily search for other projects</a:t>
            </a:r>
          </a:p>
          <a:p>
            <a:pPr indent="0" lvl="0" marL="0" rtl="0" algn="just">
              <a:lnSpc>
                <a:spcPct val="100000"/>
              </a:lnSpc>
              <a:spcBef>
                <a:spcPts val="0"/>
              </a:spcBef>
              <a:buNone/>
            </a:pPr>
            <a:r>
              <a:t/>
            </a:r>
            <a:endParaRPr sz="1400">
              <a:solidFill>
                <a:srgbClr val="FFFFFF"/>
              </a:solidFill>
            </a:endParaRPr>
          </a:p>
          <a:p>
            <a:pPr indent="-317500" lvl="0" marL="457200" rtl="0" algn="just">
              <a:lnSpc>
                <a:spcPct val="100000"/>
              </a:lnSpc>
              <a:spcBef>
                <a:spcPts val="0"/>
              </a:spcBef>
              <a:buClr>
                <a:srgbClr val="FFFFFF"/>
              </a:buClr>
              <a:buSzPct val="100000"/>
            </a:pPr>
            <a:r>
              <a:rPr lang="en" sz="1400">
                <a:solidFill>
                  <a:srgbClr val="FFFFFF"/>
                </a:solidFill>
              </a:rPr>
              <a:t>No ability for students to view description and requirements to join a project</a:t>
            </a:r>
          </a:p>
          <a:p>
            <a:pPr indent="0" lvl="0" marL="0" rtl="0" algn="just">
              <a:lnSpc>
                <a:spcPct val="100000"/>
              </a:lnSpc>
              <a:spcBef>
                <a:spcPts val="0"/>
              </a:spcBef>
              <a:buNone/>
            </a:pPr>
            <a:r>
              <a:t/>
            </a:r>
            <a:endParaRPr sz="1400">
              <a:solidFill>
                <a:srgbClr val="FFFFFF"/>
              </a:solidFill>
            </a:endParaRPr>
          </a:p>
          <a:p>
            <a:pPr indent="-317500" lvl="0" marL="457200" rtl="0" algn="just">
              <a:lnSpc>
                <a:spcPct val="100000"/>
              </a:lnSpc>
              <a:spcBef>
                <a:spcPts val="0"/>
              </a:spcBef>
              <a:buClr>
                <a:srgbClr val="FFFFFF"/>
              </a:buClr>
              <a:buSzPct val="100000"/>
            </a:pPr>
            <a:r>
              <a:rPr lang="en" sz="1400">
                <a:solidFill>
                  <a:srgbClr val="FFFFFF"/>
                </a:solidFill>
              </a:rPr>
              <a:t>Faculty cannot easily and quickly view students who are interested in a project</a:t>
            </a:r>
          </a:p>
          <a:p>
            <a:pPr indent="0" lvl="0" marL="0" rtl="0" algn="just">
              <a:lnSpc>
                <a:spcPct val="100000"/>
              </a:lnSpc>
              <a:spcBef>
                <a:spcPts val="0"/>
              </a:spcBef>
              <a:buNone/>
            </a:pPr>
            <a:r>
              <a:t/>
            </a:r>
            <a:endParaRPr sz="1400">
              <a:solidFill>
                <a:srgbClr val="FFFFFF"/>
              </a:solidFill>
            </a:endParaRPr>
          </a:p>
          <a:p>
            <a:pPr indent="-317500" lvl="0" marL="457200" rtl="0" algn="just">
              <a:lnSpc>
                <a:spcPct val="100000"/>
              </a:lnSpc>
              <a:spcBef>
                <a:spcPts val="0"/>
              </a:spcBef>
              <a:buClr>
                <a:srgbClr val="FFFFFF"/>
              </a:buClr>
              <a:buSzPct val="100000"/>
            </a:pPr>
            <a:r>
              <a:rPr lang="en" sz="1400">
                <a:solidFill>
                  <a:srgbClr val="FFFFFF"/>
                </a:solidFill>
              </a:rPr>
              <a:t>Faculty cannot currently propose projects quickly </a:t>
            </a:r>
          </a:p>
          <a:p>
            <a:pPr indent="0" lvl="0" marL="0" rtl="0" algn="just">
              <a:lnSpc>
                <a:spcPct val="100000"/>
              </a:lnSpc>
              <a:spcBef>
                <a:spcPts val="0"/>
              </a:spcBef>
              <a:buNone/>
            </a:pPr>
            <a:r>
              <a:t/>
            </a:r>
            <a:endParaRPr sz="1400">
              <a:solidFill>
                <a:srgbClr val="FFFFFF"/>
              </a:solidFill>
            </a:endParaRPr>
          </a:p>
          <a:p>
            <a:pPr indent="-317500" lvl="0" marL="457200" rtl="0" algn="just">
              <a:lnSpc>
                <a:spcPct val="100000"/>
              </a:lnSpc>
              <a:spcBef>
                <a:spcPts val="0"/>
              </a:spcBef>
              <a:buClr>
                <a:srgbClr val="FFFFFF"/>
              </a:buClr>
              <a:buSzPct val="100000"/>
            </a:pPr>
            <a:r>
              <a:rPr lang="en" sz="1400">
                <a:solidFill>
                  <a:srgbClr val="FFFFFF"/>
                </a:solidFill>
              </a:rPr>
              <a:t>PI/CO-PI cannot currently view and accept/reject all pending projects that have been proposed by faculty</a:t>
            </a:r>
          </a:p>
          <a:p>
            <a:pPr indent="0" lvl="0" marL="0" rtl="0" algn="just">
              <a:lnSpc>
                <a:spcPct val="100000"/>
              </a:lnSpc>
              <a:spcBef>
                <a:spcPts val="0"/>
              </a:spcBef>
              <a:buNone/>
            </a:pPr>
            <a:r>
              <a:t/>
            </a:r>
            <a:endParaRPr sz="1400">
              <a:solidFill>
                <a:srgbClr val="FFFFFF"/>
              </a:solidFill>
            </a:endParaRPr>
          </a:p>
          <a:p>
            <a:pPr indent="387350" lvl="0" marL="0" rtl="0" algn="just">
              <a:lnSpc>
                <a:spcPct val="100000"/>
              </a:lnSpc>
              <a:spcBef>
                <a:spcPts val="0"/>
              </a:spcBef>
              <a:buClr>
                <a:schemeClr val="dk2"/>
              </a:buClr>
              <a:buSzPct val="78571"/>
              <a:buFont typeface="Arial"/>
              <a:buNone/>
            </a:pPr>
            <a:r>
              <a:t/>
            </a:r>
            <a:endParaRPr sz="1400">
              <a:solidFill>
                <a:schemeClr val="lt1"/>
              </a:solidFill>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p:nvPr/>
        </p:nvSpPr>
        <p:spPr>
          <a:xfrm>
            <a:off x="0" y="957350"/>
            <a:ext cx="9144000" cy="3800700"/>
          </a:xfrm>
          <a:prstGeom prst="rect">
            <a:avLst/>
          </a:prstGeom>
          <a:solidFill>
            <a:srgbClr val="1C458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5" name="Shape 285"/>
          <p:cNvSpPr txBox="1"/>
          <p:nvPr>
            <p:ph type="title"/>
          </p:nvPr>
        </p:nvSpPr>
        <p:spPr>
          <a:xfrm>
            <a:off x="779462" y="285750"/>
            <a:ext cx="7583400" cy="783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SzPct val="25000"/>
              <a:buNone/>
            </a:pPr>
            <a:r>
              <a:rPr lang="en">
                <a:solidFill>
                  <a:srgbClr val="FFFFFF"/>
                </a:solidFill>
              </a:rPr>
              <a:t>Persistent Data Design</a:t>
            </a:r>
          </a:p>
        </p:txBody>
      </p:sp>
      <p:pic>
        <p:nvPicPr>
          <p:cNvPr id="286" name="Shape 286"/>
          <p:cNvPicPr preferRelativeResize="0"/>
          <p:nvPr/>
        </p:nvPicPr>
        <p:blipFill>
          <a:blip r:embed="rId3">
            <a:alphaModFix/>
          </a:blip>
          <a:stretch>
            <a:fillRect/>
          </a:stretch>
        </p:blipFill>
        <p:spPr>
          <a:xfrm>
            <a:off x="1717941" y="957350"/>
            <a:ext cx="5345958" cy="3800699"/>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p:nvPr/>
        </p:nvSpPr>
        <p:spPr>
          <a:xfrm>
            <a:off x="0" y="957350"/>
            <a:ext cx="9144000" cy="3800700"/>
          </a:xfrm>
          <a:prstGeom prst="rect">
            <a:avLst/>
          </a:prstGeom>
          <a:solidFill>
            <a:srgbClr val="1C458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3" name="Shape 293"/>
          <p:cNvSpPr txBox="1"/>
          <p:nvPr>
            <p:ph type="title"/>
          </p:nvPr>
        </p:nvSpPr>
        <p:spPr>
          <a:xfrm>
            <a:off x="779462" y="285750"/>
            <a:ext cx="7583400" cy="783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SzPct val="25000"/>
              <a:buNone/>
            </a:pPr>
            <a:r>
              <a:rPr lang="en">
                <a:solidFill>
                  <a:srgbClr val="FFFFFF"/>
                </a:solidFill>
              </a:rPr>
              <a:t>Security/Privacy</a:t>
            </a:r>
          </a:p>
        </p:txBody>
      </p:sp>
      <p:sp>
        <p:nvSpPr>
          <p:cNvPr id="294" name="Shape 294"/>
          <p:cNvSpPr txBox="1"/>
          <p:nvPr>
            <p:ph idx="1" type="body"/>
          </p:nvPr>
        </p:nvSpPr>
        <p:spPr>
          <a:xfrm>
            <a:off x="351825" y="1383100"/>
            <a:ext cx="8616600" cy="3331500"/>
          </a:xfrm>
          <a:prstGeom prst="rect">
            <a:avLst/>
          </a:prstGeom>
          <a:noFill/>
          <a:ln>
            <a:noFill/>
          </a:ln>
        </p:spPr>
        <p:txBody>
          <a:bodyPr anchorCtr="0" anchor="t" bIns="45700" lIns="91425" rIns="91425" tIns="45700">
            <a:noAutofit/>
          </a:bodyPr>
          <a:lstStyle/>
          <a:p>
            <a:pPr indent="-228600" lvl="0" marL="914400" rtl="0">
              <a:lnSpc>
                <a:spcPct val="100000"/>
              </a:lnSpc>
              <a:spcBef>
                <a:spcPts val="0"/>
              </a:spcBef>
              <a:buClr>
                <a:schemeClr val="lt1"/>
              </a:buClr>
              <a:buAutoNum type="arabicPeriod"/>
            </a:pPr>
            <a:r>
              <a:rPr lang="en">
                <a:solidFill>
                  <a:schemeClr val="lt1"/>
                </a:solidFill>
              </a:rPr>
              <a:t>Oauthd authentication.</a:t>
            </a:r>
          </a:p>
          <a:p>
            <a:pPr indent="-228600" lvl="0" marL="914400" rtl="0">
              <a:lnSpc>
                <a:spcPct val="100000"/>
              </a:lnSpc>
              <a:spcBef>
                <a:spcPts val="0"/>
              </a:spcBef>
              <a:buClr>
                <a:schemeClr val="lt1"/>
              </a:buClr>
              <a:buAutoNum type="arabicPeriod"/>
            </a:pPr>
            <a:r>
              <a:rPr lang="en">
                <a:solidFill>
                  <a:schemeClr val="lt1"/>
                </a:solidFill>
              </a:rPr>
              <a:t>Hashing and salting of passwords.</a:t>
            </a:r>
          </a:p>
          <a:p>
            <a:pPr indent="-228600" lvl="0" marL="914400" rtl="0">
              <a:lnSpc>
                <a:spcPct val="100000"/>
              </a:lnSpc>
              <a:spcBef>
                <a:spcPts val="0"/>
              </a:spcBef>
              <a:buClr>
                <a:schemeClr val="lt1"/>
              </a:buClr>
              <a:buAutoNum type="arabicPeriod"/>
            </a:pPr>
            <a:r>
              <a:rPr lang="en">
                <a:solidFill>
                  <a:schemeClr val="lt1"/>
                </a:solidFill>
              </a:rPr>
              <a:t>Sanitizing user input.</a:t>
            </a:r>
          </a:p>
          <a:p>
            <a:pPr indent="-228600" lvl="0" marL="914400" rtl="0">
              <a:lnSpc>
                <a:spcPct val="100000"/>
              </a:lnSpc>
              <a:spcBef>
                <a:spcPts val="0"/>
              </a:spcBef>
              <a:buClr>
                <a:schemeClr val="lt1"/>
              </a:buClr>
              <a:buAutoNum type="arabicPeriod"/>
            </a:pPr>
            <a:r>
              <a:rPr lang="en">
                <a:solidFill>
                  <a:schemeClr val="lt1"/>
                </a:solidFill>
              </a:rPr>
              <a:t>Token based authentication (bcrypt).</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p:nvPr/>
        </p:nvSpPr>
        <p:spPr>
          <a:xfrm>
            <a:off x="0" y="957350"/>
            <a:ext cx="9144000" cy="3800700"/>
          </a:xfrm>
          <a:prstGeom prst="rect">
            <a:avLst/>
          </a:prstGeom>
          <a:solidFill>
            <a:srgbClr val="1C458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1" name="Shape 301"/>
          <p:cNvSpPr txBox="1"/>
          <p:nvPr>
            <p:ph type="title"/>
          </p:nvPr>
        </p:nvSpPr>
        <p:spPr>
          <a:xfrm>
            <a:off x="779462" y="285750"/>
            <a:ext cx="7583400" cy="783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SzPct val="25000"/>
              <a:buNone/>
            </a:pPr>
            <a:r>
              <a:rPr lang="en">
                <a:solidFill>
                  <a:srgbClr val="FFFFFF"/>
                </a:solidFill>
              </a:rPr>
              <a:t>Minimal Class Diagram</a:t>
            </a:r>
          </a:p>
        </p:txBody>
      </p:sp>
      <p:pic>
        <p:nvPicPr>
          <p:cNvPr id="302" name="Shape 302"/>
          <p:cNvPicPr preferRelativeResize="0"/>
          <p:nvPr/>
        </p:nvPicPr>
        <p:blipFill>
          <a:blip r:embed="rId3">
            <a:alphaModFix/>
          </a:blip>
          <a:stretch>
            <a:fillRect/>
          </a:stretch>
        </p:blipFill>
        <p:spPr>
          <a:xfrm>
            <a:off x="1908650" y="957349"/>
            <a:ext cx="5117625" cy="3800699"/>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p:nvPr/>
        </p:nvSpPr>
        <p:spPr>
          <a:xfrm>
            <a:off x="0" y="957350"/>
            <a:ext cx="9144000" cy="3800700"/>
          </a:xfrm>
          <a:prstGeom prst="rect">
            <a:avLst/>
          </a:prstGeom>
          <a:solidFill>
            <a:srgbClr val="1C458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9" name="Shape 309"/>
          <p:cNvSpPr txBox="1"/>
          <p:nvPr>
            <p:ph type="title"/>
          </p:nvPr>
        </p:nvSpPr>
        <p:spPr>
          <a:xfrm>
            <a:off x="779462" y="285750"/>
            <a:ext cx="7583400" cy="783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SzPct val="25000"/>
              <a:buNone/>
            </a:pPr>
            <a:r>
              <a:rPr lang="en">
                <a:solidFill>
                  <a:srgbClr val="FFFFFF"/>
                </a:solidFill>
              </a:rPr>
              <a:t>State Machine</a:t>
            </a:r>
          </a:p>
        </p:txBody>
      </p:sp>
      <p:pic>
        <p:nvPicPr>
          <p:cNvPr id="310" name="Shape 310"/>
          <p:cNvPicPr preferRelativeResize="0"/>
          <p:nvPr/>
        </p:nvPicPr>
        <p:blipFill>
          <a:blip r:embed="rId3">
            <a:alphaModFix/>
          </a:blip>
          <a:stretch>
            <a:fillRect/>
          </a:stretch>
        </p:blipFill>
        <p:spPr>
          <a:xfrm>
            <a:off x="1228725" y="1181100"/>
            <a:ext cx="6686550" cy="2781300"/>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5" name="Shape 315"/>
        <p:cNvGrpSpPr/>
        <p:nvPr/>
      </p:nvGrpSpPr>
      <p:grpSpPr>
        <a:xfrm>
          <a:off x="0" y="0"/>
          <a:ext cx="0" cy="0"/>
          <a:chOff x="0" y="0"/>
          <a:chExt cx="0" cy="0"/>
        </a:xfrm>
      </p:grpSpPr>
      <p:sp>
        <p:nvSpPr>
          <p:cNvPr id="316" name="Shape 316"/>
          <p:cNvSpPr/>
          <p:nvPr/>
        </p:nvSpPr>
        <p:spPr>
          <a:xfrm>
            <a:off x="0" y="957350"/>
            <a:ext cx="9144000" cy="3800700"/>
          </a:xfrm>
          <a:prstGeom prst="rect">
            <a:avLst/>
          </a:prstGeom>
          <a:solidFill>
            <a:srgbClr val="1C458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7" name="Shape 317"/>
          <p:cNvSpPr txBox="1"/>
          <p:nvPr>
            <p:ph type="title"/>
          </p:nvPr>
        </p:nvSpPr>
        <p:spPr>
          <a:xfrm>
            <a:off x="779462" y="285750"/>
            <a:ext cx="7583400" cy="783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SzPct val="25000"/>
              <a:buNone/>
            </a:pPr>
            <a:r>
              <a:rPr lang="en">
                <a:solidFill>
                  <a:srgbClr val="FFFFFF"/>
                </a:solidFill>
              </a:rPr>
              <a:t>Algorithm</a:t>
            </a:r>
          </a:p>
        </p:txBody>
      </p:sp>
      <p:sp>
        <p:nvSpPr>
          <p:cNvPr id="318" name="Shape 318"/>
          <p:cNvSpPr txBox="1"/>
          <p:nvPr/>
        </p:nvSpPr>
        <p:spPr>
          <a:xfrm>
            <a:off x="364725" y="989950"/>
            <a:ext cx="8271300" cy="3686400"/>
          </a:xfrm>
          <a:prstGeom prst="rect">
            <a:avLst/>
          </a:prstGeom>
          <a:noFill/>
          <a:ln>
            <a:noFill/>
          </a:ln>
        </p:spPr>
        <p:txBody>
          <a:bodyPr anchorCtr="0" anchor="t" bIns="91425" lIns="91425" rIns="91425" tIns="91425">
            <a:noAutofit/>
          </a:bodyPr>
          <a:lstStyle/>
          <a:p>
            <a:pPr indent="-304800" lvl="0" marL="457200" rtl="0">
              <a:lnSpc>
                <a:spcPct val="115000"/>
              </a:lnSpc>
              <a:spcBef>
                <a:spcPts val="0"/>
              </a:spcBef>
              <a:buClr>
                <a:srgbClr val="FFFFFF"/>
              </a:buClr>
              <a:buSzPct val="100000"/>
              <a:buChar char="●"/>
            </a:pPr>
            <a:r>
              <a:rPr lang="en" sz="1200">
                <a:solidFill>
                  <a:srgbClr val="FFFFFF"/>
                </a:solidFill>
              </a:rPr>
              <a:t>Checks if the user is in the system yet</a:t>
            </a:r>
          </a:p>
          <a:p>
            <a:pPr indent="-304800" lvl="0" marL="457200" rtl="0">
              <a:lnSpc>
                <a:spcPct val="115000"/>
              </a:lnSpc>
              <a:spcBef>
                <a:spcPts val="0"/>
              </a:spcBef>
              <a:buClr>
                <a:srgbClr val="FFFFFF"/>
              </a:buClr>
              <a:buSzPct val="100000"/>
              <a:buChar char="●"/>
            </a:pPr>
            <a:r>
              <a:rPr lang="en" sz="1200">
                <a:solidFill>
                  <a:srgbClr val="FFFFFF"/>
                </a:solidFill>
              </a:rPr>
              <a:t>Ensure the email has verified the email</a:t>
            </a:r>
          </a:p>
          <a:p>
            <a:pPr indent="-304800" lvl="0" marL="457200" rtl="0">
              <a:lnSpc>
                <a:spcPct val="115000"/>
              </a:lnSpc>
              <a:spcBef>
                <a:spcPts val="0"/>
              </a:spcBef>
              <a:buClr>
                <a:srgbClr val="FFFFFF"/>
              </a:buClr>
              <a:buSzPct val="100000"/>
              <a:buChar char="●"/>
            </a:pPr>
            <a:r>
              <a:rPr lang="en" sz="1200">
                <a:solidFill>
                  <a:srgbClr val="FFFFFF"/>
                </a:solidFill>
              </a:rPr>
              <a:t>Ensures the password is valid by ensuring it meets all necessary criteria</a:t>
            </a:r>
          </a:p>
          <a:p>
            <a:pPr indent="-304800" lvl="0" marL="457200" rtl="0">
              <a:lnSpc>
                <a:spcPct val="115000"/>
              </a:lnSpc>
              <a:spcBef>
                <a:spcPts val="0"/>
              </a:spcBef>
              <a:buClr>
                <a:srgbClr val="FFFFFF"/>
              </a:buClr>
              <a:buSzPct val="100000"/>
              <a:buChar char="●"/>
            </a:pPr>
            <a:r>
              <a:rPr lang="en" sz="1200">
                <a:solidFill>
                  <a:srgbClr val="FFFFFF"/>
                </a:solidFill>
              </a:rPr>
              <a:t>The password will then be hashed and stored with bcrypt(which salts the password and adds more security)</a:t>
            </a:r>
          </a:p>
          <a:p>
            <a:pPr indent="-304800" lvl="0" marL="457200" rtl="0">
              <a:lnSpc>
                <a:spcPct val="115000"/>
              </a:lnSpc>
              <a:spcBef>
                <a:spcPts val="0"/>
              </a:spcBef>
              <a:buClr>
                <a:srgbClr val="FFFFFF"/>
              </a:buClr>
              <a:buSzPct val="100000"/>
              <a:buChar char="●"/>
            </a:pPr>
            <a:r>
              <a:rPr lang="en" sz="1200">
                <a:solidFill>
                  <a:srgbClr val="FFFFFF"/>
                </a:solidFill>
              </a:rPr>
              <a:t>Checks if the user has been approved by a PI</a:t>
            </a:r>
          </a:p>
          <a:p>
            <a:pPr indent="-304800" lvl="0" marL="457200" rtl="0">
              <a:lnSpc>
                <a:spcPct val="115000"/>
              </a:lnSpc>
              <a:spcBef>
                <a:spcPts val="0"/>
              </a:spcBef>
              <a:buClr>
                <a:srgbClr val="FFFFFF"/>
              </a:buClr>
              <a:buSzPct val="100000"/>
              <a:buChar char="●"/>
            </a:pPr>
            <a:r>
              <a:rPr lang="en" sz="1200">
                <a:solidFill>
                  <a:srgbClr val="FFFFFF"/>
                </a:solidFill>
              </a:rPr>
              <a:t>If all checks pass, the user can then login, otherwise the login will fail</a:t>
            </a:r>
          </a:p>
          <a:p>
            <a:pPr lvl="0">
              <a:spcBef>
                <a:spcPts val="0"/>
              </a:spcBef>
              <a:buNone/>
            </a:pPr>
            <a:r>
              <a:t/>
            </a:r>
            <a:endParaRPr sz="1200">
              <a:solidFill>
                <a:srgbClr val="FFFFFF"/>
              </a:solidFill>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3" name="Shape 323"/>
        <p:cNvGrpSpPr/>
        <p:nvPr/>
      </p:nvGrpSpPr>
      <p:grpSpPr>
        <a:xfrm>
          <a:off x="0" y="0"/>
          <a:ext cx="0" cy="0"/>
          <a:chOff x="0" y="0"/>
          <a:chExt cx="0" cy="0"/>
        </a:xfrm>
      </p:grpSpPr>
      <p:sp>
        <p:nvSpPr>
          <p:cNvPr id="324" name="Shape 324"/>
          <p:cNvSpPr/>
          <p:nvPr/>
        </p:nvSpPr>
        <p:spPr>
          <a:xfrm>
            <a:off x="0" y="957350"/>
            <a:ext cx="9144000" cy="3800700"/>
          </a:xfrm>
          <a:prstGeom prst="rect">
            <a:avLst/>
          </a:prstGeom>
          <a:solidFill>
            <a:srgbClr val="1C458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5" name="Shape 325"/>
          <p:cNvSpPr txBox="1"/>
          <p:nvPr>
            <p:ph type="title"/>
          </p:nvPr>
        </p:nvSpPr>
        <p:spPr>
          <a:xfrm>
            <a:off x="779462" y="285750"/>
            <a:ext cx="7583400" cy="783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SzPct val="25000"/>
              <a:buNone/>
            </a:pPr>
            <a:r>
              <a:rPr lang="en">
                <a:solidFill>
                  <a:srgbClr val="FFFFFF"/>
                </a:solidFill>
              </a:rPr>
              <a:t>Test Cases</a:t>
            </a:r>
          </a:p>
        </p:txBody>
      </p:sp>
      <p:pic>
        <p:nvPicPr>
          <p:cNvPr id="326" name="Shape 326"/>
          <p:cNvPicPr preferRelativeResize="0"/>
          <p:nvPr/>
        </p:nvPicPr>
        <p:blipFill>
          <a:blip r:embed="rId3">
            <a:alphaModFix/>
          </a:blip>
          <a:stretch>
            <a:fillRect/>
          </a:stretch>
        </p:blipFill>
        <p:spPr>
          <a:xfrm>
            <a:off x="1231625" y="1002037"/>
            <a:ext cx="7444749" cy="3711324"/>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1" name="Shape 331"/>
        <p:cNvGrpSpPr/>
        <p:nvPr/>
      </p:nvGrpSpPr>
      <p:grpSpPr>
        <a:xfrm>
          <a:off x="0" y="0"/>
          <a:ext cx="0" cy="0"/>
          <a:chOff x="0" y="0"/>
          <a:chExt cx="0" cy="0"/>
        </a:xfrm>
      </p:grpSpPr>
      <p:sp>
        <p:nvSpPr>
          <p:cNvPr id="332" name="Shape 332"/>
          <p:cNvSpPr/>
          <p:nvPr/>
        </p:nvSpPr>
        <p:spPr>
          <a:xfrm>
            <a:off x="0" y="957350"/>
            <a:ext cx="9144000" cy="3800700"/>
          </a:xfrm>
          <a:prstGeom prst="rect">
            <a:avLst/>
          </a:prstGeom>
          <a:solidFill>
            <a:srgbClr val="1C458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3" name="Shape 333"/>
          <p:cNvSpPr txBox="1"/>
          <p:nvPr>
            <p:ph type="title"/>
          </p:nvPr>
        </p:nvSpPr>
        <p:spPr>
          <a:xfrm>
            <a:off x="779462" y="285750"/>
            <a:ext cx="7583400" cy="783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SzPct val="25000"/>
              <a:buNone/>
            </a:pPr>
            <a:r>
              <a:rPr lang="en">
                <a:solidFill>
                  <a:srgbClr val="FFFFFF"/>
                </a:solidFill>
              </a:rPr>
              <a:t>Test Cases</a:t>
            </a:r>
          </a:p>
        </p:txBody>
      </p:sp>
      <p:pic>
        <p:nvPicPr>
          <p:cNvPr id="334" name="Shape 334"/>
          <p:cNvPicPr preferRelativeResize="0"/>
          <p:nvPr/>
        </p:nvPicPr>
        <p:blipFill>
          <a:blip r:embed="rId3">
            <a:alphaModFix/>
          </a:blip>
          <a:stretch>
            <a:fillRect/>
          </a:stretch>
        </p:blipFill>
        <p:spPr>
          <a:xfrm>
            <a:off x="1792700" y="957350"/>
            <a:ext cx="5425440" cy="380070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779462" y="285750"/>
            <a:ext cx="7583400" cy="783300"/>
          </a:xfrm>
          <a:prstGeom prst="rect">
            <a:avLst/>
          </a:prstGeom>
        </p:spPr>
        <p:txBody>
          <a:bodyPr anchorCtr="0" anchor="t" bIns="91425" lIns="91425" rIns="91425" tIns="91425">
            <a:noAutofit/>
          </a:bodyPr>
          <a:lstStyle/>
          <a:p>
            <a:pPr lvl="0" rtl="0">
              <a:spcBef>
                <a:spcPts val="0"/>
              </a:spcBef>
              <a:buNone/>
            </a:pPr>
            <a:r>
              <a:rPr lang="en">
                <a:solidFill>
                  <a:srgbClr val="FFFFFF"/>
                </a:solidFill>
              </a:rPr>
              <a:t>Full Gantt chart</a:t>
            </a:r>
          </a:p>
        </p:txBody>
      </p:sp>
      <p:pic>
        <p:nvPicPr>
          <p:cNvPr id="143" name="Shape 143"/>
          <p:cNvPicPr preferRelativeResize="0"/>
          <p:nvPr/>
        </p:nvPicPr>
        <p:blipFill>
          <a:blip r:embed="rId3">
            <a:alphaModFix/>
          </a:blip>
          <a:stretch>
            <a:fillRect/>
          </a:stretch>
        </p:blipFill>
        <p:spPr>
          <a:xfrm>
            <a:off x="132325" y="897201"/>
            <a:ext cx="8877726" cy="414372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p:nvPr/>
        </p:nvSpPr>
        <p:spPr>
          <a:xfrm>
            <a:off x="0" y="957350"/>
            <a:ext cx="9144000" cy="3800700"/>
          </a:xfrm>
          <a:prstGeom prst="rect">
            <a:avLst/>
          </a:prstGeom>
          <a:solidFill>
            <a:srgbClr val="1C458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0" name="Shape 150"/>
          <p:cNvSpPr txBox="1"/>
          <p:nvPr>
            <p:ph type="title"/>
          </p:nvPr>
        </p:nvSpPr>
        <p:spPr>
          <a:xfrm>
            <a:off x="779462" y="285750"/>
            <a:ext cx="7583400" cy="783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SzPct val="25000"/>
              <a:buNone/>
            </a:pPr>
            <a:r>
              <a:rPr lang="en">
                <a:solidFill>
                  <a:srgbClr val="FFFFFF"/>
                </a:solidFill>
              </a:rPr>
              <a:t>Requirements</a:t>
            </a:r>
          </a:p>
        </p:txBody>
      </p:sp>
      <p:sp>
        <p:nvSpPr>
          <p:cNvPr id="151" name="Shape 151"/>
          <p:cNvSpPr/>
          <p:nvPr/>
        </p:nvSpPr>
        <p:spPr>
          <a:xfrm>
            <a:off x="379251" y="993000"/>
            <a:ext cx="2238900" cy="2958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b="1" lang="en" sz="2400">
                <a:solidFill>
                  <a:srgbClr val="FFFFFF"/>
                </a:solidFill>
                <a:latin typeface="Ubuntu"/>
                <a:ea typeface="Ubuntu"/>
                <a:cs typeface="Ubuntu"/>
                <a:sym typeface="Ubuntu"/>
              </a:rPr>
              <a:t>User Stories</a:t>
            </a:r>
          </a:p>
        </p:txBody>
      </p:sp>
      <p:sp>
        <p:nvSpPr>
          <p:cNvPr id="152" name="Shape 152"/>
          <p:cNvSpPr txBox="1"/>
          <p:nvPr>
            <p:ph idx="1" type="body"/>
          </p:nvPr>
        </p:nvSpPr>
        <p:spPr>
          <a:xfrm>
            <a:off x="351825" y="1383100"/>
            <a:ext cx="8616600" cy="3331500"/>
          </a:xfrm>
          <a:prstGeom prst="rect">
            <a:avLst/>
          </a:prstGeom>
          <a:noFill/>
          <a:ln>
            <a:noFill/>
          </a:ln>
        </p:spPr>
        <p:txBody>
          <a:bodyPr anchorCtr="0" anchor="t" bIns="45700" lIns="91425" rIns="91425" tIns="45700">
            <a:noAutofit/>
          </a:bodyPr>
          <a:lstStyle/>
          <a:p>
            <a:pPr indent="0" lvl="0" marL="0" rtl="0" algn="just">
              <a:lnSpc>
                <a:spcPct val="100000"/>
              </a:lnSpc>
              <a:spcBef>
                <a:spcPts val="0"/>
              </a:spcBef>
              <a:buNone/>
            </a:pPr>
            <a:r>
              <a:rPr lang="en" sz="1400">
                <a:solidFill>
                  <a:schemeClr val="lt1"/>
                </a:solidFill>
              </a:rPr>
              <a:t>VIP</a:t>
            </a:r>
          </a:p>
          <a:p>
            <a:pPr indent="-317500" lvl="0" marL="457200" rtl="0" algn="just">
              <a:lnSpc>
                <a:spcPct val="100000"/>
              </a:lnSpc>
              <a:spcBef>
                <a:spcPts val="0"/>
              </a:spcBef>
              <a:buClr>
                <a:schemeClr val="lt1"/>
              </a:buClr>
              <a:buSzPct val="100000"/>
            </a:pPr>
            <a:r>
              <a:rPr lang="en" sz="1400">
                <a:solidFill>
                  <a:schemeClr val="lt1"/>
                </a:solidFill>
              </a:rPr>
              <a:t>Propose projects</a:t>
            </a:r>
          </a:p>
          <a:p>
            <a:pPr indent="0" lvl="0" marL="0" rtl="0" algn="just">
              <a:lnSpc>
                <a:spcPct val="100000"/>
              </a:lnSpc>
              <a:spcBef>
                <a:spcPts val="0"/>
              </a:spcBef>
              <a:buNone/>
            </a:pPr>
            <a:r>
              <a:t/>
            </a:r>
            <a:endParaRPr sz="1400">
              <a:solidFill>
                <a:schemeClr val="lt1"/>
              </a:solidFill>
            </a:endParaRPr>
          </a:p>
          <a:p>
            <a:pPr indent="-317500" lvl="0" marL="457200" rtl="0" algn="just">
              <a:lnSpc>
                <a:spcPct val="100000"/>
              </a:lnSpc>
              <a:spcBef>
                <a:spcPts val="0"/>
              </a:spcBef>
              <a:buClr>
                <a:schemeClr val="lt1"/>
              </a:buClr>
              <a:buSzPct val="100000"/>
            </a:pPr>
            <a:r>
              <a:rPr lang="en" sz="1400">
                <a:solidFill>
                  <a:schemeClr val="lt1"/>
                </a:solidFill>
              </a:rPr>
              <a:t>Register User</a:t>
            </a:r>
          </a:p>
          <a:p>
            <a:pPr indent="0" lvl="0" marL="0" rtl="0" algn="just">
              <a:lnSpc>
                <a:spcPct val="100000"/>
              </a:lnSpc>
              <a:spcBef>
                <a:spcPts val="0"/>
              </a:spcBef>
              <a:buNone/>
            </a:pPr>
            <a:r>
              <a:t/>
            </a:r>
            <a:endParaRPr sz="1400">
              <a:solidFill>
                <a:schemeClr val="lt1"/>
              </a:solidFill>
            </a:endParaRPr>
          </a:p>
          <a:p>
            <a:pPr indent="-317500" lvl="0" marL="457200" rtl="0" algn="just">
              <a:lnSpc>
                <a:spcPct val="100000"/>
              </a:lnSpc>
              <a:spcBef>
                <a:spcPts val="0"/>
              </a:spcBef>
              <a:buClr>
                <a:schemeClr val="lt1"/>
              </a:buClr>
              <a:buSzPct val="100000"/>
            </a:pPr>
            <a:r>
              <a:rPr lang="en" sz="1400">
                <a:solidFill>
                  <a:schemeClr val="lt1"/>
                </a:solidFill>
              </a:rPr>
              <a:t>To-do list</a:t>
            </a:r>
          </a:p>
          <a:p>
            <a:pPr indent="0" lvl="0" marL="0" rtl="0" algn="just">
              <a:lnSpc>
                <a:spcPct val="100000"/>
              </a:lnSpc>
              <a:spcBef>
                <a:spcPts val="0"/>
              </a:spcBef>
              <a:buNone/>
            </a:pPr>
            <a:r>
              <a:t/>
            </a:r>
            <a:endParaRPr sz="1400">
              <a:solidFill>
                <a:schemeClr val="lt1"/>
              </a:solidFill>
            </a:endParaRPr>
          </a:p>
          <a:p>
            <a:pPr indent="-317500" lvl="0" marL="457200" rtl="0" algn="just">
              <a:lnSpc>
                <a:spcPct val="100000"/>
              </a:lnSpc>
              <a:spcBef>
                <a:spcPts val="0"/>
              </a:spcBef>
              <a:buClr>
                <a:schemeClr val="lt1"/>
              </a:buClr>
              <a:buSzPct val="100000"/>
            </a:pPr>
            <a:r>
              <a:rPr lang="en" sz="1400">
                <a:solidFill>
                  <a:schemeClr val="lt1"/>
                </a:solidFill>
              </a:rPr>
              <a:t>View current VIP teams</a:t>
            </a:r>
          </a:p>
          <a:p>
            <a:pPr indent="0" lvl="0" marL="0" rtl="0" algn="just">
              <a:lnSpc>
                <a:spcPct val="100000"/>
              </a:lnSpc>
              <a:spcBef>
                <a:spcPts val="0"/>
              </a:spcBef>
              <a:buNone/>
            </a:pPr>
            <a:r>
              <a:t/>
            </a:r>
            <a:endParaRPr sz="1400">
              <a:solidFill>
                <a:schemeClr val="lt1"/>
              </a:solidFill>
            </a:endParaRPr>
          </a:p>
          <a:p>
            <a:pPr indent="-317500" lvl="0" marL="457200" rtl="0" algn="just">
              <a:lnSpc>
                <a:spcPct val="100000"/>
              </a:lnSpc>
              <a:spcBef>
                <a:spcPts val="0"/>
              </a:spcBef>
              <a:buClr>
                <a:schemeClr val="lt1"/>
              </a:buClr>
              <a:buSzPct val="100000"/>
            </a:pPr>
            <a:r>
              <a:rPr lang="en" sz="1400">
                <a:solidFill>
                  <a:schemeClr val="lt1"/>
                </a:solidFill>
              </a:rPr>
              <a:t>Student Login</a:t>
            </a:r>
          </a:p>
          <a:p>
            <a:pPr indent="0" lvl="0" marL="0" rtl="0" algn="just">
              <a:lnSpc>
                <a:spcPct val="100000"/>
              </a:lnSpc>
              <a:spcBef>
                <a:spcPts val="0"/>
              </a:spcBef>
              <a:buNone/>
            </a:pPr>
            <a:r>
              <a:t/>
            </a:r>
            <a:endParaRPr sz="1400">
              <a:solidFill>
                <a:schemeClr val="lt1"/>
              </a:solidFill>
            </a:endParaRPr>
          </a:p>
          <a:p>
            <a:pPr indent="-317500" lvl="0" marL="457200" rtl="0" algn="just">
              <a:lnSpc>
                <a:spcPct val="100000"/>
              </a:lnSpc>
              <a:spcBef>
                <a:spcPts val="0"/>
              </a:spcBef>
              <a:buClr>
                <a:schemeClr val="lt1"/>
              </a:buClr>
              <a:buSzPct val="100000"/>
            </a:pPr>
            <a:r>
              <a:rPr lang="en" sz="1400">
                <a:solidFill>
                  <a:schemeClr val="lt1"/>
                </a:solidFill>
              </a:rPr>
              <a:t>Apply for Existing Project</a:t>
            </a:r>
          </a:p>
          <a:p>
            <a:pPr indent="0" lvl="0" marL="0" rtl="0" algn="just">
              <a:lnSpc>
                <a:spcPct val="100000"/>
              </a:lnSpc>
              <a:spcBef>
                <a:spcPts val="0"/>
              </a:spcBef>
              <a:buNone/>
            </a:pPr>
            <a:r>
              <a:t/>
            </a:r>
            <a:endParaRPr sz="1400">
              <a:solidFill>
                <a:schemeClr val="lt1"/>
              </a:solidFill>
            </a:endParaRPr>
          </a:p>
          <a:p>
            <a:pPr indent="-317500" lvl="0" marL="457200" rtl="0" algn="just">
              <a:lnSpc>
                <a:spcPct val="100000"/>
              </a:lnSpc>
              <a:spcBef>
                <a:spcPts val="0"/>
              </a:spcBef>
              <a:buClr>
                <a:schemeClr val="lt1"/>
              </a:buClr>
              <a:buSzPct val="100000"/>
            </a:pPr>
            <a:r>
              <a:rPr lang="en" sz="1400">
                <a:solidFill>
                  <a:schemeClr val="lt1"/>
                </a:solidFill>
              </a:rPr>
              <a:t>Forgot Password</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p:nvPr/>
        </p:nvSpPr>
        <p:spPr>
          <a:xfrm>
            <a:off x="0" y="957350"/>
            <a:ext cx="9144000" cy="3800700"/>
          </a:xfrm>
          <a:prstGeom prst="rect">
            <a:avLst/>
          </a:prstGeom>
          <a:solidFill>
            <a:srgbClr val="1C458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9" name="Shape 159"/>
          <p:cNvSpPr txBox="1"/>
          <p:nvPr>
            <p:ph type="title"/>
          </p:nvPr>
        </p:nvSpPr>
        <p:spPr>
          <a:xfrm>
            <a:off x="779462" y="285750"/>
            <a:ext cx="7583400" cy="783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SzPct val="25000"/>
              <a:buNone/>
            </a:pPr>
            <a:r>
              <a:rPr lang="en">
                <a:solidFill>
                  <a:srgbClr val="FFFFFF"/>
                </a:solidFill>
              </a:rPr>
              <a:t>Use Case Diagram</a:t>
            </a:r>
          </a:p>
        </p:txBody>
      </p:sp>
      <p:pic>
        <p:nvPicPr>
          <p:cNvPr id="160" name="Shape 160"/>
          <p:cNvPicPr preferRelativeResize="0"/>
          <p:nvPr/>
        </p:nvPicPr>
        <p:blipFill>
          <a:blip r:embed="rId3">
            <a:alphaModFix/>
          </a:blip>
          <a:stretch>
            <a:fillRect/>
          </a:stretch>
        </p:blipFill>
        <p:spPr>
          <a:xfrm>
            <a:off x="2439775" y="957349"/>
            <a:ext cx="3651658" cy="380070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p:nvPr/>
        </p:nvSpPr>
        <p:spPr>
          <a:xfrm>
            <a:off x="0" y="746750"/>
            <a:ext cx="9144000" cy="4396800"/>
          </a:xfrm>
          <a:prstGeom prst="rect">
            <a:avLst/>
          </a:prstGeom>
          <a:solidFill>
            <a:srgbClr val="1C458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7" name="Shape 167"/>
          <p:cNvSpPr txBox="1"/>
          <p:nvPr>
            <p:ph type="title"/>
          </p:nvPr>
        </p:nvSpPr>
        <p:spPr>
          <a:xfrm>
            <a:off x="780287" y="77325"/>
            <a:ext cx="7583400" cy="783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SzPct val="25000"/>
              <a:buNone/>
            </a:pPr>
            <a:r>
              <a:rPr lang="en">
                <a:solidFill>
                  <a:srgbClr val="FFFFFF"/>
                </a:solidFill>
              </a:rPr>
              <a:t>Use Cases</a:t>
            </a:r>
          </a:p>
        </p:txBody>
      </p:sp>
      <p:sp>
        <p:nvSpPr>
          <p:cNvPr id="168" name="Shape 168"/>
          <p:cNvSpPr txBox="1"/>
          <p:nvPr>
            <p:ph idx="1" type="body"/>
          </p:nvPr>
        </p:nvSpPr>
        <p:spPr>
          <a:xfrm>
            <a:off x="351825" y="703375"/>
            <a:ext cx="8616600" cy="4350600"/>
          </a:xfrm>
          <a:prstGeom prst="rect">
            <a:avLst/>
          </a:prstGeom>
          <a:noFill/>
          <a:ln>
            <a:noFill/>
          </a:ln>
        </p:spPr>
        <p:txBody>
          <a:bodyPr anchorCtr="0" anchor="t" bIns="45700" lIns="91425" rIns="91425" tIns="45700">
            <a:noAutofit/>
          </a:bodyPr>
          <a:lstStyle/>
          <a:p>
            <a:pPr indent="-69850" lvl="0" marL="0" rtl="0">
              <a:lnSpc>
                <a:spcPct val="100000"/>
              </a:lnSpc>
              <a:spcBef>
                <a:spcPts val="0"/>
              </a:spcBef>
              <a:buClr>
                <a:schemeClr val="dk2"/>
              </a:buClr>
              <a:buSzPct val="91666"/>
              <a:buFont typeface="Arial"/>
              <a:buNone/>
            </a:pPr>
            <a:r>
              <a:rPr b="1" lang="en" sz="1200">
                <a:solidFill>
                  <a:srgbClr val="FFFFFF"/>
                </a:solidFill>
                <a:latin typeface="Calibri"/>
                <a:ea typeface="Calibri"/>
                <a:cs typeface="Calibri"/>
                <a:sym typeface="Calibri"/>
              </a:rPr>
              <a:t>Use Case ID:(MJ-547) Implement Project Proposal</a:t>
            </a:r>
          </a:p>
          <a:p>
            <a:pPr indent="-69850" lvl="0" marL="228600" rtl="0">
              <a:lnSpc>
                <a:spcPct val="100000"/>
              </a:lnSpc>
              <a:spcBef>
                <a:spcPts val="0"/>
              </a:spcBef>
              <a:buClr>
                <a:schemeClr val="dk2"/>
              </a:buClr>
              <a:buSzPct val="91666"/>
              <a:buFont typeface="Arial"/>
              <a:buNone/>
            </a:pPr>
            <a:r>
              <a:rPr lang="en" sz="1200">
                <a:solidFill>
                  <a:srgbClr val="FFFFFF"/>
                </a:solidFill>
                <a:latin typeface="Calibri"/>
                <a:ea typeface="Calibri"/>
                <a:cs typeface="Calibri"/>
                <a:sym typeface="Calibri"/>
              </a:rPr>
              <a:t>Details: </a:t>
            </a:r>
          </a:p>
          <a:p>
            <a:pPr indent="158750" lvl="0" marL="228600" rtl="0">
              <a:lnSpc>
                <a:spcPct val="100000"/>
              </a:lnSpc>
              <a:spcBef>
                <a:spcPts val="0"/>
              </a:spcBef>
              <a:buClr>
                <a:schemeClr val="dk2"/>
              </a:buClr>
              <a:buSzPct val="91666"/>
              <a:buFont typeface="Arial"/>
              <a:buNone/>
            </a:pPr>
            <a:r>
              <a:rPr lang="en" sz="1200">
                <a:solidFill>
                  <a:srgbClr val="FFFFFF"/>
                </a:solidFill>
                <a:latin typeface="Calibri"/>
                <a:ea typeface="Calibri"/>
                <a:cs typeface="Calibri"/>
                <a:sym typeface="Calibri"/>
              </a:rPr>
              <a:t>Actor: User</a:t>
            </a:r>
          </a:p>
          <a:p>
            <a:pPr indent="158750" lvl="0" marL="228600" rtl="0">
              <a:lnSpc>
                <a:spcPct val="100000"/>
              </a:lnSpc>
              <a:spcBef>
                <a:spcPts val="0"/>
              </a:spcBef>
              <a:buClr>
                <a:schemeClr val="dk2"/>
              </a:buClr>
              <a:buSzPct val="91666"/>
              <a:buFont typeface="Arial"/>
              <a:buNone/>
            </a:pPr>
            <a:r>
              <a:rPr lang="en" sz="1200">
                <a:solidFill>
                  <a:srgbClr val="FFFFFF"/>
                </a:solidFill>
                <a:latin typeface="Calibri"/>
                <a:ea typeface="Calibri"/>
                <a:cs typeface="Calibri"/>
                <a:sym typeface="Calibri"/>
              </a:rPr>
              <a:t>Pre-conditions: </a:t>
            </a:r>
          </a:p>
          <a:p>
            <a:pPr indent="-304800" lvl="0" marL="914400" rtl="0">
              <a:lnSpc>
                <a:spcPct val="100000"/>
              </a:lnSpc>
              <a:spcBef>
                <a:spcPts val="0"/>
              </a:spcBef>
              <a:buClr>
                <a:srgbClr val="FFFFFF"/>
              </a:buClr>
              <a:buSzPct val="100000"/>
              <a:buFont typeface="Calibri"/>
              <a:buAutoNum type="arabicPeriod"/>
            </a:pPr>
            <a:r>
              <a:rPr lang="en" sz="1200">
                <a:solidFill>
                  <a:srgbClr val="FFFFFF"/>
                </a:solidFill>
                <a:latin typeface="Calibri"/>
                <a:ea typeface="Calibri"/>
                <a:cs typeface="Calibri"/>
                <a:sym typeface="Calibri"/>
              </a:rPr>
              <a:t>User has navigated to VIP website</a:t>
            </a:r>
          </a:p>
          <a:p>
            <a:pPr indent="158750" lvl="0" marL="228600" rtl="0">
              <a:lnSpc>
                <a:spcPct val="100000"/>
              </a:lnSpc>
              <a:spcBef>
                <a:spcPts val="0"/>
              </a:spcBef>
              <a:buClr>
                <a:schemeClr val="dk2"/>
              </a:buClr>
              <a:buSzPct val="91666"/>
              <a:buFont typeface="Arial"/>
              <a:buNone/>
            </a:pPr>
            <a:r>
              <a:rPr lang="en" sz="1200">
                <a:solidFill>
                  <a:srgbClr val="FFFFFF"/>
                </a:solidFill>
                <a:latin typeface="Calibri"/>
                <a:ea typeface="Calibri"/>
                <a:cs typeface="Calibri"/>
                <a:sym typeface="Calibri"/>
              </a:rPr>
              <a:t>Description:</a:t>
            </a:r>
          </a:p>
          <a:p>
            <a:pPr indent="-304800" lvl="0" marL="914400" rtl="0">
              <a:lnSpc>
                <a:spcPct val="100000"/>
              </a:lnSpc>
              <a:spcBef>
                <a:spcPts val="0"/>
              </a:spcBef>
              <a:buClr>
                <a:srgbClr val="FFFFFF"/>
              </a:buClr>
              <a:buSzPct val="100000"/>
              <a:buFont typeface="Calibri"/>
              <a:buAutoNum type="arabicPeriod"/>
            </a:pPr>
            <a:r>
              <a:rPr lang="en" sz="1200">
                <a:solidFill>
                  <a:srgbClr val="FFFFFF"/>
                </a:solidFill>
                <a:latin typeface="Calibri"/>
                <a:ea typeface="Calibri"/>
                <a:cs typeface="Calibri"/>
                <a:sym typeface="Calibri"/>
              </a:rPr>
              <a:t>Use case begins when user clicks faculty/propose project</a:t>
            </a:r>
          </a:p>
          <a:p>
            <a:pPr indent="-304800" lvl="0" marL="914400" rtl="0">
              <a:lnSpc>
                <a:spcPct val="100000"/>
              </a:lnSpc>
              <a:spcBef>
                <a:spcPts val="0"/>
              </a:spcBef>
              <a:buClr>
                <a:srgbClr val="FFFFFF"/>
              </a:buClr>
              <a:buSzPct val="100000"/>
              <a:buFont typeface="Calibri"/>
              <a:buAutoNum type="arabicPeriod"/>
            </a:pPr>
            <a:r>
              <a:rPr lang="en" sz="1200">
                <a:solidFill>
                  <a:srgbClr val="FFFFFF"/>
                </a:solidFill>
                <a:latin typeface="Calibri"/>
                <a:ea typeface="Calibri"/>
                <a:cs typeface="Calibri"/>
                <a:sym typeface="Calibri"/>
              </a:rPr>
              <a:t>User will be returned a form containing required and optional fields for a project </a:t>
            </a:r>
          </a:p>
          <a:p>
            <a:pPr indent="-304800" lvl="0" marL="914400" rtl="0">
              <a:lnSpc>
                <a:spcPct val="100000"/>
              </a:lnSpc>
              <a:spcBef>
                <a:spcPts val="0"/>
              </a:spcBef>
              <a:buClr>
                <a:srgbClr val="FFFFFF"/>
              </a:buClr>
              <a:buSzPct val="100000"/>
              <a:buFont typeface="Calibri"/>
              <a:buAutoNum type="arabicPeriod"/>
            </a:pPr>
            <a:r>
              <a:rPr lang="en" sz="1200">
                <a:solidFill>
                  <a:srgbClr val="FFFFFF"/>
                </a:solidFill>
                <a:latin typeface="Calibri"/>
                <a:ea typeface="Calibri"/>
                <a:cs typeface="Calibri"/>
                <a:sym typeface="Calibri"/>
              </a:rPr>
              <a:t>Docker will pull the repository using the latest commit</a:t>
            </a:r>
          </a:p>
          <a:p>
            <a:pPr indent="158750" lvl="0" marL="228600" rtl="0">
              <a:lnSpc>
                <a:spcPct val="100000"/>
              </a:lnSpc>
              <a:spcBef>
                <a:spcPts val="0"/>
              </a:spcBef>
              <a:buClr>
                <a:schemeClr val="dk2"/>
              </a:buClr>
              <a:buSzPct val="91666"/>
              <a:buFont typeface="Arial"/>
              <a:buNone/>
            </a:pPr>
            <a:r>
              <a:rPr lang="en" sz="1200">
                <a:solidFill>
                  <a:srgbClr val="FFFFFF"/>
                </a:solidFill>
                <a:latin typeface="Calibri"/>
                <a:ea typeface="Calibri"/>
                <a:cs typeface="Calibri"/>
                <a:sym typeface="Calibri"/>
              </a:rPr>
              <a:t>Post-conditions:</a:t>
            </a:r>
          </a:p>
          <a:p>
            <a:pPr indent="-304800" lvl="0" marL="914400" rtl="0">
              <a:lnSpc>
                <a:spcPct val="100000"/>
              </a:lnSpc>
              <a:spcBef>
                <a:spcPts val="0"/>
              </a:spcBef>
              <a:buClr>
                <a:srgbClr val="FFFFFF"/>
              </a:buClr>
              <a:buSzPct val="100000"/>
              <a:buFont typeface="Calibri"/>
              <a:buAutoNum type="arabicPeriod"/>
            </a:pPr>
            <a:r>
              <a:rPr lang="en" sz="1200">
                <a:solidFill>
                  <a:srgbClr val="FFFFFF"/>
                </a:solidFill>
                <a:latin typeface="Calibri"/>
                <a:ea typeface="Calibri"/>
                <a:cs typeface="Calibri"/>
                <a:sym typeface="Calibri"/>
              </a:rPr>
              <a:t>Project proposal is created</a:t>
            </a:r>
          </a:p>
          <a:p>
            <a:pPr indent="158750" lvl="0" marL="228600" rtl="0">
              <a:lnSpc>
                <a:spcPct val="100000"/>
              </a:lnSpc>
              <a:spcBef>
                <a:spcPts val="0"/>
              </a:spcBef>
              <a:buClr>
                <a:schemeClr val="dk2"/>
              </a:buClr>
              <a:buSzPct val="91666"/>
              <a:buFont typeface="Arial"/>
              <a:buNone/>
            </a:pPr>
            <a:r>
              <a:rPr lang="en" sz="1200">
                <a:solidFill>
                  <a:srgbClr val="FFFFFF"/>
                </a:solidFill>
                <a:latin typeface="Calibri"/>
                <a:ea typeface="Calibri"/>
                <a:cs typeface="Calibri"/>
                <a:sym typeface="Calibri"/>
              </a:rPr>
              <a:t>Alternative Courses of Action:</a:t>
            </a:r>
          </a:p>
          <a:p>
            <a:pPr indent="-304800" lvl="0" marL="914400" rtl="0">
              <a:lnSpc>
                <a:spcPct val="100000"/>
              </a:lnSpc>
              <a:spcBef>
                <a:spcPts val="0"/>
              </a:spcBef>
              <a:buClr>
                <a:srgbClr val="FFFFFF"/>
              </a:buClr>
              <a:buSzPct val="100000"/>
              <a:buFont typeface="Calibri"/>
              <a:buAutoNum type="arabicPeriod"/>
            </a:pPr>
            <a:r>
              <a:rPr lang="en" sz="1200">
                <a:solidFill>
                  <a:srgbClr val="FFFFFF"/>
                </a:solidFill>
                <a:latin typeface="Calibri"/>
                <a:ea typeface="Calibri"/>
                <a:cs typeface="Calibri"/>
                <a:sym typeface="Calibri"/>
              </a:rPr>
              <a:t>User clicks edit on a project detailed page</a:t>
            </a:r>
          </a:p>
          <a:p>
            <a:pPr indent="-304800" lvl="0" marL="914400" rtl="0">
              <a:lnSpc>
                <a:spcPct val="100000"/>
              </a:lnSpc>
              <a:spcBef>
                <a:spcPts val="0"/>
              </a:spcBef>
              <a:buClr>
                <a:srgbClr val="FFFFFF"/>
              </a:buClr>
              <a:buSzPct val="100000"/>
              <a:buFont typeface="Calibri"/>
              <a:buAutoNum type="arabicPeriod"/>
            </a:pPr>
            <a:r>
              <a:rPr lang="en" sz="1200">
                <a:solidFill>
                  <a:srgbClr val="FFFFFF"/>
                </a:solidFill>
                <a:latin typeface="Calibri"/>
                <a:ea typeface="Calibri"/>
                <a:cs typeface="Calibri"/>
                <a:sym typeface="Calibri"/>
              </a:rPr>
              <a:t>Project proposal form is returned with data pre-filled from selected project</a:t>
            </a:r>
          </a:p>
          <a:p>
            <a:pPr indent="-304800" lvl="0" marL="914400" rtl="0">
              <a:lnSpc>
                <a:spcPct val="100000"/>
              </a:lnSpc>
              <a:spcBef>
                <a:spcPts val="0"/>
              </a:spcBef>
              <a:buClr>
                <a:srgbClr val="FFFFFF"/>
              </a:buClr>
              <a:buSzPct val="100000"/>
              <a:buFont typeface="Calibri"/>
              <a:buAutoNum type="arabicPeriod"/>
            </a:pPr>
            <a:r>
              <a:rPr lang="en" sz="1200">
                <a:solidFill>
                  <a:srgbClr val="FFFFFF"/>
                </a:solidFill>
                <a:latin typeface="Calibri"/>
                <a:ea typeface="Calibri"/>
                <a:cs typeface="Calibri"/>
                <a:sym typeface="Calibri"/>
              </a:rPr>
              <a:t>Certain fields cannot be changed when editing a project(Title)</a:t>
            </a:r>
          </a:p>
          <a:p>
            <a:pPr indent="158750" lvl="0" marL="228600" rtl="0">
              <a:lnSpc>
                <a:spcPct val="100000"/>
              </a:lnSpc>
              <a:spcBef>
                <a:spcPts val="0"/>
              </a:spcBef>
              <a:buClr>
                <a:schemeClr val="dk2"/>
              </a:buClr>
              <a:buSzPct val="91666"/>
              <a:buFont typeface="Arial"/>
              <a:buNone/>
            </a:pPr>
            <a:r>
              <a:rPr lang="en" sz="1200">
                <a:solidFill>
                  <a:srgbClr val="FFFFFF"/>
                </a:solidFill>
                <a:latin typeface="Calibri"/>
                <a:ea typeface="Calibri"/>
                <a:cs typeface="Calibri"/>
                <a:sym typeface="Calibri"/>
              </a:rPr>
              <a:t>Exceptions:</a:t>
            </a:r>
          </a:p>
          <a:p>
            <a:pPr indent="-69850" lvl="0" marL="0" rtl="0">
              <a:lnSpc>
                <a:spcPct val="100000"/>
              </a:lnSpc>
              <a:spcBef>
                <a:spcPts val="0"/>
              </a:spcBef>
              <a:buClr>
                <a:schemeClr val="dk2"/>
              </a:buClr>
              <a:buSzPct val="91666"/>
              <a:buFont typeface="Arial"/>
              <a:buNone/>
            </a:pPr>
            <a:r>
              <a:rPr lang="en" sz="1200">
                <a:solidFill>
                  <a:srgbClr val="FFFFFF"/>
                </a:solidFill>
                <a:latin typeface="Calibri"/>
                <a:ea typeface="Calibri"/>
                <a:cs typeface="Calibri"/>
                <a:sym typeface="Calibri"/>
              </a:rPr>
              <a:t>		N/A</a:t>
            </a:r>
          </a:p>
          <a:p>
            <a:pPr indent="158750" lvl="0" marL="228600" rtl="0">
              <a:lnSpc>
                <a:spcPct val="100000"/>
              </a:lnSpc>
              <a:spcBef>
                <a:spcPts val="0"/>
              </a:spcBef>
              <a:buClr>
                <a:schemeClr val="dk2"/>
              </a:buClr>
              <a:buSzPct val="91666"/>
              <a:buFont typeface="Arial"/>
              <a:buNone/>
            </a:pPr>
            <a:r>
              <a:rPr lang="en" sz="1200">
                <a:solidFill>
                  <a:srgbClr val="FFFFFF"/>
                </a:solidFill>
                <a:latin typeface="Calibri"/>
                <a:ea typeface="Calibri"/>
                <a:cs typeface="Calibri"/>
                <a:sym typeface="Calibri"/>
              </a:rPr>
              <a:t>Related Uses Case:</a:t>
            </a:r>
          </a:p>
          <a:p>
            <a:pPr indent="158750" lvl="0" marL="228600" rtl="0">
              <a:lnSpc>
                <a:spcPct val="100000"/>
              </a:lnSpc>
              <a:spcBef>
                <a:spcPts val="0"/>
              </a:spcBef>
              <a:buClr>
                <a:schemeClr val="dk2"/>
              </a:buClr>
              <a:buSzPct val="91666"/>
              <a:buFont typeface="Arial"/>
              <a:buNone/>
            </a:pPr>
            <a:r>
              <a:rPr lang="en" sz="1200">
                <a:solidFill>
                  <a:srgbClr val="FFFFFF"/>
                </a:solidFill>
                <a:latin typeface="Calibri"/>
                <a:ea typeface="Calibri"/>
                <a:cs typeface="Calibri"/>
                <a:sym typeface="Calibri"/>
              </a:rPr>
              <a:t>	N/A</a:t>
            </a:r>
          </a:p>
          <a:p>
            <a:pPr indent="-69850" lvl="0" marL="228600" rtl="0">
              <a:lnSpc>
                <a:spcPct val="100000"/>
              </a:lnSpc>
              <a:spcBef>
                <a:spcPts val="0"/>
              </a:spcBef>
              <a:buClr>
                <a:schemeClr val="dk2"/>
              </a:buClr>
              <a:buSzPct val="91666"/>
              <a:buFont typeface="Arial"/>
              <a:buNone/>
            </a:pPr>
            <a:r>
              <a:t/>
            </a:r>
            <a:endParaRPr sz="1200">
              <a:solidFill>
                <a:srgbClr val="FFFFFF"/>
              </a:solidFill>
              <a:latin typeface="Calibri"/>
              <a:ea typeface="Calibri"/>
              <a:cs typeface="Calibri"/>
              <a:sym typeface="Calibri"/>
            </a:endParaRPr>
          </a:p>
          <a:p>
            <a:pPr indent="0" lvl="0" marL="0" rtl="0" algn="just">
              <a:lnSpc>
                <a:spcPct val="100000"/>
              </a:lnSpc>
              <a:spcBef>
                <a:spcPts val="0"/>
              </a:spcBef>
              <a:buNone/>
            </a:pPr>
            <a:r>
              <a:t/>
            </a:r>
            <a:endParaRPr sz="1200">
              <a:solidFill>
                <a:srgbClr val="FFFFFF"/>
              </a:solidFill>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p:nvPr/>
        </p:nvSpPr>
        <p:spPr>
          <a:xfrm>
            <a:off x="0" y="746750"/>
            <a:ext cx="9144000" cy="4396800"/>
          </a:xfrm>
          <a:prstGeom prst="rect">
            <a:avLst/>
          </a:prstGeom>
          <a:solidFill>
            <a:srgbClr val="1C458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5" name="Shape 175"/>
          <p:cNvSpPr txBox="1"/>
          <p:nvPr>
            <p:ph type="title"/>
          </p:nvPr>
        </p:nvSpPr>
        <p:spPr>
          <a:xfrm>
            <a:off x="780287" y="77325"/>
            <a:ext cx="7583400" cy="783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SzPct val="25000"/>
              <a:buNone/>
            </a:pPr>
            <a:r>
              <a:rPr lang="en">
                <a:solidFill>
                  <a:srgbClr val="FFFFFF"/>
                </a:solidFill>
              </a:rPr>
              <a:t>Use Cases</a:t>
            </a:r>
          </a:p>
        </p:txBody>
      </p:sp>
      <p:sp>
        <p:nvSpPr>
          <p:cNvPr id="176" name="Shape 176"/>
          <p:cNvSpPr txBox="1"/>
          <p:nvPr>
            <p:ph idx="1" type="body"/>
          </p:nvPr>
        </p:nvSpPr>
        <p:spPr>
          <a:xfrm>
            <a:off x="351825" y="746750"/>
            <a:ext cx="8616600" cy="4307100"/>
          </a:xfrm>
          <a:prstGeom prst="rect">
            <a:avLst/>
          </a:prstGeom>
          <a:noFill/>
          <a:ln>
            <a:noFill/>
          </a:ln>
        </p:spPr>
        <p:txBody>
          <a:bodyPr anchorCtr="0" anchor="t" bIns="45700" lIns="91425" rIns="91425" tIns="45700">
            <a:noAutofit/>
          </a:bodyPr>
          <a:lstStyle/>
          <a:p>
            <a:pPr indent="0" lvl="0" marL="0" rtl="0">
              <a:lnSpc>
                <a:spcPct val="100000"/>
              </a:lnSpc>
              <a:spcBef>
                <a:spcPts val="0"/>
              </a:spcBef>
              <a:buNone/>
            </a:pPr>
            <a:r>
              <a:rPr b="1" lang="en" sz="1200">
                <a:solidFill>
                  <a:srgbClr val="FFFFFF"/>
                </a:solidFill>
                <a:latin typeface="Calibri"/>
                <a:ea typeface="Calibri"/>
                <a:cs typeface="Calibri"/>
                <a:sym typeface="Calibri"/>
              </a:rPr>
              <a:t>Use Case ID:(VIP-717) Register User</a:t>
            </a:r>
          </a:p>
          <a:p>
            <a:pPr indent="0" lvl="0" marL="228600" rtl="0">
              <a:lnSpc>
                <a:spcPct val="100000"/>
              </a:lnSpc>
              <a:spcBef>
                <a:spcPts val="0"/>
              </a:spcBef>
              <a:buNone/>
            </a:pPr>
            <a:r>
              <a:rPr lang="en" sz="1200">
                <a:solidFill>
                  <a:srgbClr val="FFFFFF"/>
                </a:solidFill>
                <a:latin typeface="Calibri"/>
                <a:ea typeface="Calibri"/>
                <a:cs typeface="Calibri"/>
                <a:sym typeface="Calibri"/>
              </a:rPr>
              <a:t>Details: </a:t>
            </a:r>
          </a:p>
          <a:p>
            <a:pPr indent="228600" lvl="0" marL="228600" rtl="0">
              <a:lnSpc>
                <a:spcPct val="100000"/>
              </a:lnSpc>
              <a:spcBef>
                <a:spcPts val="0"/>
              </a:spcBef>
              <a:buNone/>
            </a:pPr>
            <a:r>
              <a:rPr lang="en" sz="1200">
                <a:solidFill>
                  <a:srgbClr val="FFFFFF"/>
                </a:solidFill>
                <a:latin typeface="Calibri"/>
                <a:ea typeface="Calibri"/>
                <a:cs typeface="Calibri"/>
                <a:sym typeface="Calibri"/>
              </a:rPr>
              <a:t>Actor: User</a:t>
            </a:r>
          </a:p>
          <a:p>
            <a:pPr indent="228600" lvl="0" marL="228600" rtl="0">
              <a:lnSpc>
                <a:spcPct val="100000"/>
              </a:lnSpc>
              <a:spcBef>
                <a:spcPts val="0"/>
              </a:spcBef>
              <a:buNone/>
            </a:pPr>
            <a:r>
              <a:rPr lang="en" sz="1200">
                <a:solidFill>
                  <a:srgbClr val="FFFFFF"/>
                </a:solidFill>
                <a:latin typeface="Calibri"/>
                <a:ea typeface="Calibri"/>
                <a:cs typeface="Calibri"/>
                <a:sym typeface="Calibri"/>
              </a:rPr>
              <a:t>Pre-conditions: </a:t>
            </a:r>
          </a:p>
          <a:p>
            <a:pPr indent="-304800" lvl="0" marL="914400" rtl="0">
              <a:lnSpc>
                <a:spcPct val="100000"/>
              </a:lnSpc>
              <a:spcBef>
                <a:spcPts val="0"/>
              </a:spcBef>
              <a:buClr>
                <a:srgbClr val="FFFFFF"/>
              </a:buClr>
              <a:buSzPct val="100000"/>
              <a:buFont typeface="Calibri"/>
              <a:buAutoNum type="arabicPeriod"/>
            </a:pPr>
            <a:r>
              <a:rPr lang="en" sz="1200">
                <a:solidFill>
                  <a:srgbClr val="FFFFFF"/>
                </a:solidFill>
                <a:latin typeface="Calibri"/>
                <a:ea typeface="Calibri"/>
                <a:cs typeface="Calibri"/>
                <a:sym typeface="Calibri"/>
              </a:rPr>
              <a:t>User has navigated to VIP website</a:t>
            </a:r>
          </a:p>
          <a:p>
            <a:pPr indent="228600" lvl="0" marL="228600" rtl="0">
              <a:lnSpc>
                <a:spcPct val="100000"/>
              </a:lnSpc>
              <a:spcBef>
                <a:spcPts val="0"/>
              </a:spcBef>
              <a:buNone/>
            </a:pPr>
            <a:r>
              <a:rPr lang="en" sz="1200">
                <a:solidFill>
                  <a:srgbClr val="FFFFFF"/>
                </a:solidFill>
                <a:latin typeface="Calibri"/>
                <a:ea typeface="Calibri"/>
                <a:cs typeface="Calibri"/>
                <a:sym typeface="Calibri"/>
              </a:rPr>
              <a:t>Description:</a:t>
            </a:r>
          </a:p>
          <a:p>
            <a:pPr indent="-304800" lvl="0" marL="914400" rtl="0">
              <a:lnSpc>
                <a:spcPct val="100000"/>
              </a:lnSpc>
              <a:spcBef>
                <a:spcPts val="0"/>
              </a:spcBef>
              <a:buClr>
                <a:srgbClr val="FFFFFF"/>
              </a:buClr>
              <a:buSzPct val="100000"/>
              <a:buFont typeface="Calibri"/>
              <a:buAutoNum type="arabicPeriod"/>
            </a:pPr>
            <a:r>
              <a:rPr lang="en" sz="1200">
                <a:solidFill>
                  <a:srgbClr val="FFFFFF"/>
                </a:solidFill>
                <a:latin typeface="Calibri"/>
                <a:ea typeface="Calibri"/>
                <a:cs typeface="Calibri"/>
                <a:sym typeface="Calibri"/>
              </a:rPr>
              <a:t>Use case begins when user clicks Login button.</a:t>
            </a:r>
          </a:p>
          <a:p>
            <a:pPr indent="-304800" lvl="0" marL="914400" rtl="0">
              <a:lnSpc>
                <a:spcPct val="100000"/>
              </a:lnSpc>
              <a:spcBef>
                <a:spcPts val="0"/>
              </a:spcBef>
              <a:buClr>
                <a:srgbClr val="FFFFFF"/>
              </a:buClr>
              <a:buSzPct val="100000"/>
              <a:buFont typeface="Calibri"/>
              <a:buAutoNum type="arabicPeriod"/>
            </a:pPr>
            <a:r>
              <a:rPr lang="en" sz="1200">
                <a:solidFill>
                  <a:srgbClr val="FFFFFF"/>
                </a:solidFill>
                <a:latin typeface="Calibri"/>
                <a:ea typeface="Calibri"/>
                <a:cs typeface="Calibri"/>
                <a:sym typeface="Calibri"/>
              </a:rPr>
              <a:t>Login page will have create account button.</a:t>
            </a:r>
          </a:p>
          <a:p>
            <a:pPr indent="-304800" lvl="0" marL="914400" rtl="0">
              <a:lnSpc>
                <a:spcPct val="100000"/>
              </a:lnSpc>
              <a:spcBef>
                <a:spcPts val="0"/>
              </a:spcBef>
              <a:buClr>
                <a:srgbClr val="FFFFFF"/>
              </a:buClr>
              <a:buSzPct val="100000"/>
              <a:buFont typeface="Calibri"/>
              <a:buAutoNum type="arabicPeriod"/>
            </a:pPr>
            <a:r>
              <a:rPr lang="en" sz="1200">
                <a:solidFill>
                  <a:srgbClr val="FFFFFF"/>
                </a:solidFill>
                <a:latin typeface="Calibri"/>
                <a:ea typeface="Calibri"/>
                <a:cs typeface="Calibri"/>
                <a:sym typeface="Calibri"/>
              </a:rPr>
              <a:t>User will click on button and register for an account.</a:t>
            </a:r>
          </a:p>
          <a:p>
            <a:pPr indent="228600" lvl="0" marL="228600" rtl="0">
              <a:lnSpc>
                <a:spcPct val="100000"/>
              </a:lnSpc>
              <a:spcBef>
                <a:spcPts val="0"/>
              </a:spcBef>
              <a:buNone/>
            </a:pPr>
            <a:r>
              <a:rPr lang="en" sz="1200">
                <a:solidFill>
                  <a:srgbClr val="FFFFFF"/>
                </a:solidFill>
                <a:latin typeface="Calibri"/>
                <a:ea typeface="Calibri"/>
                <a:cs typeface="Calibri"/>
                <a:sym typeface="Calibri"/>
              </a:rPr>
              <a:t>Post-conditions:</a:t>
            </a:r>
          </a:p>
          <a:p>
            <a:pPr indent="-304800" lvl="0" marL="914400" rtl="0">
              <a:lnSpc>
                <a:spcPct val="100000"/>
              </a:lnSpc>
              <a:spcBef>
                <a:spcPts val="0"/>
              </a:spcBef>
              <a:buClr>
                <a:srgbClr val="FFFFFF"/>
              </a:buClr>
              <a:buSzPct val="100000"/>
              <a:buFont typeface="Calibri"/>
              <a:buAutoNum type="arabicPeriod"/>
            </a:pPr>
            <a:r>
              <a:rPr lang="en" sz="1200">
                <a:solidFill>
                  <a:srgbClr val="FFFFFF"/>
                </a:solidFill>
                <a:latin typeface="Calibri"/>
                <a:ea typeface="Calibri"/>
                <a:cs typeface="Calibri"/>
                <a:sym typeface="Calibri"/>
              </a:rPr>
              <a:t>User is on registration page.</a:t>
            </a:r>
          </a:p>
          <a:p>
            <a:pPr indent="-304800" lvl="0" marL="914400" rtl="0">
              <a:lnSpc>
                <a:spcPct val="100000"/>
              </a:lnSpc>
              <a:spcBef>
                <a:spcPts val="0"/>
              </a:spcBef>
              <a:buClr>
                <a:srgbClr val="FFFFFF"/>
              </a:buClr>
              <a:buSzPct val="100000"/>
              <a:buFont typeface="Calibri"/>
              <a:buAutoNum type="arabicPeriod"/>
            </a:pPr>
            <a:r>
              <a:rPr lang="en" sz="1200">
                <a:solidFill>
                  <a:srgbClr val="FFFFFF"/>
                </a:solidFill>
                <a:latin typeface="Calibri"/>
                <a:ea typeface="Calibri"/>
                <a:cs typeface="Calibri"/>
                <a:sym typeface="Calibri"/>
              </a:rPr>
              <a:t>User does not have a previous account .</a:t>
            </a:r>
          </a:p>
          <a:p>
            <a:pPr indent="228600" lvl="0" marL="228600" rtl="0">
              <a:lnSpc>
                <a:spcPct val="100000"/>
              </a:lnSpc>
              <a:spcBef>
                <a:spcPts val="0"/>
              </a:spcBef>
              <a:buNone/>
            </a:pPr>
            <a:r>
              <a:rPr lang="en" sz="1200">
                <a:solidFill>
                  <a:srgbClr val="FFFFFF"/>
                </a:solidFill>
                <a:latin typeface="Calibri"/>
                <a:ea typeface="Calibri"/>
                <a:cs typeface="Calibri"/>
                <a:sym typeface="Calibri"/>
              </a:rPr>
              <a:t>Alternative Courses of Action:</a:t>
            </a:r>
          </a:p>
          <a:p>
            <a:pPr indent="228600" lvl="0" marL="228600" rtl="0">
              <a:lnSpc>
                <a:spcPct val="100000"/>
              </a:lnSpc>
              <a:spcBef>
                <a:spcPts val="0"/>
              </a:spcBef>
              <a:buNone/>
            </a:pPr>
            <a:r>
              <a:rPr lang="en" sz="1200">
                <a:solidFill>
                  <a:srgbClr val="FFFFFF"/>
                </a:solidFill>
                <a:latin typeface="Calibri"/>
                <a:ea typeface="Calibri"/>
                <a:cs typeface="Calibri"/>
                <a:sym typeface="Calibri"/>
              </a:rPr>
              <a:t>	N/A</a:t>
            </a:r>
          </a:p>
          <a:p>
            <a:pPr indent="228600" lvl="0" marL="228600" rtl="0">
              <a:lnSpc>
                <a:spcPct val="100000"/>
              </a:lnSpc>
              <a:spcBef>
                <a:spcPts val="0"/>
              </a:spcBef>
              <a:buNone/>
            </a:pPr>
            <a:r>
              <a:rPr lang="en" sz="1200">
                <a:solidFill>
                  <a:srgbClr val="FFFFFF"/>
                </a:solidFill>
                <a:latin typeface="Calibri"/>
                <a:ea typeface="Calibri"/>
                <a:cs typeface="Calibri"/>
                <a:sym typeface="Calibri"/>
              </a:rPr>
              <a:t>Exceptions:</a:t>
            </a:r>
          </a:p>
          <a:p>
            <a:pPr indent="0" lvl="0" marL="0" rtl="0">
              <a:lnSpc>
                <a:spcPct val="100000"/>
              </a:lnSpc>
              <a:spcBef>
                <a:spcPts val="0"/>
              </a:spcBef>
              <a:buNone/>
            </a:pPr>
            <a:r>
              <a:rPr lang="en" sz="1200">
                <a:solidFill>
                  <a:srgbClr val="FFFFFF"/>
                </a:solidFill>
                <a:latin typeface="Calibri"/>
                <a:ea typeface="Calibri"/>
                <a:cs typeface="Calibri"/>
                <a:sym typeface="Calibri"/>
              </a:rPr>
              <a:t>		N/A</a:t>
            </a:r>
          </a:p>
          <a:p>
            <a:pPr indent="228600" lvl="0" marL="228600" rtl="0">
              <a:lnSpc>
                <a:spcPct val="100000"/>
              </a:lnSpc>
              <a:spcBef>
                <a:spcPts val="0"/>
              </a:spcBef>
              <a:buNone/>
            </a:pPr>
            <a:r>
              <a:rPr lang="en" sz="1200">
                <a:solidFill>
                  <a:srgbClr val="FFFFFF"/>
                </a:solidFill>
                <a:latin typeface="Calibri"/>
                <a:ea typeface="Calibri"/>
                <a:cs typeface="Calibri"/>
                <a:sym typeface="Calibri"/>
              </a:rPr>
              <a:t>Related Uses Case:</a:t>
            </a:r>
          </a:p>
          <a:p>
            <a:pPr indent="228600" lvl="0" marL="228600" rtl="0">
              <a:lnSpc>
                <a:spcPct val="100000"/>
              </a:lnSpc>
              <a:spcBef>
                <a:spcPts val="0"/>
              </a:spcBef>
              <a:buNone/>
            </a:pPr>
            <a:r>
              <a:rPr lang="en" sz="1200">
                <a:solidFill>
                  <a:srgbClr val="FFFFFF"/>
                </a:solidFill>
                <a:latin typeface="Calibri"/>
                <a:ea typeface="Calibri"/>
                <a:cs typeface="Calibri"/>
                <a:sym typeface="Calibri"/>
              </a:rPr>
              <a:t>	N/A</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p:nvPr/>
        </p:nvSpPr>
        <p:spPr>
          <a:xfrm>
            <a:off x="0" y="746750"/>
            <a:ext cx="9144000" cy="4396800"/>
          </a:xfrm>
          <a:prstGeom prst="rect">
            <a:avLst/>
          </a:prstGeom>
          <a:solidFill>
            <a:srgbClr val="1C458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3" name="Shape 183"/>
          <p:cNvSpPr txBox="1"/>
          <p:nvPr>
            <p:ph type="title"/>
          </p:nvPr>
        </p:nvSpPr>
        <p:spPr>
          <a:xfrm>
            <a:off x="780287" y="77325"/>
            <a:ext cx="7583400" cy="783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SzPct val="25000"/>
              <a:buNone/>
            </a:pPr>
            <a:r>
              <a:rPr lang="en">
                <a:solidFill>
                  <a:srgbClr val="FFFFFF"/>
                </a:solidFill>
              </a:rPr>
              <a:t>Use Cases</a:t>
            </a:r>
          </a:p>
        </p:txBody>
      </p:sp>
      <p:sp>
        <p:nvSpPr>
          <p:cNvPr id="184" name="Shape 184"/>
          <p:cNvSpPr txBox="1"/>
          <p:nvPr>
            <p:ph idx="1" type="body"/>
          </p:nvPr>
        </p:nvSpPr>
        <p:spPr>
          <a:xfrm>
            <a:off x="351825" y="746750"/>
            <a:ext cx="8616600" cy="4307100"/>
          </a:xfrm>
          <a:prstGeom prst="rect">
            <a:avLst/>
          </a:prstGeom>
          <a:noFill/>
          <a:ln>
            <a:noFill/>
          </a:ln>
        </p:spPr>
        <p:txBody>
          <a:bodyPr anchorCtr="0" anchor="t" bIns="45700" lIns="91425" rIns="91425" tIns="45700">
            <a:noAutofit/>
          </a:bodyPr>
          <a:lstStyle/>
          <a:p>
            <a:pPr indent="0" lvl="0" marL="0" rtl="0">
              <a:lnSpc>
                <a:spcPct val="100000"/>
              </a:lnSpc>
              <a:spcBef>
                <a:spcPts val="0"/>
              </a:spcBef>
              <a:buNone/>
            </a:pPr>
            <a:r>
              <a:rPr b="1" lang="en" sz="1200">
                <a:solidFill>
                  <a:srgbClr val="FFFFFF"/>
                </a:solidFill>
                <a:latin typeface="Calibri"/>
                <a:ea typeface="Calibri"/>
                <a:cs typeface="Calibri"/>
                <a:sym typeface="Calibri"/>
              </a:rPr>
              <a:t>Use Case ID: VIP914 - View ToDo list</a:t>
            </a:r>
          </a:p>
          <a:p>
            <a:pPr indent="0" lvl="0" marL="228600" rtl="0">
              <a:lnSpc>
                <a:spcPct val="100000"/>
              </a:lnSpc>
              <a:spcBef>
                <a:spcPts val="0"/>
              </a:spcBef>
              <a:buNone/>
            </a:pPr>
            <a:r>
              <a:rPr lang="en" sz="1200">
                <a:solidFill>
                  <a:srgbClr val="FFFFFF"/>
                </a:solidFill>
                <a:latin typeface="Calibri"/>
                <a:ea typeface="Calibri"/>
                <a:cs typeface="Calibri"/>
                <a:sym typeface="Calibri"/>
              </a:rPr>
              <a:t>Details: </a:t>
            </a:r>
          </a:p>
          <a:p>
            <a:pPr indent="228600" lvl="0" marL="228600" rtl="0">
              <a:lnSpc>
                <a:spcPct val="100000"/>
              </a:lnSpc>
              <a:spcBef>
                <a:spcPts val="0"/>
              </a:spcBef>
              <a:buNone/>
            </a:pPr>
            <a:r>
              <a:rPr lang="en" sz="1200">
                <a:solidFill>
                  <a:srgbClr val="FFFFFF"/>
                </a:solidFill>
                <a:latin typeface="Calibri"/>
                <a:ea typeface="Calibri"/>
                <a:cs typeface="Calibri"/>
                <a:sym typeface="Calibri"/>
              </a:rPr>
              <a:t>Actor: User</a:t>
            </a:r>
          </a:p>
          <a:p>
            <a:pPr indent="228600" lvl="0" marL="228600" rtl="0">
              <a:lnSpc>
                <a:spcPct val="100000"/>
              </a:lnSpc>
              <a:spcBef>
                <a:spcPts val="0"/>
              </a:spcBef>
              <a:buNone/>
            </a:pPr>
            <a:r>
              <a:rPr lang="en" sz="1200">
                <a:solidFill>
                  <a:srgbClr val="FFFFFF"/>
                </a:solidFill>
                <a:latin typeface="Calibri"/>
                <a:ea typeface="Calibri"/>
                <a:cs typeface="Calibri"/>
                <a:sym typeface="Calibri"/>
              </a:rPr>
              <a:t>Pre-conditions: </a:t>
            </a:r>
          </a:p>
          <a:p>
            <a:pPr indent="-304800" lvl="0" marL="914400" rtl="0">
              <a:lnSpc>
                <a:spcPct val="100000"/>
              </a:lnSpc>
              <a:spcBef>
                <a:spcPts val="0"/>
              </a:spcBef>
              <a:buClr>
                <a:srgbClr val="FFFFFF"/>
              </a:buClr>
              <a:buSzPct val="100000"/>
              <a:buFont typeface="Calibri"/>
              <a:buAutoNum type="arabicPeriod"/>
            </a:pPr>
            <a:r>
              <a:rPr lang="en" sz="1200">
                <a:solidFill>
                  <a:srgbClr val="FFFFFF"/>
                </a:solidFill>
                <a:latin typeface="Calibri"/>
                <a:ea typeface="Calibri"/>
                <a:cs typeface="Calibri"/>
                <a:sym typeface="Calibri"/>
              </a:rPr>
              <a:t>User has logged in</a:t>
            </a:r>
          </a:p>
          <a:p>
            <a:pPr indent="-304800" lvl="0" marL="914400" rtl="0">
              <a:lnSpc>
                <a:spcPct val="100000"/>
              </a:lnSpc>
              <a:spcBef>
                <a:spcPts val="0"/>
              </a:spcBef>
              <a:buClr>
                <a:srgbClr val="FFFFFF"/>
              </a:buClr>
              <a:buSzPct val="100000"/>
              <a:buFont typeface="Calibri"/>
              <a:buAutoNum type="arabicPeriod"/>
            </a:pPr>
            <a:r>
              <a:rPr lang="en" sz="1200">
                <a:solidFill>
                  <a:srgbClr val="FFFFFF"/>
                </a:solidFill>
                <a:latin typeface="Calibri"/>
                <a:ea typeface="Calibri"/>
                <a:cs typeface="Calibri"/>
                <a:sym typeface="Calibri"/>
              </a:rPr>
              <a:t>User is either Pi, CoPi or Faculty</a:t>
            </a:r>
          </a:p>
          <a:p>
            <a:pPr indent="228600" lvl="0" marL="228600" rtl="0">
              <a:lnSpc>
                <a:spcPct val="100000"/>
              </a:lnSpc>
              <a:spcBef>
                <a:spcPts val="0"/>
              </a:spcBef>
              <a:buNone/>
            </a:pPr>
            <a:r>
              <a:rPr lang="en" sz="1200">
                <a:solidFill>
                  <a:srgbClr val="FFFFFF"/>
                </a:solidFill>
                <a:latin typeface="Calibri"/>
                <a:ea typeface="Calibri"/>
                <a:cs typeface="Calibri"/>
                <a:sym typeface="Calibri"/>
              </a:rPr>
              <a:t>Description: </a:t>
            </a:r>
          </a:p>
          <a:p>
            <a:pPr indent="-304800" lvl="0" marL="914400" rtl="0">
              <a:lnSpc>
                <a:spcPct val="100000"/>
              </a:lnSpc>
              <a:spcBef>
                <a:spcPts val="0"/>
              </a:spcBef>
              <a:buClr>
                <a:srgbClr val="FFFFFF"/>
              </a:buClr>
              <a:buSzPct val="100000"/>
              <a:buFont typeface="Calibri"/>
              <a:buAutoNum type="arabicPeriod"/>
            </a:pPr>
            <a:r>
              <a:rPr lang="en" sz="1200">
                <a:solidFill>
                  <a:srgbClr val="FFFFFF"/>
                </a:solidFill>
                <a:latin typeface="Calibri"/>
                <a:ea typeface="Calibri"/>
                <a:cs typeface="Calibri"/>
                <a:sym typeface="Calibri"/>
              </a:rPr>
              <a:t>Use case begins when the user signs in</a:t>
            </a:r>
          </a:p>
          <a:p>
            <a:pPr indent="-304800" lvl="0" marL="914400" rtl="0">
              <a:lnSpc>
                <a:spcPct val="100000"/>
              </a:lnSpc>
              <a:spcBef>
                <a:spcPts val="0"/>
              </a:spcBef>
              <a:buClr>
                <a:srgbClr val="FFFFFF"/>
              </a:buClr>
              <a:buSzPct val="100000"/>
              <a:buFont typeface="Calibri"/>
              <a:buAutoNum type="arabicPeriod"/>
            </a:pPr>
            <a:r>
              <a:rPr lang="en" sz="1200">
                <a:solidFill>
                  <a:srgbClr val="FFFFFF"/>
                </a:solidFill>
                <a:latin typeface="Calibri"/>
                <a:ea typeface="Calibri"/>
                <a:cs typeface="Calibri"/>
                <a:sym typeface="Calibri"/>
              </a:rPr>
              <a:t>The user is able to see on the top right how many tasks he/she must complete.</a:t>
            </a:r>
          </a:p>
          <a:p>
            <a:pPr indent="-304800" lvl="0" marL="914400" rtl="0">
              <a:lnSpc>
                <a:spcPct val="100000"/>
              </a:lnSpc>
              <a:spcBef>
                <a:spcPts val="0"/>
              </a:spcBef>
              <a:buClr>
                <a:srgbClr val="FFFFFF"/>
              </a:buClr>
              <a:buSzPct val="100000"/>
              <a:buFont typeface="Calibri"/>
              <a:buAutoNum type="arabicPeriod"/>
            </a:pPr>
            <a:r>
              <a:rPr lang="en" sz="1200">
                <a:solidFill>
                  <a:srgbClr val="FFFFFF"/>
                </a:solidFill>
                <a:latin typeface="Calibri"/>
                <a:ea typeface="Calibri"/>
                <a:cs typeface="Calibri"/>
                <a:sym typeface="Calibri"/>
              </a:rPr>
              <a:t>Clicking on the tasks icon, will take the user to a page that is categorized based upon the type of task needs to be done. For example, all student applications will be together, project proposals will be together, etc.</a:t>
            </a:r>
          </a:p>
          <a:p>
            <a:pPr indent="-304800" lvl="0" marL="914400" rtl="0">
              <a:lnSpc>
                <a:spcPct val="100000"/>
              </a:lnSpc>
              <a:spcBef>
                <a:spcPts val="0"/>
              </a:spcBef>
              <a:buClr>
                <a:srgbClr val="FFFFFF"/>
              </a:buClr>
              <a:buSzPct val="100000"/>
              <a:buFont typeface="Calibri"/>
              <a:buAutoNum type="arabicPeriod"/>
            </a:pPr>
            <a:r>
              <a:rPr lang="en" sz="1200">
                <a:solidFill>
                  <a:srgbClr val="FFFFFF"/>
                </a:solidFill>
                <a:latin typeface="Calibri"/>
                <a:ea typeface="Calibri"/>
                <a:cs typeface="Calibri"/>
                <a:sym typeface="Calibri"/>
              </a:rPr>
              <a:t>The user will be able to click on the task and will direct them to the corresponding page to take action.</a:t>
            </a:r>
          </a:p>
          <a:p>
            <a:pPr indent="-304800" lvl="0" marL="914400" rtl="0">
              <a:lnSpc>
                <a:spcPct val="100000"/>
              </a:lnSpc>
              <a:spcBef>
                <a:spcPts val="0"/>
              </a:spcBef>
              <a:buClr>
                <a:srgbClr val="FFFFFF"/>
              </a:buClr>
              <a:buSzPct val="100000"/>
              <a:buFont typeface="Calibri"/>
              <a:buAutoNum type="arabicPeriod"/>
            </a:pPr>
            <a:r>
              <a:rPr lang="en" sz="1200">
                <a:solidFill>
                  <a:srgbClr val="FFFFFF"/>
                </a:solidFill>
                <a:latin typeface="Calibri"/>
                <a:ea typeface="Calibri"/>
                <a:cs typeface="Calibri"/>
                <a:sym typeface="Calibri"/>
              </a:rPr>
              <a:t>Use case ends whenever the user logs out.</a:t>
            </a:r>
          </a:p>
          <a:p>
            <a:pPr indent="228600" lvl="0" marL="228600" rtl="0">
              <a:lnSpc>
                <a:spcPct val="100000"/>
              </a:lnSpc>
              <a:spcBef>
                <a:spcPts val="0"/>
              </a:spcBef>
              <a:buNone/>
            </a:pPr>
            <a:r>
              <a:rPr lang="en" sz="1200">
                <a:solidFill>
                  <a:srgbClr val="FFFFFF"/>
                </a:solidFill>
                <a:latin typeface="Calibri"/>
                <a:ea typeface="Calibri"/>
                <a:cs typeface="Calibri"/>
                <a:sym typeface="Calibri"/>
              </a:rPr>
              <a:t>Post-conditions:</a:t>
            </a:r>
          </a:p>
          <a:p>
            <a:pPr indent="-304800" lvl="0" marL="914400" rtl="0">
              <a:lnSpc>
                <a:spcPct val="100000"/>
              </a:lnSpc>
              <a:spcBef>
                <a:spcPts val="0"/>
              </a:spcBef>
              <a:buClr>
                <a:srgbClr val="FFFFFF"/>
              </a:buClr>
              <a:buSzPct val="100000"/>
              <a:buFont typeface="Calibri"/>
              <a:buAutoNum type="arabicPeriod"/>
            </a:pPr>
            <a:r>
              <a:rPr lang="en" sz="1200">
                <a:solidFill>
                  <a:srgbClr val="FFFFFF"/>
                </a:solidFill>
                <a:latin typeface="Calibri"/>
                <a:ea typeface="Calibri"/>
                <a:cs typeface="Calibri"/>
                <a:sym typeface="Calibri"/>
              </a:rPr>
              <a:t>n/a</a:t>
            </a:r>
          </a:p>
          <a:p>
            <a:pPr indent="228600" lvl="0" marL="228600" rtl="0">
              <a:lnSpc>
                <a:spcPct val="100000"/>
              </a:lnSpc>
              <a:spcBef>
                <a:spcPts val="0"/>
              </a:spcBef>
              <a:buNone/>
            </a:pPr>
            <a:r>
              <a:rPr lang="en" sz="1200">
                <a:solidFill>
                  <a:srgbClr val="FFFFFF"/>
                </a:solidFill>
                <a:latin typeface="Calibri"/>
                <a:ea typeface="Calibri"/>
                <a:cs typeface="Calibri"/>
                <a:sym typeface="Calibri"/>
              </a:rPr>
              <a:t>Alternative Courses of Action:</a:t>
            </a:r>
          </a:p>
          <a:p>
            <a:pPr indent="-304800" lvl="0" marL="914400" rtl="0">
              <a:lnSpc>
                <a:spcPct val="100000"/>
              </a:lnSpc>
              <a:spcBef>
                <a:spcPts val="0"/>
              </a:spcBef>
              <a:buClr>
                <a:srgbClr val="FFFFFF"/>
              </a:buClr>
              <a:buSzPct val="100000"/>
              <a:buFont typeface="Calibri"/>
              <a:buAutoNum type="arabicPeriod"/>
            </a:pPr>
            <a:r>
              <a:rPr lang="en" sz="1200">
                <a:solidFill>
                  <a:srgbClr val="FFFFFF"/>
                </a:solidFill>
                <a:latin typeface="Calibri"/>
                <a:ea typeface="Calibri"/>
                <a:cs typeface="Calibri"/>
                <a:sym typeface="Calibri"/>
              </a:rPr>
              <a:t>n/a</a:t>
            </a:r>
          </a:p>
          <a:p>
            <a:pPr indent="158750" lvl="0" marL="228600" rtl="0">
              <a:lnSpc>
                <a:spcPct val="100000"/>
              </a:lnSpc>
              <a:spcBef>
                <a:spcPts val="0"/>
              </a:spcBef>
              <a:buClr>
                <a:schemeClr val="dk2"/>
              </a:buClr>
              <a:buSzPct val="91666"/>
              <a:buFont typeface="Arial"/>
              <a:buNone/>
            </a:pPr>
            <a:r>
              <a:t/>
            </a:r>
            <a:endParaRPr b="1" sz="1200">
              <a:solidFill>
                <a:srgbClr val="FFFFFF"/>
              </a:solidFill>
              <a:latin typeface="Calibri"/>
              <a:ea typeface="Calibri"/>
              <a:cs typeface="Calibri"/>
              <a:sym typeface="Calibri"/>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p:nvPr/>
        </p:nvSpPr>
        <p:spPr>
          <a:xfrm>
            <a:off x="0" y="746750"/>
            <a:ext cx="9144000" cy="4396800"/>
          </a:xfrm>
          <a:prstGeom prst="rect">
            <a:avLst/>
          </a:prstGeom>
          <a:solidFill>
            <a:srgbClr val="1C458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1" name="Shape 191"/>
          <p:cNvSpPr txBox="1"/>
          <p:nvPr>
            <p:ph type="title"/>
          </p:nvPr>
        </p:nvSpPr>
        <p:spPr>
          <a:xfrm>
            <a:off x="780287" y="77325"/>
            <a:ext cx="7583400" cy="783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SzPct val="25000"/>
              <a:buNone/>
            </a:pPr>
            <a:r>
              <a:rPr lang="en">
                <a:solidFill>
                  <a:srgbClr val="FFFFFF"/>
                </a:solidFill>
              </a:rPr>
              <a:t>Use Cases</a:t>
            </a:r>
          </a:p>
        </p:txBody>
      </p:sp>
      <p:sp>
        <p:nvSpPr>
          <p:cNvPr id="192" name="Shape 192"/>
          <p:cNvSpPr txBox="1"/>
          <p:nvPr>
            <p:ph idx="1" type="body"/>
          </p:nvPr>
        </p:nvSpPr>
        <p:spPr>
          <a:xfrm>
            <a:off x="351825" y="746750"/>
            <a:ext cx="8616600" cy="4307100"/>
          </a:xfrm>
          <a:prstGeom prst="rect">
            <a:avLst/>
          </a:prstGeom>
          <a:noFill/>
          <a:ln>
            <a:noFill/>
          </a:ln>
        </p:spPr>
        <p:txBody>
          <a:bodyPr anchorCtr="0" anchor="t" bIns="45700" lIns="91425" rIns="91425" tIns="45700">
            <a:noAutofit/>
          </a:bodyPr>
          <a:lstStyle/>
          <a:p>
            <a:pPr indent="0" lvl="0" marL="0" rtl="0">
              <a:lnSpc>
                <a:spcPct val="100000"/>
              </a:lnSpc>
              <a:spcBef>
                <a:spcPts val="0"/>
              </a:spcBef>
              <a:buNone/>
            </a:pPr>
            <a:r>
              <a:rPr lang="en" sz="1200">
                <a:solidFill>
                  <a:srgbClr val="FFFFFF"/>
                </a:solidFill>
                <a:latin typeface="Times New Roman"/>
                <a:ea typeface="Times New Roman"/>
                <a:cs typeface="Times New Roman"/>
                <a:sym typeface="Times New Roman"/>
              </a:rPr>
              <a:t>Use Case ID:(VIP-848-1) - Teams page</a:t>
            </a:r>
          </a:p>
          <a:p>
            <a:pPr indent="0" lvl="0" marL="0" rtl="0">
              <a:lnSpc>
                <a:spcPct val="100000"/>
              </a:lnSpc>
              <a:spcBef>
                <a:spcPts val="0"/>
              </a:spcBef>
              <a:buNone/>
            </a:pPr>
            <a:r>
              <a:t/>
            </a:r>
            <a:endParaRPr sz="1200">
              <a:solidFill>
                <a:srgbClr val="FFFFFF"/>
              </a:solidFill>
              <a:latin typeface="Times New Roman"/>
              <a:ea typeface="Times New Roman"/>
              <a:cs typeface="Times New Roman"/>
              <a:sym typeface="Times New Roman"/>
            </a:endParaRPr>
          </a:p>
          <a:p>
            <a:pPr indent="0" lvl="0" marL="0" rtl="0">
              <a:lnSpc>
                <a:spcPct val="100000"/>
              </a:lnSpc>
              <a:spcBef>
                <a:spcPts val="0"/>
              </a:spcBef>
              <a:buNone/>
            </a:pPr>
            <a:r>
              <a:rPr b="1" lang="en" sz="1200">
                <a:solidFill>
                  <a:srgbClr val="FFFFFF"/>
                </a:solidFill>
                <a:latin typeface="Times New Roman"/>
                <a:ea typeface="Times New Roman"/>
                <a:cs typeface="Times New Roman"/>
                <a:sym typeface="Times New Roman"/>
              </a:rPr>
              <a:t>Details</a:t>
            </a:r>
            <a:r>
              <a:rPr lang="en" sz="1200">
                <a:solidFill>
                  <a:srgbClr val="FFFFFF"/>
                </a:solidFill>
                <a:latin typeface="Times New Roman"/>
                <a:ea typeface="Times New Roman"/>
                <a:cs typeface="Times New Roman"/>
                <a:sym typeface="Times New Roman"/>
              </a:rPr>
              <a:t>:</a:t>
            </a:r>
          </a:p>
          <a:p>
            <a:pPr indent="0" lvl="0" marL="0" rtl="0">
              <a:lnSpc>
                <a:spcPct val="100000"/>
              </a:lnSpc>
              <a:spcBef>
                <a:spcPts val="0"/>
              </a:spcBef>
              <a:buNone/>
            </a:pPr>
            <a:r>
              <a:rPr lang="en" sz="1200">
                <a:solidFill>
                  <a:srgbClr val="FFFFFF"/>
                </a:solidFill>
                <a:latin typeface="Times New Roman"/>
                <a:ea typeface="Times New Roman"/>
                <a:cs typeface="Times New Roman"/>
                <a:sym typeface="Times New Roman"/>
              </a:rPr>
              <a:t>	</a:t>
            </a:r>
            <a:r>
              <a:rPr b="1" lang="en" sz="1200">
                <a:solidFill>
                  <a:srgbClr val="FFFFFF"/>
                </a:solidFill>
                <a:latin typeface="Times New Roman"/>
                <a:ea typeface="Times New Roman"/>
                <a:cs typeface="Times New Roman"/>
                <a:sym typeface="Times New Roman"/>
              </a:rPr>
              <a:t>Actor</a:t>
            </a:r>
            <a:r>
              <a:rPr lang="en" sz="1200">
                <a:solidFill>
                  <a:srgbClr val="FFFFFF"/>
                </a:solidFill>
                <a:latin typeface="Times New Roman"/>
                <a:ea typeface="Times New Roman"/>
                <a:cs typeface="Times New Roman"/>
                <a:sym typeface="Times New Roman"/>
              </a:rPr>
              <a:t>: Faculty, Student, PI/CO-PI, Guest</a:t>
            </a:r>
          </a:p>
          <a:p>
            <a:pPr indent="0" lvl="0" marL="0" rtl="0">
              <a:lnSpc>
                <a:spcPct val="100000"/>
              </a:lnSpc>
              <a:spcBef>
                <a:spcPts val="0"/>
              </a:spcBef>
              <a:buNone/>
            </a:pPr>
            <a:r>
              <a:rPr lang="en" sz="1200">
                <a:solidFill>
                  <a:srgbClr val="FFFFFF"/>
                </a:solidFill>
                <a:latin typeface="Times New Roman"/>
                <a:ea typeface="Times New Roman"/>
                <a:cs typeface="Times New Roman"/>
                <a:sym typeface="Times New Roman"/>
              </a:rPr>
              <a:t>	</a:t>
            </a:r>
            <a:r>
              <a:rPr b="1" lang="en" sz="1200">
                <a:solidFill>
                  <a:srgbClr val="FFFFFF"/>
                </a:solidFill>
                <a:latin typeface="Times New Roman"/>
                <a:ea typeface="Times New Roman"/>
                <a:cs typeface="Times New Roman"/>
                <a:sym typeface="Times New Roman"/>
              </a:rPr>
              <a:t>Pre-conditions</a:t>
            </a:r>
            <a:r>
              <a:rPr lang="en" sz="1200">
                <a:solidFill>
                  <a:srgbClr val="FFFFFF"/>
                </a:solidFill>
                <a:latin typeface="Times New Roman"/>
                <a:ea typeface="Times New Roman"/>
                <a:cs typeface="Times New Roman"/>
                <a:sym typeface="Times New Roman"/>
              </a:rPr>
              <a:t>: </a:t>
            </a:r>
          </a:p>
          <a:p>
            <a:pPr indent="-304800" lvl="0" marL="1371600" rtl="0">
              <a:lnSpc>
                <a:spcPct val="100000"/>
              </a:lnSpc>
              <a:spcBef>
                <a:spcPts val="0"/>
              </a:spcBef>
              <a:buClr>
                <a:srgbClr val="FFFFFF"/>
              </a:buClr>
              <a:buSzPct val="100000"/>
              <a:buFont typeface="Times New Roman"/>
              <a:buAutoNum type="arabicPeriod"/>
            </a:pPr>
            <a:r>
              <a:rPr lang="en" sz="1200">
                <a:solidFill>
                  <a:srgbClr val="FFFFFF"/>
                </a:solidFill>
                <a:latin typeface="Times New Roman"/>
                <a:ea typeface="Times New Roman"/>
                <a:cs typeface="Times New Roman"/>
                <a:sym typeface="Times New Roman"/>
              </a:rPr>
              <a:t>User is logged in.</a:t>
            </a:r>
          </a:p>
          <a:p>
            <a:pPr indent="-304800" lvl="0" marL="1371600" rtl="0">
              <a:lnSpc>
                <a:spcPct val="100000"/>
              </a:lnSpc>
              <a:spcBef>
                <a:spcPts val="0"/>
              </a:spcBef>
              <a:buClr>
                <a:srgbClr val="FFFFFF"/>
              </a:buClr>
              <a:buSzPct val="100000"/>
              <a:buFont typeface="Times New Roman"/>
              <a:buAutoNum type="arabicPeriod"/>
            </a:pPr>
            <a:r>
              <a:rPr lang="en" sz="1200">
                <a:solidFill>
                  <a:srgbClr val="FFFFFF"/>
                </a:solidFill>
                <a:latin typeface="Times New Roman"/>
                <a:ea typeface="Times New Roman"/>
                <a:cs typeface="Times New Roman"/>
                <a:sym typeface="Times New Roman"/>
              </a:rPr>
              <a:t>User is registered to at least one team.</a:t>
            </a:r>
          </a:p>
          <a:p>
            <a:pPr indent="-304800" lvl="0" marL="1371600" rtl="0">
              <a:lnSpc>
                <a:spcPct val="100000"/>
              </a:lnSpc>
              <a:spcBef>
                <a:spcPts val="0"/>
              </a:spcBef>
              <a:buClr>
                <a:srgbClr val="FFFFFF"/>
              </a:buClr>
              <a:buSzPct val="100000"/>
              <a:buFont typeface="Times New Roman"/>
              <a:buAutoNum type="arabicPeriod"/>
            </a:pPr>
            <a:r>
              <a:rPr lang="en" sz="1200">
                <a:solidFill>
                  <a:srgbClr val="FFFFFF"/>
                </a:solidFill>
                <a:latin typeface="Times New Roman"/>
                <a:ea typeface="Times New Roman"/>
                <a:cs typeface="Times New Roman"/>
                <a:sym typeface="Times New Roman"/>
              </a:rPr>
              <a:t>User is in website.</a:t>
            </a:r>
          </a:p>
          <a:p>
            <a:pPr indent="0" lvl="0" marL="0" rtl="0">
              <a:lnSpc>
                <a:spcPct val="100000"/>
              </a:lnSpc>
              <a:spcBef>
                <a:spcPts val="0"/>
              </a:spcBef>
              <a:buNone/>
            </a:pPr>
            <a:r>
              <a:rPr lang="en" sz="1200">
                <a:solidFill>
                  <a:srgbClr val="FFFFFF"/>
                </a:solidFill>
                <a:latin typeface="Times New Roman"/>
                <a:ea typeface="Times New Roman"/>
                <a:cs typeface="Times New Roman"/>
                <a:sym typeface="Times New Roman"/>
              </a:rPr>
              <a:t>	</a:t>
            </a:r>
            <a:r>
              <a:rPr b="1" lang="en" sz="1200">
                <a:solidFill>
                  <a:srgbClr val="FFFFFF"/>
                </a:solidFill>
                <a:latin typeface="Times New Roman"/>
                <a:ea typeface="Times New Roman"/>
                <a:cs typeface="Times New Roman"/>
                <a:sym typeface="Times New Roman"/>
              </a:rPr>
              <a:t>Description</a:t>
            </a:r>
            <a:r>
              <a:rPr lang="en" sz="1200">
                <a:solidFill>
                  <a:srgbClr val="FFFFFF"/>
                </a:solidFill>
                <a:latin typeface="Times New Roman"/>
                <a:ea typeface="Times New Roman"/>
                <a:cs typeface="Times New Roman"/>
                <a:sym typeface="Times New Roman"/>
              </a:rPr>
              <a:t>: </a:t>
            </a:r>
          </a:p>
          <a:p>
            <a:pPr indent="-304800" lvl="0" marL="1371600" rtl="0">
              <a:lnSpc>
                <a:spcPct val="100000"/>
              </a:lnSpc>
              <a:spcBef>
                <a:spcPts val="0"/>
              </a:spcBef>
              <a:buClr>
                <a:srgbClr val="FFFFFF"/>
              </a:buClr>
              <a:buSzPct val="100000"/>
              <a:buFont typeface="Times New Roman"/>
              <a:buAutoNum type="arabicPeriod"/>
            </a:pPr>
            <a:r>
              <a:rPr lang="en" sz="1200">
                <a:solidFill>
                  <a:srgbClr val="FFFFFF"/>
                </a:solidFill>
                <a:latin typeface="Times New Roman"/>
                <a:ea typeface="Times New Roman"/>
                <a:cs typeface="Times New Roman"/>
                <a:sym typeface="Times New Roman"/>
              </a:rPr>
              <a:t>Use case begins when user clicks on the TEAMs link in the nav bar.</a:t>
            </a:r>
          </a:p>
          <a:p>
            <a:pPr indent="-304800" lvl="0" marL="1371600" rtl="0">
              <a:lnSpc>
                <a:spcPct val="100000"/>
              </a:lnSpc>
              <a:spcBef>
                <a:spcPts val="0"/>
              </a:spcBef>
              <a:buClr>
                <a:srgbClr val="FFFFFF"/>
              </a:buClr>
              <a:buSzPct val="100000"/>
              <a:buFont typeface="Times New Roman"/>
              <a:buAutoNum type="arabicPeriod"/>
            </a:pPr>
            <a:r>
              <a:rPr lang="en" sz="1200">
                <a:solidFill>
                  <a:srgbClr val="FFFFFF"/>
                </a:solidFill>
                <a:latin typeface="Times New Roman"/>
                <a:ea typeface="Times New Roman"/>
                <a:cs typeface="Times New Roman"/>
                <a:sym typeface="Times New Roman"/>
              </a:rPr>
              <a:t>The system shall then redirect the user to the TEAMs page.</a:t>
            </a:r>
          </a:p>
          <a:p>
            <a:pPr indent="-304800" lvl="0" marL="1371600" rtl="0">
              <a:lnSpc>
                <a:spcPct val="100000"/>
              </a:lnSpc>
              <a:spcBef>
                <a:spcPts val="0"/>
              </a:spcBef>
              <a:buClr>
                <a:srgbClr val="FFFFFF"/>
              </a:buClr>
              <a:buSzPct val="100000"/>
              <a:buFont typeface="Times New Roman"/>
              <a:buAutoNum type="arabicPeriod"/>
            </a:pPr>
            <a:r>
              <a:rPr lang="en" sz="1200">
                <a:solidFill>
                  <a:srgbClr val="FFFFFF"/>
                </a:solidFill>
                <a:latin typeface="Times New Roman"/>
                <a:ea typeface="Times New Roman"/>
                <a:cs typeface="Times New Roman"/>
                <a:sym typeface="Times New Roman"/>
              </a:rPr>
              <a:t>The system shall verify the user and request all the teams the user is registered to.</a:t>
            </a:r>
          </a:p>
          <a:p>
            <a:pPr indent="-304800" lvl="0" marL="1371600" rtl="0">
              <a:lnSpc>
                <a:spcPct val="100000"/>
              </a:lnSpc>
              <a:spcBef>
                <a:spcPts val="0"/>
              </a:spcBef>
              <a:buClr>
                <a:srgbClr val="FFFFFF"/>
              </a:buClr>
              <a:buSzPct val="100000"/>
              <a:buFont typeface="Times New Roman"/>
              <a:buAutoNum type="arabicPeriod"/>
            </a:pPr>
            <a:r>
              <a:rPr lang="en" sz="1200">
                <a:solidFill>
                  <a:srgbClr val="FFFFFF"/>
                </a:solidFill>
                <a:latin typeface="Times New Roman"/>
                <a:ea typeface="Times New Roman"/>
                <a:cs typeface="Times New Roman"/>
                <a:sym typeface="Times New Roman"/>
              </a:rPr>
              <a:t>The system shall present the user with a list of all the teams the user is registered to.</a:t>
            </a:r>
          </a:p>
          <a:p>
            <a:pPr indent="-304800" lvl="0" marL="1371600" rtl="0">
              <a:lnSpc>
                <a:spcPct val="100000"/>
              </a:lnSpc>
              <a:spcBef>
                <a:spcPts val="0"/>
              </a:spcBef>
              <a:buClr>
                <a:srgbClr val="FFFFFF"/>
              </a:buClr>
              <a:buSzPct val="100000"/>
              <a:buFont typeface="Times New Roman"/>
              <a:buAutoNum type="arabicPeriod"/>
            </a:pPr>
            <a:r>
              <a:rPr lang="en" sz="1200">
                <a:solidFill>
                  <a:srgbClr val="FFFFFF"/>
                </a:solidFill>
                <a:latin typeface="Times New Roman"/>
                <a:ea typeface="Times New Roman"/>
                <a:cs typeface="Times New Roman"/>
                <a:sym typeface="Times New Roman"/>
              </a:rPr>
              <a:t>The use case ends when the user is page has been loaded with the teams the user is registered to.</a:t>
            </a:r>
          </a:p>
          <a:p>
            <a:pPr indent="0" lvl="0" marL="0" rtl="0">
              <a:lnSpc>
                <a:spcPct val="100000"/>
              </a:lnSpc>
              <a:spcBef>
                <a:spcPts val="0"/>
              </a:spcBef>
              <a:buNone/>
            </a:pPr>
            <a:r>
              <a:rPr lang="en" sz="1200">
                <a:solidFill>
                  <a:srgbClr val="FFFFFF"/>
                </a:solidFill>
                <a:latin typeface="Times New Roman"/>
                <a:ea typeface="Times New Roman"/>
                <a:cs typeface="Times New Roman"/>
                <a:sym typeface="Times New Roman"/>
              </a:rPr>
              <a:t>	</a:t>
            </a:r>
            <a:r>
              <a:rPr b="1" lang="en" sz="1200">
                <a:solidFill>
                  <a:srgbClr val="FFFFFF"/>
                </a:solidFill>
                <a:latin typeface="Times New Roman"/>
                <a:ea typeface="Times New Roman"/>
                <a:cs typeface="Times New Roman"/>
                <a:sym typeface="Times New Roman"/>
              </a:rPr>
              <a:t>Post-conditions</a:t>
            </a:r>
            <a:r>
              <a:rPr lang="en" sz="1200">
                <a:solidFill>
                  <a:srgbClr val="FFFFFF"/>
                </a:solidFill>
                <a:latin typeface="Times New Roman"/>
                <a:ea typeface="Times New Roman"/>
                <a:cs typeface="Times New Roman"/>
                <a:sym typeface="Times New Roman"/>
              </a:rPr>
              <a:t>: N/A</a:t>
            </a:r>
          </a:p>
          <a:p>
            <a:pPr indent="0" lvl="0" marL="0" rtl="0">
              <a:lnSpc>
                <a:spcPct val="100000"/>
              </a:lnSpc>
              <a:spcBef>
                <a:spcPts val="0"/>
              </a:spcBef>
              <a:buNone/>
            </a:pPr>
            <a:r>
              <a:rPr b="1" lang="en" sz="1200">
                <a:solidFill>
                  <a:srgbClr val="FFFFFF"/>
                </a:solidFill>
                <a:latin typeface="Times New Roman"/>
                <a:ea typeface="Times New Roman"/>
                <a:cs typeface="Times New Roman"/>
                <a:sym typeface="Times New Roman"/>
              </a:rPr>
              <a:t>Alternative Course of Action</a:t>
            </a:r>
            <a:r>
              <a:rPr lang="en" sz="1200">
                <a:solidFill>
                  <a:srgbClr val="FFFFFF"/>
                </a:solidFill>
                <a:latin typeface="Times New Roman"/>
                <a:ea typeface="Times New Roman"/>
                <a:cs typeface="Times New Roman"/>
                <a:sym typeface="Times New Roman"/>
              </a:rPr>
              <a:t>:</a:t>
            </a:r>
          </a:p>
          <a:p>
            <a:pPr indent="-304800" lvl="0" marL="1371600" rtl="0">
              <a:lnSpc>
                <a:spcPct val="100000"/>
              </a:lnSpc>
              <a:spcBef>
                <a:spcPts val="0"/>
              </a:spcBef>
              <a:buClr>
                <a:srgbClr val="FFFFFF"/>
              </a:buClr>
              <a:buSzPct val="100000"/>
              <a:buFont typeface="Times New Roman"/>
              <a:buAutoNum type="arabicPeriod"/>
            </a:pPr>
            <a:r>
              <a:rPr lang="en" sz="1200">
                <a:solidFill>
                  <a:srgbClr val="FFFFFF"/>
                </a:solidFill>
                <a:latin typeface="Times New Roman"/>
                <a:ea typeface="Times New Roman"/>
                <a:cs typeface="Times New Roman"/>
                <a:sym typeface="Times New Roman"/>
              </a:rPr>
              <a:t>The user clicks on a different link</a:t>
            </a:r>
          </a:p>
          <a:p>
            <a:pPr indent="-304800" lvl="0" marL="1371600" rtl="0">
              <a:lnSpc>
                <a:spcPct val="100000"/>
              </a:lnSpc>
              <a:spcBef>
                <a:spcPts val="0"/>
              </a:spcBef>
              <a:buClr>
                <a:srgbClr val="FFFFFF"/>
              </a:buClr>
              <a:buSzPct val="100000"/>
              <a:buFont typeface="Times New Roman"/>
              <a:buAutoNum type="arabicPeriod"/>
            </a:pPr>
            <a:r>
              <a:rPr lang="en" sz="1200">
                <a:solidFill>
                  <a:srgbClr val="FFFFFF"/>
                </a:solidFill>
                <a:latin typeface="Times New Roman"/>
                <a:ea typeface="Times New Roman"/>
                <a:cs typeface="Times New Roman"/>
                <a:sym typeface="Times New Roman"/>
              </a:rPr>
              <a:t>The system shall then display the new page.</a:t>
            </a:r>
          </a:p>
          <a:p>
            <a:pPr indent="457200" lvl="0" marL="0" rtl="0">
              <a:lnSpc>
                <a:spcPct val="100000"/>
              </a:lnSpc>
              <a:spcBef>
                <a:spcPts val="0"/>
              </a:spcBef>
              <a:buNone/>
            </a:pPr>
            <a:r>
              <a:t/>
            </a:r>
            <a:endParaRPr sz="1200">
              <a:solidFill>
                <a:srgbClr val="FFFFFF"/>
              </a:solidFill>
              <a:latin typeface="Times New Roman"/>
              <a:ea typeface="Times New Roman"/>
              <a:cs typeface="Times New Roman"/>
              <a:sym typeface="Times New Roman"/>
            </a:endParaRPr>
          </a:p>
          <a:p>
            <a:pPr indent="0" lvl="0" marL="0" rtl="0">
              <a:lnSpc>
                <a:spcPct val="100000"/>
              </a:lnSpc>
              <a:spcBef>
                <a:spcPts val="0"/>
              </a:spcBef>
              <a:buNone/>
            </a:pPr>
            <a:r>
              <a:rPr b="1" lang="en" sz="1200">
                <a:solidFill>
                  <a:srgbClr val="FFFFFF"/>
                </a:solidFill>
                <a:latin typeface="Times New Roman"/>
                <a:ea typeface="Times New Roman"/>
                <a:cs typeface="Times New Roman"/>
                <a:sym typeface="Times New Roman"/>
              </a:rPr>
              <a:t>Exceptions</a:t>
            </a:r>
            <a:r>
              <a:rPr lang="en" sz="1200">
                <a:solidFill>
                  <a:srgbClr val="FFFFFF"/>
                </a:solidFill>
                <a:latin typeface="Times New Roman"/>
                <a:ea typeface="Times New Roman"/>
                <a:cs typeface="Times New Roman"/>
                <a:sym typeface="Times New Roman"/>
              </a:rPr>
              <a:t>:  N/A</a:t>
            </a:r>
          </a:p>
          <a:p>
            <a:pPr indent="0" lvl="0" marL="0" rtl="0">
              <a:lnSpc>
                <a:spcPct val="100000"/>
              </a:lnSpc>
              <a:spcBef>
                <a:spcPts val="0"/>
              </a:spcBef>
              <a:buNone/>
            </a:pPr>
            <a:r>
              <a:t/>
            </a:r>
            <a:endParaRPr sz="1200">
              <a:solidFill>
                <a:srgbClr val="FFFFFF"/>
              </a:solidFill>
              <a:latin typeface="Times New Roman"/>
              <a:ea typeface="Times New Roman"/>
              <a:cs typeface="Times New Roman"/>
              <a:sym typeface="Times New Roman"/>
            </a:endParaRPr>
          </a:p>
          <a:p>
            <a:pPr indent="0" lvl="0" marL="0" rtl="0">
              <a:lnSpc>
                <a:spcPct val="100000"/>
              </a:lnSpc>
              <a:spcBef>
                <a:spcPts val="0"/>
              </a:spcBef>
              <a:buNone/>
            </a:pPr>
            <a:r>
              <a:rPr b="1" lang="en" sz="1200">
                <a:solidFill>
                  <a:srgbClr val="FFFFFF"/>
                </a:solidFill>
                <a:latin typeface="Times New Roman"/>
                <a:ea typeface="Times New Roman"/>
                <a:cs typeface="Times New Roman"/>
                <a:sym typeface="Times New Roman"/>
              </a:rPr>
              <a:t>Related Use Case</a:t>
            </a:r>
            <a:r>
              <a:rPr lang="en" sz="1200">
                <a:solidFill>
                  <a:srgbClr val="FFFFFF"/>
                </a:solidFill>
                <a:latin typeface="Times New Roman"/>
                <a:ea typeface="Times New Roman"/>
                <a:cs typeface="Times New Roman"/>
                <a:sym typeface="Times New Roman"/>
              </a:rPr>
              <a:t>: N/A </a:t>
            </a:r>
          </a:p>
          <a:p>
            <a:pPr indent="228600" lvl="0" marL="228600" rtl="0">
              <a:lnSpc>
                <a:spcPct val="100000"/>
              </a:lnSpc>
              <a:spcBef>
                <a:spcPts val="0"/>
              </a:spcBef>
              <a:buNone/>
            </a:pPr>
            <a:r>
              <a:t/>
            </a:r>
            <a:endParaRPr b="1" sz="1200">
              <a:solidFill>
                <a:srgbClr val="FFFFFF"/>
              </a:solidFill>
              <a:latin typeface="Calibri"/>
              <a:ea typeface="Calibri"/>
              <a:cs typeface="Calibri"/>
              <a:sym typeface="Calibri"/>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2">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