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ad Ebrahimi" initials="ME" lastIdx="1" clrIdx="0">
    <p:extLst>
      <p:ext uri="{19B8F6BF-5375-455C-9EA6-DF929625EA0E}">
        <p15:presenceInfo xmlns:p15="http://schemas.microsoft.com/office/powerpoint/2012/main" userId="Milad Ebrahi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2D6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" d="100"/>
          <a:sy n="30" d="100"/>
        </p:scale>
        <p:origin x="1668" y="-3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F296-0E78-45E9-BBD7-328AF271738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4F8-5FD2-41EE-919A-5E4BD744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3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F296-0E78-45E9-BBD7-328AF271738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4F8-5FD2-41EE-919A-5E4BD744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6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F296-0E78-45E9-BBD7-328AF271738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4F8-5FD2-41EE-919A-5E4BD744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1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F296-0E78-45E9-BBD7-328AF271738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4F8-5FD2-41EE-919A-5E4BD744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4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F296-0E78-45E9-BBD7-328AF271738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4F8-5FD2-41EE-919A-5E4BD744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F296-0E78-45E9-BBD7-328AF271738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4F8-5FD2-41EE-919A-5E4BD744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7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F296-0E78-45E9-BBD7-328AF271738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4F8-5FD2-41EE-919A-5E4BD744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9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F296-0E78-45E9-BBD7-328AF271738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4F8-5FD2-41EE-919A-5E4BD744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2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F296-0E78-45E9-BBD7-328AF271738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4F8-5FD2-41EE-919A-5E4BD744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2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F296-0E78-45E9-BBD7-328AF271738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4F8-5FD2-41EE-919A-5E4BD744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0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F296-0E78-45E9-BBD7-328AF271738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E4F8-5FD2-41EE-919A-5E4BD744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0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F296-0E78-45E9-BBD7-328AF271738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3E4F8-5FD2-41EE-919A-5E4BD744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B32341-A050-498C-A25D-01E2A6348036}"/>
              </a:ext>
            </a:extLst>
          </p:cNvPr>
          <p:cNvSpPr/>
          <p:nvPr/>
        </p:nvSpPr>
        <p:spPr>
          <a:xfrm>
            <a:off x="0" y="0"/>
            <a:ext cx="32918400" cy="4686300"/>
          </a:xfrm>
          <a:prstGeom prst="rect">
            <a:avLst/>
          </a:prstGeom>
          <a:solidFill>
            <a:srgbClr val="2D6695"/>
          </a:solidFill>
          <a:ln>
            <a:solidFill>
              <a:srgbClr val="2D6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7A19DA-4E25-4CBD-8448-107BAB1D4DE3}"/>
              </a:ext>
            </a:extLst>
          </p:cNvPr>
          <p:cNvSpPr/>
          <p:nvPr/>
        </p:nvSpPr>
        <p:spPr>
          <a:xfrm>
            <a:off x="653143" y="5233307"/>
            <a:ext cx="9886950" cy="1028700"/>
          </a:xfrm>
          <a:prstGeom prst="rect">
            <a:avLst/>
          </a:prstGeom>
          <a:solidFill>
            <a:srgbClr val="2D66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9FF78C-F128-4A91-8555-A2B2F2665810}"/>
              </a:ext>
            </a:extLst>
          </p:cNvPr>
          <p:cNvSpPr/>
          <p:nvPr/>
        </p:nvSpPr>
        <p:spPr>
          <a:xfrm>
            <a:off x="653143" y="13763608"/>
            <a:ext cx="9886950" cy="1028700"/>
          </a:xfrm>
          <a:prstGeom prst="rect">
            <a:avLst/>
          </a:prstGeom>
          <a:solidFill>
            <a:srgbClr val="2D66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14ACF-839D-4361-B3AA-B1D5239CC4AA}"/>
              </a:ext>
            </a:extLst>
          </p:cNvPr>
          <p:cNvSpPr/>
          <p:nvPr/>
        </p:nvSpPr>
        <p:spPr>
          <a:xfrm>
            <a:off x="22378307" y="5233307"/>
            <a:ext cx="9886950" cy="1028700"/>
          </a:xfrm>
          <a:prstGeom prst="rect">
            <a:avLst/>
          </a:prstGeom>
          <a:solidFill>
            <a:srgbClr val="2D66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Implementation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5F5C1C-34CA-4A5A-87A4-82F2D9523CCC}"/>
              </a:ext>
            </a:extLst>
          </p:cNvPr>
          <p:cNvSpPr/>
          <p:nvPr/>
        </p:nvSpPr>
        <p:spPr>
          <a:xfrm>
            <a:off x="662408" y="14819515"/>
            <a:ext cx="9886950" cy="9586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03FA38-0FC1-4345-9D88-D05A8D610B6D}"/>
              </a:ext>
            </a:extLst>
          </p:cNvPr>
          <p:cNvSpPr/>
          <p:nvPr/>
        </p:nvSpPr>
        <p:spPr>
          <a:xfrm>
            <a:off x="653143" y="6262006"/>
            <a:ext cx="9886950" cy="706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C8C878-7A85-4D52-8951-125012521752}"/>
              </a:ext>
            </a:extLst>
          </p:cNvPr>
          <p:cNvSpPr/>
          <p:nvPr/>
        </p:nvSpPr>
        <p:spPr>
          <a:xfrm>
            <a:off x="663828" y="25849354"/>
            <a:ext cx="9886950" cy="4899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hape 90">
            <a:extLst>
              <a:ext uri="{FF2B5EF4-FFF2-40B4-BE49-F238E27FC236}">
                <a16:creationId xmlns:a16="http://schemas.microsoft.com/office/drawing/2014/main" id="{C7CAFCEF-C57B-4322-BFD5-2A2D70A3CC6E}"/>
              </a:ext>
            </a:extLst>
          </p:cNvPr>
          <p:cNvSpPr txBox="1"/>
          <p:nvPr/>
        </p:nvSpPr>
        <p:spPr>
          <a:xfrm>
            <a:off x="653143" y="2931772"/>
            <a:ext cx="12148457" cy="1779296"/>
          </a:xfrm>
          <a:prstGeom prst="rect">
            <a:avLst/>
          </a:prstGeom>
          <a:noFill/>
          <a:ln>
            <a:noFill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Milad Ebrahimi</a:t>
            </a:r>
            <a:r>
              <a:rPr lang="en-US" sz="35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lvl="0" algn="just">
              <a:buClr>
                <a:srgbClr val="3333CC"/>
              </a:buClr>
              <a:buSzPct val="25000"/>
            </a:pPr>
            <a:r>
              <a:rPr lang="en-US" sz="35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Leila Zahedi</a:t>
            </a:r>
            <a:r>
              <a:rPr lang="en-US" sz="35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Florida International University </a:t>
            </a:r>
            <a:endParaRPr lang="en-US" sz="35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en-US" sz="35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500" b="1" i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9FF5139-403D-4A84-8AE2-90320D7A3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672" y="685396"/>
            <a:ext cx="3529412" cy="3315508"/>
          </a:xfrm>
          <a:prstGeom prst="rect">
            <a:avLst/>
          </a:prstGeom>
        </p:spPr>
      </p:pic>
      <p:sp>
        <p:nvSpPr>
          <p:cNvPr id="25" name="Shape 89">
            <a:extLst>
              <a:ext uri="{FF2B5EF4-FFF2-40B4-BE49-F238E27FC236}">
                <a16:creationId xmlns:a16="http://schemas.microsoft.com/office/drawing/2014/main" id="{49A88A4C-5530-4566-A8BC-CEB9F8028064}"/>
              </a:ext>
            </a:extLst>
          </p:cNvPr>
          <p:cNvSpPr txBox="1"/>
          <p:nvPr/>
        </p:nvSpPr>
        <p:spPr>
          <a:xfrm>
            <a:off x="8806705" y="1060870"/>
            <a:ext cx="15304990" cy="1214677"/>
          </a:xfrm>
          <a:prstGeom prst="rect">
            <a:avLst/>
          </a:prstGeom>
          <a:noFill/>
          <a:ln>
            <a:noFill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2017, Fall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E32455-B04B-4739-8D93-304FD1831471}"/>
              </a:ext>
            </a:extLst>
          </p:cNvPr>
          <p:cNvSpPr/>
          <p:nvPr/>
        </p:nvSpPr>
        <p:spPr>
          <a:xfrm>
            <a:off x="0" y="41709975"/>
            <a:ext cx="32918400" cy="2181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3FB6279-0591-4E70-85CC-23EAA8244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1" y="42153838"/>
            <a:ext cx="1371600" cy="13716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2B796C5-442D-4C27-B43E-E827C9819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53" y="42185747"/>
            <a:ext cx="1633162" cy="13716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431DC95-1A17-4A30-B333-2B6D7A7BFD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82" y="42126113"/>
            <a:ext cx="993912" cy="13716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1778146E-2E9C-42D9-8EBB-F7F891E7C7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89059" y="42185747"/>
            <a:ext cx="1371600" cy="13716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A47A2DE-B134-4B69-AF28-B722EC4F44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830" y="42048715"/>
            <a:ext cx="1554480" cy="155448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6885CA6-948D-4785-B897-27F11E36B4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410" y="42076633"/>
            <a:ext cx="1406770" cy="13716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E65F3008-CB3D-40C2-AD3A-D97FEAD11F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14190" y="42176023"/>
            <a:ext cx="1773009" cy="13716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20062F9-3F3D-4116-A48D-3C455235F4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69" y="42136520"/>
            <a:ext cx="1371600" cy="13716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3D3C9054-931D-4F1D-9C26-AFC93CBAA7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25501" y="42140850"/>
            <a:ext cx="1828799" cy="13716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9AF0C98-75F7-42DF-AB11-B7E6FF8A9F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603" y="41978374"/>
            <a:ext cx="1904829" cy="164592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3039849-DE3C-4D19-B372-0F937EC4D8F1}"/>
              </a:ext>
            </a:extLst>
          </p:cNvPr>
          <p:cNvSpPr txBox="1"/>
          <p:nvPr/>
        </p:nvSpPr>
        <p:spPr>
          <a:xfrm>
            <a:off x="963658" y="15197162"/>
            <a:ext cx="9139486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336699"/>
              </a:buClr>
              <a:buSzPct val="25000"/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VIRS meets these challenges through an easily-accessible application and website:   </a:t>
            </a:r>
          </a:p>
          <a:p>
            <a:pPr marL="571500" lvl="0" indent="-571500" algn="just">
              <a:buSzPct val="100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Produces enhanced texts through a color-coded system.</a:t>
            </a:r>
          </a:p>
          <a:p>
            <a:pPr marL="571500" lvl="0" indent="-571500" algn="just">
              <a:buSzPct val="100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Provides reliable readability index that would help teachers in decisions making.</a:t>
            </a:r>
          </a:p>
          <a:p>
            <a:pPr marL="571500" lvl="0" indent="-571500" algn="just">
              <a:buSzPct val="100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Gives a detailed analysis of texts that would help in material development.</a:t>
            </a:r>
          </a:p>
          <a:p>
            <a:pPr marL="571500" lvl="0" indent="-571500" algn="just">
              <a:buSzPct val="100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VIRS helps teachers use OCR technology and then shifts it through a vocabulary profiler.</a:t>
            </a:r>
          </a:p>
          <a:p>
            <a:pPr marL="571500" lvl="0" indent="-571500" algn="just">
              <a:buSzPct val="100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VIRS has a new frequency-based dictionary that makes it easier to read.</a:t>
            </a:r>
          </a:p>
          <a:p>
            <a:pPr marL="571500" lvl="0" indent="-571500" algn="just">
              <a:buSzPct val="100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future, VIRS will also offer these unique features in Spanish, Persian and Arabic.</a:t>
            </a:r>
            <a:endParaRPr lang="en-US" sz="3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3536E94-BE07-4280-826E-4781CE2FC7C5}"/>
              </a:ext>
            </a:extLst>
          </p:cNvPr>
          <p:cNvSpPr txBox="1"/>
          <p:nvPr/>
        </p:nvSpPr>
        <p:spPr>
          <a:xfrm>
            <a:off x="1065494" y="6443987"/>
            <a:ext cx="90142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challenges that English language learners (ELL) as well as mainstream students are faced with: 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Lack of a reliable source for </a:t>
            </a: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improving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their academic words. 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Lack of a reliable source for working on STEM-related words. 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Lack of a dictionary particularly designed and developed for school purposes. 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Lack of a reliable and validated source for teachers to measure readability.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979577A-D1E3-44F1-85B9-9FED093E9F61}"/>
              </a:ext>
            </a:extLst>
          </p:cNvPr>
          <p:cNvSpPr/>
          <p:nvPr/>
        </p:nvSpPr>
        <p:spPr>
          <a:xfrm>
            <a:off x="11515725" y="5233306"/>
            <a:ext cx="9886950" cy="1028700"/>
          </a:xfrm>
          <a:prstGeom prst="rect">
            <a:avLst/>
          </a:prstGeom>
          <a:solidFill>
            <a:srgbClr val="2D66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Requirements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6E2B63C-5AA1-4BB0-B084-C006CFE64D65}"/>
              </a:ext>
            </a:extLst>
          </p:cNvPr>
          <p:cNvSpPr/>
          <p:nvPr/>
        </p:nvSpPr>
        <p:spPr>
          <a:xfrm>
            <a:off x="662408" y="24872623"/>
            <a:ext cx="9886950" cy="1028700"/>
          </a:xfrm>
          <a:prstGeom prst="rect">
            <a:avLst/>
          </a:prstGeom>
          <a:solidFill>
            <a:srgbClr val="2D66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Current System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9B6C76-F30A-48E9-AFA6-626929FBF271}"/>
              </a:ext>
            </a:extLst>
          </p:cNvPr>
          <p:cNvSpPr/>
          <p:nvPr/>
        </p:nvSpPr>
        <p:spPr>
          <a:xfrm>
            <a:off x="11515725" y="6262006"/>
            <a:ext cx="9886950" cy="6964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4A9ED16-4998-4A95-9ECA-A48F640F4D07}"/>
              </a:ext>
            </a:extLst>
          </p:cNvPr>
          <p:cNvSpPr/>
          <p:nvPr/>
        </p:nvSpPr>
        <p:spPr>
          <a:xfrm>
            <a:off x="800119" y="31640671"/>
            <a:ext cx="9886950" cy="1028700"/>
          </a:xfrm>
          <a:prstGeom prst="rect">
            <a:avLst/>
          </a:prstGeom>
          <a:solidFill>
            <a:srgbClr val="2D66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Verification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318455D-5F38-40C4-B1D2-9EE44F7FCF27}"/>
              </a:ext>
            </a:extLst>
          </p:cNvPr>
          <p:cNvSpPr/>
          <p:nvPr/>
        </p:nvSpPr>
        <p:spPr>
          <a:xfrm>
            <a:off x="812379" y="32669371"/>
            <a:ext cx="9886950" cy="8788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2A0E802-8AD8-4E8C-8AA9-4707D6D2D0D5}"/>
              </a:ext>
            </a:extLst>
          </p:cNvPr>
          <p:cNvSpPr/>
          <p:nvPr/>
        </p:nvSpPr>
        <p:spPr>
          <a:xfrm>
            <a:off x="22412026" y="6258858"/>
            <a:ext cx="9886950" cy="6964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76D1681-0BD1-4E65-B305-6704F0450628}"/>
              </a:ext>
            </a:extLst>
          </p:cNvPr>
          <p:cNvSpPr/>
          <p:nvPr/>
        </p:nvSpPr>
        <p:spPr>
          <a:xfrm>
            <a:off x="11515725" y="30145629"/>
            <a:ext cx="9886950" cy="1028700"/>
          </a:xfrm>
          <a:prstGeom prst="rect">
            <a:avLst/>
          </a:prstGeom>
          <a:solidFill>
            <a:srgbClr val="2D66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System Design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D7CEB2-E29A-4662-B321-0FA2F8CE8F39}"/>
              </a:ext>
            </a:extLst>
          </p:cNvPr>
          <p:cNvSpPr/>
          <p:nvPr/>
        </p:nvSpPr>
        <p:spPr>
          <a:xfrm>
            <a:off x="22378307" y="30114812"/>
            <a:ext cx="9886950" cy="1028700"/>
          </a:xfrm>
          <a:prstGeom prst="rect">
            <a:avLst/>
          </a:prstGeom>
          <a:solidFill>
            <a:srgbClr val="2D66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Object Design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317BCD4-3250-4DA4-AB15-1072382F7CED}"/>
              </a:ext>
            </a:extLst>
          </p:cNvPr>
          <p:cNvSpPr/>
          <p:nvPr/>
        </p:nvSpPr>
        <p:spPr>
          <a:xfrm>
            <a:off x="11515725" y="31191108"/>
            <a:ext cx="9886950" cy="6946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AE6A56-ACA5-4098-B5B1-DCBBB8D3216B}"/>
              </a:ext>
            </a:extLst>
          </p:cNvPr>
          <p:cNvSpPr/>
          <p:nvPr/>
        </p:nvSpPr>
        <p:spPr>
          <a:xfrm>
            <a:off x="22378307" y="31174329"/>
            <a:ext cx="9886950" cy="8085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3912B189-0E22-4EB7-B67A-1691C889AFA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412026" y="31090166"/>
            <a:ext cx="9735664" cy="8222224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3FE069EB-A1F7-48F1-8B9A-2834CE38FC96}"/>
              </a:ext>
            </a:extLst>
          </p:cNvPr>
          <p:cNvSpPr/>
          <p:nvPr/>
        </p:nvSpPr>
        <p:spPr>
          <a:xfrm>
            <a:off x="11515725" y="13751672"/>
            <a:ext cx="20749532" cy="1028700"/>
          </a:xfrm>
          <a:prstGeom prst="rect">
            <a:avLst/>
          </a:prstGeom>
          <a:solidFill>
            <a:srgbClr val="2D66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Screenshots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20D4555-F7EE-4430-BA40-3ACDFF7F77FB}"/>
              </a:ext>
            </a:extLst>
          </p:cNvPr>
          <p:cNvSpPr/>
          <p:nvPr/>
        </p:nvSpPr>
        <p:spPr>
          <a:xfrm>
            <a:off x="11515725" y="14795554"/>
            <a:ext cx="20749532" cy="14809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A61BA5C-A203-4C55-A92E-1CC3B763A4B4}"/>
              </a:ext>
            </a:extLst>
          </p:cNvPr>
          <p:cNvSpPr/>
          <p:nvPr/>
        </p:nvSpPr>
        <p:spPr>
          <a:xfrm>
            <a:off x="11515725" y="38647769"/>
            <a:ext cx="9886950" cy="1028700"/>
          </a:xfrm>
          <a:prstGeom prst="rect">
            <a:avLst/>
          </a:prstGeom>
          <a:solidFill>
            <a:srgbClr val="2D66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Acknowledgement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AF359C0-7A93-48CE-9BA9-B8512F4955A7}"/>
              </a:ext>
            </a:extLst>
          </p:cNvPr>
          <p:cNvSpPr/>
          <p:nvPr/>
        </p:nvSpPr>
        <p:spPr>
          <a:xfrm>
            <a:off x="11515725" y="39684601"/>
            <a:ext cx="9886950" cy="1772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EA2075C-FA12-4F5B-A2BF-06560B34CC7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659" y="24196713"/>
            <a:ext cx="3650064" cy="5168962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21436203-4F6F-4933-ACAA-635B2EA75CB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659" y="19446206"/>
            <a:ext cx="9183382" cy="4429743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E12DCF9A-1EB4-46A7-965A-7FDCCECE029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693" y="14986714"/>
            <a:ext cx="9672392" cy="680346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C2BCA140-AD53-4BAF-9AA1-1DA2C1436E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693" y="21674676"/>
            <a:ext cx="9672392" cy="463982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E69AD290-670E-4AFB-9C29-22B78F4E896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892" y="14967464"/>
            <a:ext cx="9202434" cy="408679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34D7F8C-0AE5-42E6-9CCA-B11A461D49D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692" y="26502810"/>
            <a:ext cx="9672391" cy="293863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E7786141-7EF6-4FE9-8623-DB9B4D41667B}"/>
              </a:ext>
            </a:extLst>
          </p:cNvPr>
          <p:cNvSpPr txBox="1"/>
          <p:nvPr/>
        </p:nvSpPr>
        <p:spPr>
          <a:xfrm>
            <a:off x="1025006" y="26331772"/>
            <a:ext cx="8839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 1.0 was two separate applications, one powered by PHP, another one running on MEAN Stack.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only available feature on that version was to analyze text.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VIRS 2.0 we accomplished all the requested requirements noted above. 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FE66B04-52C6-44DF-A0F4-D20507327A01}"/>
              </a:ext>
            </a:extLst>
          </p:cNvPr>
          <p:cNvSpPr txBox="1"/>
          <p:nvPr/>
        </p:nvSpPr>
        <p:spPr>
          <a:xfrm>
            <a:off x="1256438" y="32964258"/>
            <a:ext cx="8839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Karma and Jasmine were used to perform unit testing for frontend.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Compodoc and Istanbul were used to generate a code coverage report.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03B04DA1-8BD7-4F4A-ACBF-91B2FA5AFC8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870" y="31290949"/>
            <a:ext cx="9524215" cy="684617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A6656B12-C00B-4055-A262-DB9A8FAC3A87}"/>
              </a:ext>
            </a:extLst>
          </p:cNvPr>
          <p:cNvSpPr txBox="1"/>
          <p:nvPr/>
        </p:nvSpPr>
        <p:spPr>
          <a:xfrm>
            <a:off x="11893336" y="6423502"/>
            <a:ext cx="919199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must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analyze text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doc, PDF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must be able to see an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enhanced text color-coded result.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must be able to see a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statistics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well as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readability score.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must see the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word’s definition.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should be able to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through the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 lists.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 should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add, edit and delete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words from database through the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 panel.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web application should be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accessible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desktops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tablets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mobile devices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761674B-2321-4C55-9229-7D35B353A7D0}"/>
              </a:ext>
            </a:extLst>
          </p:cNvPr>
          <p:cNvSpPr txBox="1"/>
          <p:nvPr/>
        </p:nvSpPr>
        <p:spPr>
          <a:xfrm>
            <a:off x="22767262" y="6497047"/>
            <a:ext cx="88395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Frontend was developed with Angular 4 framework along with Typescript to achieve a single-page application that interacts with the user by dynamically rewriting the current page rather than loading the entire pages from the server.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HTML5, Sass, bootstrap and ng-bootstrap were used for UI components of the frontend.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8160FF43-D52D-4AC5-94C5-A22180CA251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78" y="38172228"/>
            <a:ext cx="9120777" cy="2942186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E8453E1E-851D-4290-A258-D29D241A4E9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72" y="35567469"/>
            <a:ext cx="9138498" cy="2297075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D2A501E-1451-4B4D-B334-5D54E590D3F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47" y="201968"/>
            <a:ext cx="2739602" cy="2739602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6DB47618-9BAF-4C10-96F3-CC82EAFCE083}"/>
              </a:ext>
            </a:extLst>
          </p:cNvPr>
          <p:cNvSpPr txBox="1"/>
          <p:nvPr/>
        </p:nvSpPr>
        <p:spPr>
          <a:xfrm>
            <a:off x="12801600" y="1589459"/>
            <a:ext cx="69886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VIRS 2.0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9A28AFF-5132-4E34-89A9-DCB192181065}"/>
              </a:ext>
            </a:extLst>
          </p:cNvPr>
          <p:cNvSpPr txBox="1"/>
          <p:nvPr/>
        </p:nvSpPr>
        <p:spPr>
          <a:xfrm>
            <a:off x="11928711" y="39795040"/>
            <a:ext cx="8988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chemeClr val="dk1"/>
              </a:buClr>
              <a:buSzPct val="25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material presented in this poster is based upon the work supported by my mentor Leila Zahedi and Instructor, Prof. Masoud Sadjadi I am thankful to the help that I received from my group member Alfredo Lopez.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F4BA3F8C-E336-42B9-BAFC-607985ADF05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653" y="41833711"/>
            <a:ext cx="1904762" cy="1904762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2DEC3C5D-201C-48A3-AB7E-8CA5EDEA8F3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674" y="24112870"/>
            <a:ext cx="5036367" cy="5203012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A80480B9-7D68-439E-AB4C-89704DBE6A8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7303" y="39291053"/>
            <a:ext cx="5746737" cy="4580873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6B2DF3B-CD0E-41DB-959F-BC5ACF88076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7304" y="40466949"/>
            <a:ext cx="3403457" cy="343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5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2111</TotalTime>
  <Words>445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Milad Ebrahimi</dc:creator>
  <cp:lastModifiedBy>Milad Ebrahimi</cp:lastModifiedBy>
  <cp:revision>44</cp:revision>
  <dcterms:created xsi:type="dcterms:W3CDTF">2017-11-26T04:08:22Z</dcterms:created>
  <dcterms:modified xsi:type="dcterms:W3CDTF">2017-11-27T15:19:27Z</dcterms:modified>
</cp:coreProperties>
</file>