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277" r:id="rId1"/>
  </p:sldMasterIdLst>
  <p:notesMasterIdLst>
    <p:notesMasterId r:id="rId25"/>
  </p:notesMasterIdLst>
  <p:handoutMasterIdLst>
    <p:handoutMasterId r:id="rId26"/>
  </p:handoutMasterIdLst>
  <p:sldIdLst>
    <p:sldId id="256" r:id="rId2"/>
    <p:sldId id="343" r:id="rId3"/>
    <p:sldId id="361" r:id="rId4"/>
    <p:sldId id="362" r:id="rId5"/>
    <p:sldId id="364" r:id="rId6"/>
    <p:sldId id="363" r:id="rId7"/>
    <p:sldId id="344" r:id="rId8"/>
    <p:sldId id="345" r:id="rId9"/>
    <p:sldId id="356" r:id="rId10"/>
    <p:sldId id="346" r:id="rId11"/>
    <p:sldId id="366" r:id="rId12"/>
    <p:sldId id="365" r:id="rId13"/>
    <p:sldId id="347" r:id="rId14"/>
    <p:sldId id="349" r:id="rId15"/>
    <p:sldId id="350" r:id="rId16"/>
    <p:sldId id="351" r:id="rId17"/>
    <p:sldId id="352" r:id="rId18"/>
    <p:sldId id="357" r:id="rId19"/>
    <p:sldId id="353" r:id="rId20"/>
    <p:sldId id="360" r:id="rId21"/>
    <p:sldId id="354" r:id="rId22"/>
    <p:sldId id="359" r:id="rId23"/>
    <p:sldId id="355" r:id="rId2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D"/>
    <a:srgbClr val="AC8800"/>
    <a:srgbClr val="B2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3" autoAdjust="0"/>
    <p:restoredTop sz="90545" autoAdjust="0"/>
  </p:normalViewPr>
  <p:slideViewPr>
    <p:cSldViewPr snapToObjects="1">
      <p:cViewPr varScale="1">
        <p:scale>
          <a:sx n="100" d="100"/>
          <a:sy n="100" d="100"/>
        </p:scale>
        <p:origin x="1764" y="78"/>
      </p:cViewPr>
      <p:guideLst>
        <p:guide orient="horz" pos="2160"/>
        <p:guide pos="2880"/>
      </p:guideLst>
    </p:cSldViewPr>
  </p:slideViewPr>
  <p:outlineViewPr>
    <p:cViewPr>
      <p:scale>
        <a:sx n="33" d="100"/>
        <a:sy n="33" d="100"/>
      </p:scale>
      <p:origin x="0" y="211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lad\Desktop\Senior%20Project\Presentation\Excel-Gantt-Chart-Template-Team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8618687632035E-2"/>
          <c:y val="8.38566303763051E-2"/>
          <c:w val="0.89230957808407996"/>
          <c:h val="0.88779268730983296"/>
        </c:manualLayout>
      </c:layout>
      <c:barChart>
        <c:barDir val="bar"/>
        <c:grouping val="stacked"/>
        <c:varyColors val="0"/>
        <c:ser>
          <c:idx val="0"/>
          <c:order val="0"/>
          <c:spPr>
            <a:noFill/>
            <a:ln>
              <a:noFill/>
            </a:ln>
            <a:effectLst/>
          </c:spPr>
          <c:invertIfNegative val="0"/>
          <c:cat>
            <c:strRef>
              <c:f>'[Excel-Gantt-Chart-Template-TeamGantt.xlsx]Basic Manual Gantt Chart'!$B$5:$B$33</c:f>
              <c:strCache>
                <c:ptCount val="29"/>
                <c:pt idx="0">
                  <c:v>#149</c:v>
                </c:pt>
                <c:pt idx="1">
                  <c:v>#148</c:v>
                </c:pt>
                <c:pt idx="2">
                  <c:v>#145</c:v>
                </c:pt>
                <c:pt idx="3">
                  <c:v>#146</c:v>
                </c:pt>
                <c:pt idx="4">
                  <c:v>#147</c:v>
                </c:pt>
                <c:pt idx="5">
                  <c:v>#158</c:v>
                </c:pt>
                <c:pt idx="6">
                  <c:v>#181</c:v>
                </c:pt>
                <c:pt idx="7">
                  <c:v>#182</c:v>
                </c:pt>
                <c:pt idx="8">
                  <c:v>#183</c:v>
                </c:pt>
                <c:pt idx="9">
                  <c:v>#176</c:v>
                </c:pt>
                <c:pt idx="10">
                  <c:v>#154</c:v>
                </c:pt>
                <c:pt idx="11">
                  <c:v>#155</c:v>
                </c:pt>
                <c:pt idx="12">
                  <c:v>#178</c:v>
                </c:pt>
                <c:pt idx="13">
                  <c:v>#179</c:v>
                </c:pt>
                <c:pt idx="14">
                  <c:v>#214</c:v>
                </c:pt>
                <c:pt idx="15">
                  <c:v>#184</c:v>
                </c:pt>
                <c:pt idx="16">
                  <c:v>#220</c:v>
                </c:pt>
                <c:pt idx="17">
                  <c:v>#132</c:v>
                </c:pt>
                <c:pt idx="18">
                  <c:v>#151</c:v>
                </c:pt>
                <c:pt idx="19">
                  <c:v>#185</c:v>
                </c:pt>
                <c:pt idx="20">
                  <c:v>#225</c:v>
                </c:pt>
                <c:pt idx="21">
                  <c:v>#222</c:v>
                </c:pt>
                <c:pt idx="22">
                  <c:v>#227</c:v>
                </c:pt>
                <c:pt idx="23">
                  <c:v>#228</c:v>
                </c:pt>
                <c:pt idx="24">
                  <c:v>#150</c:v>
                </c:pt>
                <c:pt idx="25">
                  <c:v>#157</c:v>
                </c:pt>
                <c:pt idx="26">
                  <c:v>#224</c:v>
                </c:pt>
                <c:pt idx="27">
                  <c:v>#223</c:v>
                </c:pt>
                <c:pt idx="28">
                  <c:v>#243</c:v>
                </c:pt>
              </c:strCache>
            </c:strRef>
          </c:cat>
          <c:val>
            <c:numRef>
              <c:f>'[Excel-Gantt-Chart-Template-TeamGantt.xlsx]Basic Manual Gantt Chart'!$C$5:$C$33</c:f>
              <c:numCache>
                <c:formatCode>m/d/yyyy</c:formatCode>
                <c:ptCount val="29"/>
                <c:pt idx="0">
                  <c:v>42975</c:v>
                </c:pt>
                <c:pt idx="1">
                  <c:v>42975</c:v>
                </c:pt>
                <c:pt idx="2">
                  <c:v>42988</c:v>
                </c:pt>
                <c:pt idx="3">
                  <c:v>42989</c:v>
                </c:pt>
                <c:pt idx="4">
                  <c:v>42995</c:v>
                </c:pt>
                <c:pt idx="5">
                  <c:v>42996</c:v>
                </c:pt>
                <c:pt idx="6">
                  <c:v>42998</c:v>
                </c:pt>
                <c:pt idx="7">
                  <c:v>43003</c:v>
                </c:pt>
                <c:pt idx="8">
                  <c:v>42988</c:v>
                </c:pt>
                <c:pt idx="9">
                  <c:v>42995</c:v>
                </c:pt>
                <c:pt idx="10">
                  <c:v>43004</c:v>
                </c:pt>
                <c:pt idx="11">
                  <c:v>43009</c:v>
                </c:pt>
                <c:pt idx="12">
                  <c:v>43011</c:v>
                </c:pt>
                <c:pt idx="13">
                  <c:v>43014</c:v>
                </c:pt>
                <c:pt idx="14">
                  <c:v>43018</c:v>
                </c:pt>
                <c:pt idx="15">
                  <c:v>43023</c:v>
                </c:pt>
                <c:pt idx="16">
                  <c:v>43031</c:v>
                </c:pt>
                <c:pt idx="17">
                  <c:v>43023</c:v>
                </c:pt>
                <c:pt idx="18">
                  <c:v>43026</c:v>
                </c:pt>
                <c:pt idx="19">
                  <c:v>43035</c:v>
                </c:pt>
                <c:pt idx="20">
                  <c:v>43023</c:v>
                </c:pt>
                <c:pt idx="21">
                  <c:v>43031</c:v>
                </c:pt>
                <c:pt idx="22">
                  <c:v>43037</c:v>
                </c:pt>
                <c:pt idx="23">
                  <c:v>43038</c:v>
                </c:pt>
                <c:pt idx="24">
                  <c:v>43039</c:v>
                </c:pt>
                <c:pt idx="25">
                  <c:v>43051</c:v>
                </c:pt>
                <c:pt idx="26">
                  <c:v>43055</c:v>
                </c:pt>
                <c:pt idx="27">
                  <c:v>43058</c:v>
                </c:pt>
                <c:pt idx="28">
                  <c:v>43052</c:v>
                </c:pt>
              </c:numCache>
            </c:numRef>
          </c:val>
          <c:extLst>
            <c:ext xmlns:c16="http://schemas.microsoft.com/office/drawing/2014/chart" uri="{C3380CC4-5D6E-409C-BE32-E72D297353CC}">
              <c16:uniqueId val="{00000000-5EA5-4B6F-8500-5DD02FB6FA79}"/>
            </c:ext>
          </c:extLst>
        </c:ser>
        <c:ser>
          <c:idx val="2"/>
          <c:order val="1"/>
          <c:spPr>
            <a:solidFill>
              <a:schemeClr val="accent3"/>
            </a:solidFill>
            <a:ln>
              <a:noFill/>
            </a:ln>
            <a:effectLst/>
          </c:spPr>
          <c:invertIfNegative val="0"/>
          <c:dPt>
            <c:idx val="0"/>
            <c:invertIfNegative val="0"/>
            <c:bubble3D val="0"/>
            <c:spPr>
              <a:solidFill>
                <a:srgbClr val="62BED6"/>
              </a:solidFill>
              <a:ln>
                <a:noFill/>
              </a:ln>
              <a:effectLst/>
            </c:spPr>
            <c:extLst>
              <c:ext xmlns:c16="http://schemas.microsoft.com/office/drawing/2014/chart" uri="{C3380CC4-5D6E-409C-BE32-E72D297353CC}">
                <c16:uniqueId val="{00000002-5EA5-4B6F-8500-5DD02FB6FA79}"/>
              </c:ext>
            </c:extLst>
          </c:dPt>
          <c:dPt>
            <c:idx val="1"/>
            <c:invertIfNegative val="0"/>
            <c:bubble3D val="0"/>
            <c:spPr>
              <a:solidFill>
                <a:srgbClr val="62BED6"/>
              </a:solidFill>
              <a:ln>
                <a:noFill/>
              </a:ln>
              <a:effectLst/>
            </c:spPr>
            <c:extLst>
              <c:ext xmlns:c16="http://schemas.microsoft.com/office/drawing/2014/chart" uri="{C3380CC4-5D6E-409C-BE32-E72D297353CC}">
                <c16:uniqueId val="{00000004-5EA5-4B6F-8500-5DD02FB6FA79}"/>
              </c:ext>
            </c:extLst>
          </c:dPt>
          <c:dPt>
            <c:idx val="2"/>
            <c:invertIfNegative val="0"/>
            <c:bubble3D val="0"/>
            <c:spPr>
              <a:solidFill>
                <a:srgbClr val="7030A0"/>
              </a:solidFill>
              <a:ln>
                <a:noFill/>
              </a:ln>
              <a:effectLst/>
            </c:spPr>
            <c:extLst>
              <c:ext xmlns:c16="http://schemas.microsoft.com/office/drawing/2014/chart" uri="{C3380CC4-5D6E-409C-BE32-E72D297353CC}">
                <c16:uniqueId val="{00000006-5EA5-4B6F-8500-5DD02FB6FA79}"/>
              </c:ext>
            </c:extLst>
          </c:dPt>
          <c:dPt>
            <c:idx val="3"/>
            <c:invertIfNegative val="0"/>
            <c:bubble3D val="0"/>
            <c:spPr>
              <a:solidFill>
                <a:srgbClr val="7030A0"/>
              </a:solidFill>
              <a:ln>
                <a:noFill/>
              </a:ln>
              <a:effectLst/>
            </c:spPr>
            <c:extLst>
              <c:ext xmlns:c16="http://schemas.microsoft.com/office/drawing/2014/chart" uri="{C3380CC4-5D6E-409C-BE32-E72D297353CC}">
                <c16:uniqueId val="{00000008-5EA5-4B6F-8500-5DD02FB6FA79}"/>
              </c:ext>
            </c:extLst>
          </c:dPt>
          <c:dPt>
            <c:idx val="4"/>
            <c:invertIfNegative val="0"/>
            <c:bubble3D val="0"/>
            <c:spPr>
              <a:solidFill>
                <a:srgbClr val="7030A0"/>
              </a:solidFill>
              <a:ln>
                <a:noFill/>
              </a:ln>
              <a:effectLst/>
            </c:spPr>
            <c:extLst>
              <c:ext xmlns:c16="http://schemas.microsoft.com/office/drawing/2014/chart" uri="{C3380CC4-5D6E-409C-BE32-E72D297353CC}">
                <c16:uniqueId val="{0000000A-5EA5-4B6F-8500-5DD02FB6FA79}"/>
              </c:ext>
            </c:extLst>
          </c:dPt>
          <c:dPt>
            <c:idx val="5"/>
            <c:invertIfNegative val="0"/>
            <c:bubble3D val="0"/>
            <c:spPr>
              <a:solidFill>
                <a:srgbClr val="7030A0"/>
              </a:solidFill>
              <a:ln>
                <a:noFill/>
              </a:ln>
              <a:effectLst/>
            </c:spPr>
            <c:extLst>
              <c:ext xmlns:c16="http://schemas.microsoft.com/office/drawing/2014/chart" uri="{C3380CC4-5D6E-409C-BE32-E72D297353CC}">
                <c16:uniqueId val="{0000000C-5EA5-4B6F-8500-5DD02FB6FA79}"/>
              </c:ext>
            </c:extLst>
          </c:dPt>
          <c:dPt>
            <c:idx val="6"/>
            <c:invertIfNegative val="0"/>
            <c:bubble3D val="0"/>
            <c:spPr>
              <a:solidFill>
                <a:srgbClr val="7030A0"/>
              </a:solidFill>
              <a:ln>
                <a:noFill/>
              </a:ln>
              <a:effectLst/>
            </c:spPr>
            <c:extLst>
              <c:ext xmlns:c16="http://schemas.microsoft.com/office/drawing/2014/chart" uri="{C3380CC4-5D6E-409C-BE32-E72D297353CC}">
                <c16:uniqueId val="{0000000E-5EA5-4B6F-8500-5DD02FB6FA79}"/>
              </c:ext>
            </c:extLst>
          </c:dPt>
          <c:dPt>
            <c:idx val="7"/>
            <c:invertIfNegative val="0"/>
            <c:bubble3D val="0"/>
            <c:spPr>
              <a:solidFill>
                <a:srgbClr val="7030A0"/>
              </a:solidFill>
              <a:ln>
                <a:noFill/>
              </a:ln>
              <a:effectLst/>
            </c:spPr>
            <c:extLst>
              <c:ext xmlns:c16="http://schemas.microsoft.com/office/drawing/2014/chart" uri="{C3380CC4-5D6E-409C-BE32-E72D297353CC}">
                <c16:uniqueId val="{00000010-5EA5-4B6F-8500-5DD02FB6FA79}"/>
              </c:ext>
            </c:extLst>
          </c:dPt>
          <c:dPt>
            <c:idx val="8"/>
            <c:invertIfNegative val="0"/>
            <c:bubble3D val="0"/>
            <c:spPr>
              <a:solidFill>
                <a:srgbClr val="7030A0"/>
              </a:solidFill>
              <a:ln>
                <a:noFill/>
              </a:ln>
              <a:effectLst/>
            </c:spPr>
            <c:extLst>
              <c:ext xmlns:c16="http://schemas.microsoft.com/office/drawing/2014/chart" uri="{C3380CC4-5D6E-409C-BE32-E72D297353CC}">
                <c16:uniqueId val="{00000012-5EA5-4B6F-8500-5DD02FB6FA79}"/>
              </c:ext>
            </c:extLst>
          </c:dPt>
          <c:dPt>
            <c:idx val="9"/>
            <c:invertIfNegative val="0"/>
            <c:bubble3D val="0"/>
            <c:spPr>
              <a:solidFill>
                <a:srgbClr val="7030A0"/>
              </a:solidFill>
              <a:ln>
                <a:noFill/>
              </a:ln>
              <a:effectLst/>
            </c:spPr>
            <c:extLst>
              <c:ext xmlns:c16="http://schemas.microsoft.com/office/drawing/2014/chart" uri="{C3380CC4-5D6E-409C-BE32-E72D297353CC}">
                <c16:uniqueId val="{00000014-5EA5-4B6F-8500-5DD02FB6FA79}"/>
              </c:ext>
            </c:extLst>
          </c:dPt>
          <c:dPt>
            <c:idx val="10"/>
            <c:invertIfNegative val="0"/>
            <c:bubble3D val="0"/>
            <c:spPr>
              <a:solidFill>
                <a:srgbClr val="7030A0"/>
              </a:solidFill>
              <a:ln>
                <a:noFill/>
              </a:ln>
              <a:effectLst/>
            </c:spPr>
            <c:extLst>
              <c:ext xmlns:c16="http://schemas.microsoft.com/office/drawing/2014/chart" uri="{C3380CC4-5D6E-409C-BE32-E72D297353CC}">
                <c16:uniqueId val="{00000016-5EA5-4B6F-8500-5DD02FB6FA79}"/>
              </c:ext>
            </c:extLst>
          </c:dPt>
          <c:dPt>
            <c:idx val="11"/>
            <c:invertIfNegative val="0"/>
            <c:bubble3D val="0"/>
            <c:spPr>
              <a:solidFill>
                <a:srgbClr val="00B050"/>
              </a:solidFill>
              <a:ln>
                <a:noFill/>
              </a:ln>
              <a:effectLst/>
            </c:spPr>
            <c:extLst>
              <c:ext xmlns:c16="http://schemas.microsoft.com/office/drawing/2014/chart" uri="{C3380CC4-5D6E-409C-BE32-E72D297353CC}">
                <c16:uniqueId val="{00000018-5EA5-4B6F-8500-5DD02FB6FA79}"/>
              </c:ext>
            </c:extLst>
          </c:dPt>
          <c:dPt>
            <c:idx val="12"/>
            <c:invertIfNegative val="0"/>
            <c:bubble3D val="0"/>
            <c:spPr>
              <a:solidFill>
                <a:srgbClr val="00B050"/>
              </a:solidFill>
              <a:ln>
                <a:noFill/>
              </a:ln>
              <a:effectLst/>
            </c:spPr>
            <c:extLst>
              <c:ext xmlns:c16="http://schemas.microsoft.com/office/drawing/2014/chart" uri="{C3380CC4-5D6E-409C-BE32-E72D297353CC}">
                <c16:uniqueId val="{0000001A-5EA5-4B6F-8500-5DD02FB6FA79}"/>
              </c:ext>
            </c:extLst>
          </c:dPt>
          <c:dPt>
            <c:idx val="13"/>
            <c:invertIfNegative val="0"/>
            <c:bubble3D val="0"/>
            <c:spPr>
              <a:solidFill>
                <a:srgbClr val="00B050"/>
              </a:solidFill>
              <a:ln>
                <a:noFill/>
              </a:ln>
              <a:effectLst/>
            </c:spPr>
            <c:extLst>
              <c:ext xmlns:c16="http://schemas.microsoft.com/office/drawing/2014/chart" uri="{C3380CC4-5D6E-409C-BE32-E72D297353CC}">
                <c16:uniqueId val="{0000001C-5EA5-4B6F-8500-5DD02FB6FA79}"/>
              </c:ext>
            </c:extLst>
          </c:dPt>
          <c:dPt>
            <c:idx val="14"/>
            <c:invertIfNegative val="0"/>
            <c:bubble3D val="0"/>
            <c:spPr>
              <a:solidFill>
                <a:srgbClr val="00B050"/>
              </a:solidFill>
              <a:ln>
                <a:noFill/>
              </a:ln>
              <a:effectLst/>
            </c:spPr>
            <c:extLst>
              <c:ext xmlns:c16="http://schemas.microsoft.com/office/drawing/2014/chart" uri="{C3380CC4-5D6E-409C-BE32-E72D297353CC}">
                <c16:uniqueId val="{0000001E-5EA5-4B6F-8500-5DD02FB6FA79}"/>
              </c:ext>
            </c:extLst>
          </c:dPt>
          <c:dPt>
            <c:idx val="15"/>
            <c:invertIfNegative val="0"/>
            <c:bubble3D val="0"/>
            <c:spPr>
              <a:solidFill>
                <a:schemeClr val="accent2"/>
              </a:solidFill>
              <a:ln>
                <a:noFill/>
              </a:ln>
              <a:effectLst/>
            </c:spPr>
            <c:extLst>
              <c:ext xmlns:c16="http://schemas.microsoft.com/office/drawing/2014/chart" uri="{C3380CC4-5D6E-409C-BE32-E72D297353CC}">
                <c16:uniqueId val="{00000020-5EA5-4B6F-8500-5DD02FB6FA79}"/>
              </c:ext>
            </c:extLst>
          </c:dPt>
          <c:dPt>
            <c:idx val="16"/>
            <c:invertIfNegative val="0"/>
            <c:bubble3D val="0"/>
            <c:spPr>
              <a:solidFill>
                <a:schemeClr val="accent2"/>
              </a:solidFill>
              <a:ln>
                <a:noFill/>
              </a:ln>
              <a:effectLst/>
            </c:spPr>
            <c:extLst>
              <c:ext xmlns:c16="http://schemas.microsoft.com/office/drawing/2014/chart" uri="{C3380CC4-5D6E-409C-BE32-E72D297353CC}">
                <c16:uniqueId val="{00000022-5EA5-4B6F-8500-5DD02FB6FA79}"/>
              </c:ext>
            </c:extLst>
          </c:dPt>
          <c:dPt>
            <c:idx val="17"/>
            <c:invertIfNegative val="0"/>
            <c:bubble3D val="0"/>
            <c:spPr>
              <a:solidFill>
                <a:schemeClr val="accent2"/>
              </a:solidFill>
              <a:ln>
                <a:noFill/>
              </a:ln>
              <a:effectLst/>
            </c:spPr>
            <c:extLst>
              <c:ext xmlns:c16="http://schemas.microsoft.com/office/drawing/2014/chart" uri="{C3380CC4-5D6E-409C-BE32-E72D297353CC}">
                <c16:uniqueId val="{00000024-5EA5-4B6F-8500-5DD02FB6FA79}"/>
              </c:ext>
            </c:extLst>
          </c:dPt>
          <c:dPt>
            <c:idx val="18"/>
            <c:invertIfNegative val="0"/>
            <c:bubble3D val="0"/>
            <c:spPr>
              <a:solidFill>
                <a:schemeClr val="accent2"/>
              </a:solidFill>
              <a:ln>
                <a:noFill/>
              </a:ln>
              <a:effectLst/>
            </c:spPr>
            <c:extLst>
              <c:ext xmlns:c16="http://schemas.microsoft.com/office/drawing/2014/chart" uri="{C3380CC4-5D6E-409C-BE32-E72D297353CC}">
                <c16:uniqueId val="{00000026-5EA5-4B6F-8500-5DD02FB6FA79}"/>
              </c:ext>
            </c:extLst>
          </c:dPt>
          <c:dPt>
            <c:idx val="19"/>
            <c:invertIfNegative val="0"/>
            <c:bubble3D val="0"/>
            <c:spPr>
              <a:solidFill>
                <a:schemeClr val="accent2"/>
              </a:solidFill>
              <a:ln>
                <a:noFill/>
              </a:ln>
              <a:effectLst/>
            </c:spPr>
            <c:extLst>
              <c:ext xmlns:c16="http://schemas.microsoft.com/office/drawing/2014/chart" uri="{C3380CC4-5D6E-409C-BE32-E72D297353CC}">
                <c16:uniqueId val="{00000028-5EA5-4B6F-8500-5DD02FB6FA79}"/>
              </c:ext>
            </c:extLst>
          </c:dPt>
          <c:dPt>
            <c:idx val="20"/>
            <c:invertIfNegative val="0"/>
            <c:bubble3D val="0"/>
            <c:spPr>
              <a:solidFill>
                <a:schemeClr val="accent2"/>
              </a:solidFill>
              <a:ln>
                <a:noFill/>
              </a:ln>
              <a:effectLst/>
            </c:spPr>
            <c:extLst>
              <c:ext xmlns:c16="http://schemas.microsoft.com/office/drawing/2014/chart" uri="{C3380CC4-5D6E-409C-BE32-E72D297353CC}">
                <c16:uniqueId val="{0000002A-5EA5-4B6F-8500-5DD02FB6FA79}"/>
              </c:ext>
            </c:extLst>
          </c:dPt>
          <c:dPt>
            <c:idx val="21"/>
            <c:invertIfNegative val="0"/>
            <c:bubble3D val="0"/>
            <c:spPr>
              <a:solidFill>
                <a:schemeClr val="accent2"/>
              </a:solidFill>
              <a:ln>
                <a:noFill/>
              </a:ln>
              <a:effectLst/>
            </c:spPr>
            <c:extLst>
              <c:ext xmlns:c16="http://schemas.microsoft.com/office/drawing/2014/chart" uri="{C3380CC4-5D6E-409C-BE32-E72D297353CC}">
                <c16:uniqueId val="{0000002C-5EA5-4B6F-8500-5DD02FB6FA79}"/>
              </c:ext>
            </c:extLst>
          </c:dPt>
          <c:dPt>
            <c:idx val="22"/>
            <c:invertIfNegative val="0"/>
            <c:bubble3D val="0"/>
            <c:spPr>
              <a:solidFill>
                <a:srgbClr val="C24B39"/>
              </a:solidFill>
              <a:ln>
                <a:noFill/>
              </a:ln>
              <a:effectLst/>
            </c:spPr>
            <c:extLst>
              <c:ext xmlns:c16="http://schemas.microsoft.com/office/drawing/2014/chart" uri="{C3380CC4-5D6E-409C-BE32-E72D297353CC}">
                <c16:uniqueId val="{0000002E-5EA5-4B6F-8500-5DD02FB6FA79}"/>
              </c:ext>
            </c:extLst>
          </c:dPt>
          <c:dPt>
            <c:idx val="23"/>
            <c:invertIfNegative val="0"/>
            <c:bubble3D val="0"/>
            <c:spPr>
              <a:solidFill>
                <a:srgbClr val="C24B39"/>
              </a:solidFill>
              <a:ln>
                <a:noFill/>
              </a:ln>
              <a:effectLst/>
            </c:spPr>
            <c:extLst>
              <c:ext xmlns:c16="http://schemas.microsoft.com/office/drawing/2014/chart" uri="{C3380CC4-5D6E-409C-BE32-E72D297353CC}">
                <c16:uniqueId val="{00000030-5EA5-4B6F-8500-5DD02FB6FA79}"/>
              </c:ext>
            </c:extLst>
          </c:dPt>
          <c:dPt>
            <c:idx val="24"/>
            <c:invertIfNegative val="0"/>
            <c:bubble3D val="0"/>
            <c:spPr>
              <a:solidFill>
                <a:srgbClr val="C24B39"/>
              </a:solidFill>
              <a:ln>
                <a:noFill/>
              </a:ln>
              <a:effectLst/>
            </c:spPr>
            <c:extLst>
              <c:ext xmlns:c16="http://schemas.microsoft.com/office/drawing/2014/chart" uri="{C3380CC4-5D6E-409C-BE32-E72D297353CC}">
                <c16:uniqueId val="{00000032-5EA5-4B6F-8500-5DD02FB6FA79}"/>
              </c:ext>
            </c:extLst>
          </c:dPt>
          <c:dPt>
            <c:idx val="25"/>
            <c:invertIfNegative val="0"/>
            <c:bubble3D val="0"/>
            <c:spPr>
              <a:solidFill>
                <a:schemeClr val="tx2">
                  <a:lumMod val="75000"/>
                </a:schemeClr>
              </a:solidFill>
              <a:ln>
                <a:noFill/>
              </a:ln>
              <a:effectLst/>
            </c:spPr>
            <c:extLst>
              <c:ext xmlns:c16="http://schemas.microsoft.com/office/drawing/2014/chart" uri="{C3380CC4-5D6E-409C-BE32-E72D297353CC}">
                <c16:uniqueId val="{00000034-5EA5-4B6F-8500-5DD02FB6FA79}"/>
              </c:ext>
            </c:extLst>
          </c:dPt>
          <c:dPt>
            <c:idx val="26"/>
            <c:invertIfNegative val="0"/>
            <c:bubble3D val="0"/>
            <c:spPr>
              <a:solidFill>
                <a:schemeClr val="tx2">
                  <a:lumMod val="75000"/>
                </a:schemeClr>
              </a:solidFill>
              <a:ln>
                <a:noFill/>
              </a:ln>
              <a:effectLst/>
            </c:spPr>
            <c:extLst>
              <c:ext xmlns:c16="http://schemas.microsoft.com/office/drawing/2014/chart" uri="{C3380CC4-5D6E-409C-BE32-E72D297353CC}">
                <c16:uniqueId val="{00000036-5EA5-4B6F-8500-5DD02FB6FA79}"/>
              </c:ext>
            </c:extLst>
          </c:dPt>
          <c:dPt>
            <c:idx val="27"/>
            <c:invertIfNegative val="0"/>
            <c:bubble3D val="0"/>
            <c:spPr>
              <a:solidFill>
                <a:schemeClr val="tx2">
                  <a:lumMod val="75000"/>
                </a:schemeClr>
              </a:solidFill>
              <a:ln>
                <a:noFill/>
              </a:ln>
              <a:effectLst/>
            </c:spPr>
            <c:extLst>
              <c:ext xmlns:c16="http://schemas.microsoft.com/office/drawing/2014/chart" uri="{C3380CC4-5D6E-409C-BE32-E72D297353CC}">
                <c16:uniqueId val="{00000038-5EA5-4B6F-8500-5DD02FB6FA79}"/>
              </c:ext>
            </c:extLst>
          </c:dPt>
          <c:dPt>
            <c:idx val="28"/>
            <c:invertIfNegative val="0"/>
            <c:bubble3D val="0"/>
            <c:spPr>
              <a:solidFill>
                <a:schemeClr val="tx2">
                  <a:lumMod val="75000"/>
                </a:schemeClr>
              </a:solidFill>
              <a:ln>
                <a:noFill/>
              </a:ln>
              <a:effectLst/>
            </c:spPr>
            <c:extLst>
              <c:ext xmlns:c16="http://schemas.microsoft.com/office/drawing/2014/chart" uri="{C3380CC4-5D6E-409C-BE32-E72D297353CC}">
                <c16:uniqueId val="{0000003A-5EA5-4B6F-8500-5DD02FB6FA79}"/>
              </c:ext>
            </c:extLst>
          </c:dPt>
          <c:cat>
            <c:strRef>
              <c:f>'[Excel-Gantt-Chart-Template-TeamGantt.xlsx]Basic Manual Gantt Chart'!$B$5:$B$33</c:f>
              <c:strCache>
                <c:ptCount val="29"/>
                <c:pt idx="0">
                  <c:v>#149</c:v>
                </c:pt>
                <c:pt idx="1">
                  <c:v>#148</c:v>
                </c:pt>
                <c:pt idx="2">
                  <c:v>#145</c:v>
                </c:pt>
                <c:pt idx="3">
                  <c:v>#146</c:v>
                </c:pt>
                <c:pt idx="4">
                  <c:v>#147</c:v>
                </c:pt>
                <c:pt idx="5">
                  <c:v>#158</c:v>
                </c:pt>
                <c:pt idx="6">
                  <c:v>#181</c:v>
                </c:pt>
                <c:pt idx="7">
                  <c:v>#182</c:v>
                </c:pt>
                <c:pt idx="8">
                  <c:v>#183</c:v>
                </c:pt>
                <c:pt idx="9">
                  <c:v>#176</c:v>
                </c:pt>
                <c:pt idx="10">
                  <c:v>#154</c:v>
                </c:pt>
                <c:pt idx="11">
                  <c:v>#155</c:v>
                </c:pt>
                <c:pt idx="12">
                  <c:v>#178</c:v>
                </c:pt>
                <c:pt idx="13">
                  <c:v>#179</c:v>
                </c:pt>
                <c:pt idx="14">
                  <c:v>#214</c:v>
                </c:pt>
                <c:pt idx="15">
                  <c:v>#184</c:v>
                </c:pt>
                <c:pt idx="16">
                  <c:v>#220</c:v>
                </c:pt>
                <c:pt idx="17">
                  <c:v>#132</c:v>
                </c:pt>
                <c:pt idx="18">
                  <c:v>#151</c:v>
                </c:pt>
                <c:pt idx="19">
                  <c:v>#185</c:v>
                </c:pt>
                <c:pt idx="20">
                  <c:v>#225</c:v>
                </c:pt>
                <c:pt idx="21">
                  <c:v>#222</c:v>
                </c:pt>
                <c:pt idx="22">
                  <c:v>#227</c:v>
                </c:pt>
                <c:pt idx="23">
                  <c:v>#228</c:v>
                </c:pt>
                <c:pt idx="24">
                  <c:v>#150</c:v>
                </c:pt>
                <c:pt idx="25">
                  <c:v>#157</c:v>
                </c:pt>
                <c:pt idx="26">
                  <c:v>#224</c:v>
                </c:pt>
                <c:pt idx="27">
                  <c:v>#223</c:v>
                </c:pt>
                <c:pt idx="28">
                  <c:v>#243</c:v>
                </c:pt>
              </c:strCache>
            </c:strRef>
          </c:cat>
          <c:val>
            <c:numRef>
              <c:f>'[Excel-Gantt-Chart-Template-TeamGantt.xlsx]Basic Manual Gantt Chart'!$E$5:$E$33</c:f>
              <c:numCache>
                <c:formatCode>0</c:formatCode>
                <c:ptCount val="29"/>
                <c:pt idx="0">
                  <c:v>11</c:v>
                </c:pt>
                <c:pt idx="1">
                  <c:v>12</c:v>
                </c:pt>
                <c:pt idx="2">
                  <c:v>8</c:v>
                </c:pt>
                <c:pt idx="3">
                  <c:v>8</c:v>
                </c:pt>
                <c:pt idx="4">
                  <c:v>6</c:v>
                </c:pt>
                <c:pt idx="5">
                  <c:v>2</c:v>
                </c:pt>
                <c:pt idx="6">
                  <c:v>3</c:v>
                </c:pt>
                <c:pt idx="7">
                  <c:v>4</c:v>
                </c:pt>
                <c:pt idx="8">
                  <c:v>8</c:v>
                </c:pt>
                <c:pt idx="9">
                  <c:v>10</c:v>
                </c:pt>
                <c:pt idx="10">
                  <c:v>4</c:v>
                </c:pt>
                <c:pt idx="11">
                  <c:v>2</c:v>
                </c:pt>
                <c:pt idx="12">
                  <c:v>7</c:v>
                </c:pt>
                <c:pt idx="13">
                  <c:v>5</c:v>
                </c:pt>
                <c:pt idx="14">
                  <c:v>3</c:v>
                </c:pt>
                <c:pt idx="15">
                  <c:v>10</c:v>
                </c:pt>
                <c:pt idx="16">
                  <c:v>4</c:v>
                </c:pt>
                <c:pt idx="17">
                  <c:v>15</c:v>
                </c:pt>
                <c:pt idx="18">
                  <c:v>6</c:v>
                </c:pt>
                <c:pt idx="19">
                  <c:v>1</c:v>
                </c:pt>
                <c:pt idx="20">
                  <c:v>4</c:v>
                </c:pt>
                <c:pt idx="21">
                  <c:v>7</c:v>
                </c:pt>
                <c:pt idx="22">
                  <c:v>10</c:v>
                </c:pt>
                <c:pt idx="23">
                  <c:v>11</c:v>
                </c:pt>
                <c:pt idx="24">
                  <c:v>10</c:v>
                </c:pt>
                <c:pt idx="25">
                  <c:v>3</c:v>
                </c:pt>
                <c:pt idx="26">
                  <c:v>7</c:v>
                </c:pt>
                <c:pt idx="27">
                  <c:v>4</c:v>
                </c:pt>
                <c:pt idx="28">
                  <c:v>5</c:v>
                </c:pt>
              </c:numCache>
            </c:numRef>
          </c:val>
          <c:extLst>
            <c:ext xmlns:c16="http://schemas.microsoft.com/office/drawing/2014/chart" uri="{C3380CC4-5D6E-409C-BE32-E72D297353CC}">
              <c16:uniqueId val="{0000003B-5EA5-4B6F-8500-5DD02FB6FA79}"/>
            </c:ext>
          </c:extLst>
        </c:ser>
        <c:dLbls>
          <c:showLegendKey val="0"/>
          <c:showVal val="0"/>
          <c:showCatName val="0"/>
          <c:showSerName val="0"/>
          <c:showPercent val="0"/>
          <c:showBubbleSize val="0"/>
        </c:dLbls>
        <c:gapWidth val="150"/>
        <c:overlap val="100"/>
        <c:axId val="367009312"/>
        <c:axId val="367011088"/>
      </c:barChart>
      <c:catAx>
        <c:axId val="36700931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011088"/>
        <c:crosses val="autoZero"/>
        <c:auto val="1"/>
        <c:lblAlgn val="ctr"/>
        <c:lblOffset val="100"/>
        <c:noMultiLvlLbl val="0"/>
      </c:catAx>
      <c:valAx>
        <c:axId val="367011088"/>
        <c:scaling>
          <c:orientation val="minMax"/>
          <c:max val="43070"/>
          <c:min val="42975"/>
        </c:scaling>
        <c:delete val="0"/>
        <c:axPos val="t"/>
        <c:majorGridlines>
          <c:spPr>
            <a:ln w="9525" cap="flat" cmpd="sng" algn="ctr">
              <a:solidFill>
                <a:schemeClr val="tx1">
                  <a:lumMod val="15000"/>
                  <a:lumOff val="85000"/>
                </a:schemeClr>
              </a:solidFill>
              <a:round/>
            </a:ln>
            <a:effectLst/>
          </c:spPr>
        </c:majorGridlines>
        <c:numFmt formatCode="m/d/yy"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009312"/>
        <c:crosses val="autoZero"/>
        <c:crossBetween val="between"/>
      </c:valAx>
      <c:spPr>
        <a:noFill/>
        <a:ln>
          <a:noFill/>
        </a:ln>
        <a:effectLst/>
      </c:spPr>
    </c:plotArea>
    <c:plotVisOnly val="0"/>
    <c:dispBlanksAs val="gap"/>
    <c:showDLblsOverMax val="0"/>
  </c:chart>
  <c:spPr>
    <a:solidFill>
      <a:schemeClr val="bg1"/>
    </a:solidFill>
    <a:ln w="38100"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8673A1D-CA7C-2142-B4A7-2120819DBEF7}" type="datetime1">
              <a:rPr lang="en-US"/>
              <a:pPr>
                <a:defRPr/>
              </a:pPr>
              <a:t>12/1/2017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1485053A-06DE-4098-9318-500CD16FC6F8}" type="slidenum">
              <a:rPr lang="en-US" altLang="en-US"/>
              <a:pPr/>
              <a:t>‹#›</a:t>
            </a:fld>
            <a:endParaRPr lang="en-US" altLang="en-US"/>
          </a:p>
        </p:txBody>
      </p:sp>
    </p:spTree>
    <p:extLst>
      <p:ext uri="{BB962C8B-B14F-4D97-AF65-F5344CB8AC3E}">
        <p14:creationId xmlns:p14="http://schemas.microsoft.com/office/powerpoint/2010/main" val="2827911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111" charset="0"/>
                <a:ea typeface="ＭＳ Ｐゴシック" pitchFamily="-111" charset="-128"/>
                <a:cs typeface="ＭＳ Ｐゴシック" pitchFamily="-111" charset="-128"/>
              </a:defRPr>
            </a:lvl1pPr>
          </a:lstStyle>
          <a:p>
            <a:pPr>
              <a:defRPr/>
            </a:pPr>
            <a:fld id="{7E0628F4-B50B-49E8-83AB-39D50AFED8CD}" type="datetimeFigureOut">
              <a:rPr lang="en-US"/>
              <a:pPr>
                <a:defRPr/>
              </a:pPr>
              <a:t>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6446FAC-226B-4115-960C-7B2E97248D67}" type="slidenum">
              <a:rPr lang="en-US" altLang="en-US"/>
              <a:pPr/>
              <a:t>‹#›</a:t>
            </a:fld>
            <a:endParaRPr lang="en-US" altLang="en-US"/>
          </a:p>
        </p:txBody>
      </p:sp>
    </p:spTree>
    <p:extLst>
      <p:ext uri="{BB962C8B-B14F-4D97-AF65-F5344CB8AC3E}">
        <p14:creationId xmlns:p14="http://schemas.microsoft.com/office/powerpoint/2010/main" val="3293306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a:t>
            </a:r>
            <a:r>
              <a:rPr lang="en-US" baseline="0" dirty="0"/>
              <a:t> your audience, thank them for attending your presentation, introduce yourself, introduce your project, </a:t>
            </a:r>
            <a:r>
              <a:rPr lang="en-US" dirty="0"/>
              <a:t>introduce your team</a:t>
            </a:r>
            <a:r>
              <a:rPr lang="en-US" baseline="0" dirty="0"/>
              <a:t> members, </a:t>
            </a:r>
            <a:r>
              <a:rPr lang="en-US" dirty="0"/>
              <a:t>and quickly indicate what each of you</a:t>
            </a:r>
            <a:r>
              <a:rPr lang="en-US" baseline="0" dirty="0"/>
              <a:t> did in a high-level manner, and put more emphasis on your part/contribution</a:t>
            </a:r>
            <a:r>
              <a:rPr lang="en-US" dirty="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a:t>
            </a:fld>
            <a:endParaRPr lang="en-US" altLang="en-US"/>
          </a:p>
        </p:txBody>
      </p:sp>
    </p:spTree>
    <p:extLst>
      <p:ext uri="{BB962C8B-B14F-4D97-AF65-F5344CB8AC3E}">
        <p14:creationId xmlns:p14="http://schemas.microsoft.com/office/powerpoint/2010/main" val="80774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Detailed design:</a:t>
            </a:r>
          </a:p>
          <a:p>
            <a:r>
              <a:rPr lang="en-US" dirty="0"/>
              <a:t>6.1. Minimal class diagram. Identify the design patterns used (one or more slides).</a:t>
            </a:r>
          </a:p>
          <a:p>
            <a:r>
              <a:rPr lang="en-US" dirty="0"/>
              <a:t>6.2. State machine for the main control object or the most important object of the implemented uses cases (one or more slides).</a:t>
            </a:r>
          </a:p>
          <a:p>
            <a:r>
              <a:rPr lang="en-US" dirty="0"/>
              <a:t>6.3. Main algorithm used related to an implemented use case described above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17</a:t>
            </a:fld>
            <a:endParaRPr lang="en-US" altLang="en-US"/>
          </a:p>
        </p:txBody>
      </p:sp>
    </p:spTree>
    <p:extLst>
      <p:ext uri="{BB962C8B-B14F-4D97-AF65-F5344CB8AC3E}">
        <p14:creationId xmlns:p14="http://schemas.microsoft.com/office/powerpoint/2010/main" val="45835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Detailed design:</a:t>
            </a:r>
          </a:p>
          <a:p>
            <a:r>
              <a:rPr lang="en-US" dirty="0"/>
              <a:t>6.1. Minimal class diagram. Identify the design patterns used (one or more slides).</a:t>
            </a:r>
          </a:p>
          <a:p>
            <a:r>
              <a:rPr lang="en-US" dirty="0"/>
              <a:t>6.2. State machine for the main control object or the most important object of the implemented uses cases (one or more slides).</a:t>
            </a:r>
          </a:p>
          <a:p>
            <a:r>
              <a:rPr lang="en-US" dirty="0"/>
              <a:t>6.3. Main algorithm used related to an implemented use case described above (one or more slides).</a:t>
            </a:r>
          </a:p>
          <a:p>
            <a:endParaRPr lang="en-US" dirty="0"/>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19</a:t>
            </a:fld>
            <a:endParaRPr lang="en-US" altLang="en-US"/>
          </a:p>
        </p:txBody>
      </p:sp>
    </p:spTree>
    <p:extLst>
      <p:ext uri="{BB962C8B-B14F-4D97-AF65-F5344CB8AC3E}">
        <p14:creationId xmlns:p14="http://schemas.microsoft.com/office/powerpoint/2010/main" val="2426442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Test Suites and Test Cases (one sunny day and one rainy day) for the use case represented in part (5) above (2 slides).</a:t>
            </a:r>
          </a:p>
          <a:p>
            <a:r>
              <a:rPr lang="en-US" dirty="0"/>
              <a:t>7.1 One sunny day and one rainy day for the implemented use cases (one or more slides).</a:t>
            </a:r>
          </a:p>
          <a:p>
            <a:r>
              <a:rPr lang="en-US" dirty="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21</a:t>
            </a:fld>
            <a:endParaRPr lang="en-US" altLang="en-US"/>
          </a:p>
        </p:txBody>
      </p:sp>
    </p:spTree>
    <p:extLst>
      <p:ext uri="{BB962C8B-B14F-4D97-AF65-F5344CB8AC3E}">
        <p14:creationId xmlns:p14="http://schemas.microsoft.com/office/powerpoint/2010/main" val="345689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 your contribution</a:t>
            </a:r>
          </a:p>
          <a:p>
            <a:r>
              <a:rPr lang="en-US" dirty="0"/>
              <a:t>Include your contact information</a:t>
            </a:r>
          </a:p>
          <a:p>
            <a:r>
              <a:rPr lang="en-US" dirty="0"/>
              <a:t>Ask if anyone has any questions for you.</a:t>
            </a:r>
          </a:p>
          <a:p>
            <a:r>
              <a:rPr lang="en-US" dirty="0"/>
              <a:t>Thank your audience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23</a:t>
            </a:fld>
            <a:endParaRPr lang="en-US" altLang="en-US"/>
          </a:p>
        </p:txBody>
      </p:sp>
    </p:spTree>
    <p:extLst>
      <p:ext uri="{BB962C8B-B14F-4D97-AF65-F5344CB8AC3E}">
        <p14:creationId xmlns:p14="http://schemas.microsoft.com/office/powerpoint/2010/main" val="219567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the problem that the whole project tackles and stay focused on the parts that you have been working. Indicate </a:t>
            </a:r>
            <a:r>
              <a:rPr lang="en-US" dirty="0"/>
              <a:t>if there is an existing previous system, enumerate its problems/limitations,</a:t>
            </a:r>
            <a:r>
              <a:rPr lang="en-US" baseline="0" dirty="0"/>
              <a:t> etc</a:t>
            </a:r>
            <a:r>
              <a:rPr lang="en-US" dirty="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a:t>
            </a:fld>
            <a:endParaRPr lang="en-US" altLang="en-US"/>
          </a:p>
        </p:txBody>
      </p:sp>
    </p:spTree>
    <p:extLst>
      <p:ext uri="{BB962C8B-B14F-4D97-AF65-F5344CB8AC3E}">
        <p14:creationId xmlns:p14="http://schemas.microsoft.com/office/powerpoint/2010/main" val="356928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Management (schedule for entire semester) (one slide; Gantt Chart).</a:t>
            </a:r>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7</a:t>
            </a:fld>
            <a:endParaRPr lang="en-US" altLang="en-US"/>
          </a:p>
        </p:txBody>
      </p:sp>
    </p:spTree>
    <p:extLst>
      <p:ext uri="{BB962C8B-B14F-4D97-AF65-F5344CB8AC3E}">
        <p14:creationId xmlns:p14="http://schemas.microsoft.com/office/powerpoint/2010/main" val="417475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Requirements:</a:t>
            </a:r>
          </a:p>
          <a:p>
            <a:r>
              <a:rPr lang="en-US" dirty="0"/>
              <a:t>4.1. User stories implemented (one or more slides).</a:t>
            </a:r>
          </a:p>
          <a:p>
            <a:r>
              <a:rPr lang="en-US" dirty="0"/>
              <a:t>4.2. UML use cases and the use case diagram for the implemented use cases (one or more slides).</a:t>
            </a:r>
          </a:p>
          <a:p>
            <a:r>
              <a:rPr lang="en-US" dirty="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8</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Requirements:</a:t>
            </a:r>
          </a:p>
          <a:p>
            <a:r>
              <a:rPr lang="en-US" dirty="0"/>
              <a:t>4.1. User stories implemented (one or more slides).</a:t>
            </a:r>
          </a:p>
          <a:p>
            <a:r>
              <a:rPr lang="en-US" dirty="0"/>
              <a:t>4.2. UML use cases and the use case diagram for the implemented use cases (one or more slides).</a:t>
            </a:r>
          </a:p>
          <a:p>
            <a:r>
              <a:rPr lang="en-US" dirty="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10</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Requirements:</a:t>
            </a:r>
          </a:p>
          <a:p>
            <a:r>
              <a:rPr lang="en-US" dirty="0"/>
              <a:t>4.1. User stories implemented (one or more slides).</a:t>
            </a:r>
          </a:p>
          <a:p>
            <a:r>
              <a:rPr lang="en-US" dirty="0"/>
              <a:t>4.2. UML use cases and the use case diagram for the implemented use cases (one or more slides).</a:t>
            </a:r>
          </a:p>
          <a:p>
            <a:r>
              <a:rPr lang="en-US" dirty="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13</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System design:</a:t>
            </a:r>
          </a:p>
          <a:p>
            <a:r>
              <a:rPr lang="en-US" dirty="0"/>
              <a:t>5.1. System decomposition; identify the architecture patterns used (one slide).</a:t>
            </a:r>
          </a:p>
          <a:p>
            <a:r>
              <a:rPr lang="en-US" dirty="0"/>
              <a:t>5.2. System deployment – h/w and s/w requirements (one slide).</a:t>
            </a:r>
          </a:p>
          <a:p>
            <a:r>
              <a:rPr lang="en-US" dirty="0"/>
              <a:t>5.3. Persistent data design (one slide).</a:t>
            </a:r>
          </a:p>
          <a:p>
            <a:r>
              <a:rPr lang="en-US" dirty="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14</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System design:</a:t>
            </a:r>
          </a:p>
          <a:p>
            <a:r>
              <a:rPr lang="en-US" dirty="0"/>
              <a:t>5.1. System decomposition; identify the architecture patterns used (one slide).</a:t>
            </a:r>
          </a:p>
          <a:p>
            <a:r>
              <a:rPr lang="en-US" dirty="0"/>
              <a:t>5.2. System deployment – h/w and s/w requirements (one slide).</a:t>
            </a:r>
          </a:p>
          <a:p>
            <a:r>
              <a:rPr lang="en-US" dirty="0"/>
              <a:t>5.3. Persistent data design (one slide).</a:t>
            </a:r>
          </a:p>
          <a:p>
            <a:r>
              <a:rPr lang="en-US" dirty="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15</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System design:</a:t>
            </a:r>
          </a:p>
          <a:p>
            <a:r>
              <a:rPr lang="en-US" dirty="0"/>
              <a:t>5.1. System decomposition; identify the architecture patterns used (one slide).</a:t>
            </a:r>
          </a:p>
          <a:p>
            <a:r>
              <a:rPr lang="en-US" dirty="0"/>
              <a:t>5.2. System deployment – h/w and s/w requirements (one slide).</a:t>
            </a:r>
          </a:p>
          <a:p>
            <a:r>
              <a:rPr lang="en-US" dirty="0"/>
              <a:t>5.3. Persistent data design (one slide).</a:t>
            </a:r>
          </a:p>
          <a:p>
            <a:r>
              <a:rPr lang="en-US" dirty="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16</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fld id="{05F4C51E-94FE-4EA3-9632-37695468AD72}" type="datetime1">
              <a:rPr lang="en-US" smtClean="0"/>
              <a:pPr>
                <a:defRPr/>
              </a:pPr>
              <a:t>12/1/2017</a:t>
            </a:fld>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54C94BC1-1497-4BDC-A1E5-B32793525C11}" type="slidenum">
              <a:rPr lang="en-US" altLang="en-US" smtClean="0"/>
              <a:pPr/>
              <a:t>‹#›</a:t>
            </a:fld>
            <a:endParaRPr lang="en-US"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9BB3EB8-314F-4CE3-939A-F78A6BE43B76}" type="datetime1">
              <a:rPr lang="en-US" smtClean="0"/>
              <a:pPr>
                <a:defRPr/>
              </a:pPr>
              <a:t>12/1/2017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BB3EB8-314F-4CE3-939A-F78A6BE43B76}" type="datetime1">
              <a:rPr lang="en-US" smtClean="0"/>
              <a:pPr>
                <a:defRPr/>
              </a:pPr>
              <a:t>12/1/2017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BB3EB8-314F-4CE3-939A-F78A6BE43B76}" type="datetime1">
              <a:rPr lang="en-US" smtClean="0"/>
              <a:pPr>
                <a:defRPr/>
              </a:pPr>
              <a:t>12/1/2017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BB3EB8-314F-4CE3-939A-F78A6BE43B76}" type="datetime1">
              <a:rPr lang="en-US" smtClean="0"/>
              <a:pPr>
                <a:defRPr/>
              </a:pPr>
              <a:t>12/1/2017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BB3EB8-314F-4CE3-939A-F78A6BE43B76}" type="datetime1">
              <a:rPr lang="en-US" smtClean="0"/>
              <a:pPr>
                <a:defRPr/>
              </a:pPr>
              <a:t>12/1/2017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BB3EB8-314F-4CE3-939A-F78A6BE43B76}" type="datetime1">
              <a:rPr lang="en-US" smtClean="0"/>
              <a:pPr>
                <a:defRPr/>
              </a:pPr>
              <a:t>12/1/2017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2B113F0-A774-4A14-AA2C-3A403885806F}" type="slidenum">
              <a:rPr lang="en-US" altLang="en-US" smtClean="0"/>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DFC08AD-425F-4775-B4E0-BB115F66D29C}" type="datetime1">
              <a:rPr lang="en-US" smtClean="0"/>
              <a:pPr>
                <a:defRPr/>
              </a:pPr>
              <a:t>12/1/2017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0355F54-7FB7-4864-A52B-2722A7103E10}" type="slidenum">
              <a:rPr lang="en-US" altLang="en-US" smtClean="0"/>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57D29FD-4BC1-4E48-B7DD-BCBA95BC7AF9}" type="datetime1">
              <a:rPr lang="en-US" smtClean="0"/>
              <a:pPr>
                <a:defRPr/>
              </a:pPr>
              <a:t>12/1/2017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514C96F-308B-488D-8EB8-53D986110491}"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fld id="{FA15597D-6130-464B-9D3E-3A1D0D3CB7DB}" type="datetime1">
              <a:rPr lang="en-US" smtClean="0"/>
              <a:pPr>
                <a:defRPr/>
              </a:pPr>
              <a:t>12/1/2017</a:t>
            </a:fld>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8AD668F5-6BE9-42B2-89D8-E57480DDCA9A}"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6716B0D-9E78-4000-9B46-108CCFA59DB2}" type="datetime1">
              <a:rPr lang="en-US" smtClean="0"/>
              <a:pPr>
                <a:defRPr/>
              </a:pPr>
              <a:t>12/1/2017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E38455A5-A4A9-468F-A1D3-4785F870EBD4}"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ED3457D7-E072-4C6B-85A3-FC101812524D}" type="datetime1">
              <a:rPr lang="en-US" smtClean="0"/>
              <a:pPr>
                <a:defRPr/>
              </a:pPr>
              <a:t>12/1/2017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EFC070B-E897-4FE2-87D3-937C19FE74A6}"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82521417-C2DD-4C9C-9B7F-24A4905C0EAD}" type="datetime1">
              <a:rPr lang="en-US" smtClean="0"/>
              <a:pPr>
                <a:defRPr/>
              </a:pPr>
              <a:t>12/1/2017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879F1A1-38E2-4BE0-8480-E43DB31206EE}"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0C71B9FD-5F84-40EE-BE92-5187585C0991}" type="datetime1">
              <a:rPr lang="en-US" smtClean="0"/>
              <a:pPr>
                <a:defRPr/>
              </a:pPr>
              <a:t>12/1/2017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FF91F6D4-B72F-4031-BB13-DF465A8C7873}"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8A44D78-FCC2-40B4-987C-246307192CE6}" type="datetime1">
              <a:rPr lang="en-US" smtClean="0"/>
              <a:pPr>
                <a:defRPr/>
              </a:pPr>
              <a:t>12/1/2017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A8CA3598-FCF8-48A4-9FF5-EF2B5DDBAA8F}"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C60CBCA-7388-4E1A-BAF6-17486ACF2434}" type="datetime1">
              <a:rPr lang="en-US" smtClean="0"/>
              <a:pPr>
                <a:defRPr/>
              </a:pPr>
              <a:t>12/1/2017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13ECB25-1E4F-4A8B-8783-EC7587DDB69B}" type="slidenum">
              <a:rPr lang="en-US" altLang="en-US" smtClean="0"/>
              <a:pPr/>
              <a:t>‹#›</a:t>
            </a:fld>
            <a:endParaRPr lang="en-US" alt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ACF3A49-14E6-442A-8033-A8225B229CA5}" type="datetime1">
              <a:rPr lang="en-US" smtClean="0"/>
              <a:pPr>
                <a:defRPr/>
              </a:pPr>
              <a:t>12/1/2017</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1DAC369-66D3-4EFC-BB3B-678C81E21597}"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B9BB3EB8-314F-4CE3-939A-F78A6BE43B76}" type="datetime1">
              <a:rPr lang="en-US" smtClean="0"/>
              <a:pPr>
                <a:defRPr/>
              </a:pPr>
              <a:t>12/1/2017</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B113F0-A774-4A14-AA2C-3A403885806F}" type="slidenum">
              <a:rPr lang="en-US" altLang="en-US" smtClean="0"/>
              <a:pPr/>
              <a:t>‹#›</a:t>
            </a:fld>
            <a:endParaRPr lang="en-US" altLang="en-US"/>
          </a:p>
        </p:txBody>
      </p:sp>
    </p:spTree>
    <p:extLst>
      <p:ext uri="{BB962C8B-B14F-4D97-AF65-F5344CB8AC3E}">
        <p14:creationId xmlns:p14="http://schemas.microsoft.com/office/powerpoint/2010/main" val="1839212837"/>
      </p:ext>
    </p:extLst>
  </p:cSld>
  <p:clrMap bg1="lt1" tx1="dk1" bg2="lt2" tx2="dk2" accent1="accent1" accent2="accent2" accent3="accent3" accent4="accent4" accent5="accent5" accent6="accent6" hlink="hlink" folHlink="folHlink"/>
  <p:sldLayoutIdLst>
    <p:sldLayoutId id="2147485278" r:id="rId1"/>
    <p:sldLayoutId id="2147485279" r:id="rId2"/>
    <p:sldLayoutId id="2147485280" r:id="rId3"/>
    <p:sldLayoutId id="2147485281" r:id="rId4"/>
    <p:sldLayoutId id="2147485282" r:id="rId5"/>
    <p:sldLayoutId id="2147485283" r:id="rId6"/>
    <p:sldLayoutId id="2147485284" r:id="rId7"/>
    <p:sldLayoutId id="2147485285" r:id="rId8"/>
    <p:sldLayoutId id="2147485286" r:id="rId9"/>
    <p:sldLayoutId id="2147485287" r:id="rId10"/>
    <p:sldLayoutId id="2147485288" r:id="rId11"/>
    <p:sldLayoutId id="2147485289" r:id="rId12"/>
    <p:sldLayoutId id="2147485290" r:id="rId13"/>
    <p:sldLayoutId id="2147485291" r:id="rId14"/>
    <p:sldLayoutId id="2147485292" r:id="rId15"/>
    <p:sldLayoutId id="2147485293" r:id="rId16"/>
    <p:sldLayoutId id="21474852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228600" y="3678865"/>
            <a:ext cx="8686800" cy="2438400"/>
          </a:xfrm>
        </p:spPr>
        <p:txBody>
          <a:bodyPr>
            <a:normAutofit fontScale="90000"/>
          </a:bodyPr>
          <a:lstStyle/>
          <a:p>
            <a:pPr algn="ctr" eaLnBrk="1" hangingPunct="1"/>
            <a:r>
              <a:rPr lang="en-US" altLang="en-US" dirty="0">
                <a:ea typeface="ＭＳ Ｐゴシック" pitchFamily="34" charset="-128"/>
              </a:rPr>
              <a:t>VIRS 2.0</a:t>
            </a:r>
            <a:br>
              <a:rPr lang="en-US" altLang="en-US" dirty="0">
                <a:ea typeface="ＭＳ Ｐゴシック" pitchFamily="34" charset="-128"/>
              </a:rPr>
            </a:br>
            <a:br>
              <a:rPr lang="en-US" altLang="en-US" sz="3200" dirty="0">
                <a:ea typeface="ＭＳ Ｐゴシック" pitchFamily="34" charset="-128"/>
              </a:rPr>
            </a:br>
            <a:r>
              <a:rPr lang="en-US" altLang="en-US" sz="1800" b="1" dirty="0">
                <a:ea typeface="ＭＳ Ｐゴシック" pitchFamily="34" charset="-128"/>
              </a:rPr>
              <a:t>Team Members:</a:t>
            </a:r>
            <a:br>
              <a:rPr lang="en-US" altLang="en-US" sz="1800" b="1" dirty="0">
                <a:ea typeface="ＭＳ Ｐゴシック" pitchFamily="34" charset="-128"/>
              </a:rPr>
            </a:br>
            <a:r>
              <a:rPr lang="en-US" altLang="en-US" sz="1800" dirty="0">
                <a:ea typeface="ＭＳ Ｐゴシック" pitchFamily="34" charset="-128"/>
              </a:rPr>
              <a:t>Alfredo Lopez, Milad Ebrahimi</a:t>
            </a:r>
            <a:br>
              <a:rPr lang="en-US" altLang="en-US" sz="1800" dirty="0">
                <a:ea typeface="ＭＳ Ｐゴシック" pitchFamily="34" charset="-128"/>
              </a:rPr>
            </a:br>
            <a:br>
              <a:rPr lang="en-US" altLang="en-US" sz="1000" dirty="0">
                <a:ea typeface="ＭＳ Ｐゴシック" pitchFamily="34" charset="-128"/>
              </a:rPr>
            </a:br>
            <a:r>
              <a:rPr lang="en-US" altLang="en-US" sz="1800" b="1" dirty="0">
                <a:ea typeface="ＭＳ Ｐゴシック" pitchFamily="34" charset="-128"/>
              </a:rPr>
              <a:t>Product Owners:</a:t>
            </a:r>
            <a:br>
              <a:rPr lang="en-US" altLang="en-US" sz="1800" dirty="0">
                <a:ea typeface="ＭＳ Ｐゴシック" pitchFamily="34" charset="-128"/>
              </a:rPr>
            </a:br>
            <a:r>
              <a:rPr lang="en-US" altLang="en-US" sz="1800" dirty="0">
                <a:ea typeface="ＭＳ Ｐゴシック" pitchFamily="34" charset="-128"/>
              </a:rPr>
              <a:t> Eric Dwyer, Seyedjafar Ehsanzadehsorati</a:t>
            </a:r>
            <a:br>
              <a:rPr lang="en-US" altLang="en-US" sz="1800" dirty="0">
                <a:ea typeface="ＭＳ Ｐゴシック" pitchFamily="34" charset="-128"/>
              </a:rPr>
            </a:br>
            <a:br>
              <a:rPr lang="en-US" altLang="en-US" sz="1000" dirty="0">
                <a:ea typeface="ＭＳ Ｐゴシック" pitchFamily="34" charset="-128"/>
              </a:rPr>
            </a:br>
            <a:r>
              <a:rPr lang="en-US" altLang="en-US" sz="1800" b="1" dirty="0">
                <a:ea typeface="ＭＳ Ｐゴシック" pitchFamily="34" charset="-128"/>
              </a:rPr>
              <a:t>Professor:</a:t>
            </a:r>
            <a:br>
              <a:rPr lang="en-US" altLang="en-US" sz="1800" dirty="0">
                <a:ea typeface="ＭＳ Ｐゴシック" pitchFamily="34" charset="-128"/>
              </a:rPr>
            </a:br>
            <a:r>
              <a:rPr lang="en-US" altLang="en-US" sz="1800" dirty="0">
                <a:ea typeface="ＭＳ Ｐゴシック" pitchFamily="34" charset="-128"/>
              </a:rPr>
              <a:t> Masoud Sadjadi</a:t>
            </a:r>
            <a:br>
              <a:rPr lang="en-US" altLang="en-US" sz="2800" dirty="0">
                <a:ea typeface="ＭＳ Ｐゴシック" pitchFamily="34" charset="-128"/>
              </a:rPr>
            </a:br>
            <a:br>
              <a:rPr lang="en-US" altLang="en-US" sz="3600" dirty="0">
                <a:ea typeface="ＭＳ Ｐゴシック" pitchFamily="34" charset="-128"/>
              </a:rPr>
            </a:br>
            <a:r>
              <a:rPr lang="en-US" altLang="en-US" sz="1800" dirty="0">
                <a:ea typeface="ＭＳ Ｐゴシック" pitchFamily="34" charset="-128"/>
              </a:rPr>
              <a:t>School of Computing and Information Sciences</a:t>
            </a:r>
            <a:br>
              <a:rPr lang="en-US" altLang="en-US" sz="1800" dirty="0">
                <a:ea typeface="ＭＳ Ｐゴシック" pitchFamily="34" charset="-128"/>
              </a:rPr>
            </a:br>
            <a:r>
              <a:rPr lang="en-US" altLang="en-US" sz="1800" dirty="0">
                <a:ea typeface="ＭＳ Ｐゴシック" pitchFamily="34" charset="-128"/>
              </a:rPr>
              <a:t>Florida International University</a:t>
            </a:r>
            <a:endParaRPr lang="en-US" altLang="en-US" dirty="0">
              <a:ea typeface="ＭＳ Ｐゴシック" pitchFamily="34" charset="-128"/>
            </a:endParaRPr>
          </a:p>
        </p:txBody>
      </p:sp>
      <p:sp>
        <p:nvSpPr>
          <p:cNvPr id="4" name="Title 1"/>
          <p:cNvSpPr txBox="1">
            <a:spLocks/>
          </p:cNvSpPr>
          <p:nvPr/>
        </p:nvSpPr>
        <p:spPr bwMode="auto">
          <a:xfrm>
            <a:off x="228600" y="228600"/>
            <a:ext cx="86868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sz="44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a:lstStyle>
          <a:p>
            <a:pPr algn="ctr" eaLnBrk="1" hangingPunct="1"/>
            <a:r>
              <a:rPr lang="en-US" altLang="en-US" sz="3600" dirty="0">
                <a:ea typeface="ＭＳ Ｐゴシック" pitchFamily="34" charset="-128"/>
              </a:rPr>
              <a:t>Senior Project Final Presentation</a:t>
            </a:r>
            <a:br>
              <a:rPr lang="en-US" altLang="en-US" dirty="0">
                <a:ea typeface="ＭＳ Ｐゴシック" pitchFamily="34" charset="-128"/>
              </a:rPr>
            </a:br>
            <a:r>
              <a:rPr lang="en-US" altLang="en-US" sz="2800" dirty="0">
                <a:ea typeface="ＭＳ Ｐゴシック" pitchFamily="34" charset="-128"/>
              </a:rPr>
              <a:t>Fall 2017</a:t>
            </a:r>
            <a:endParaRPr lang="en-US" altLang="en-US" dirty="0">
              <a:ea typeface="ＭＳ Ｐゴシック"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 Cases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500" t="7336" r="45000" b="22240"/>
          <a:stretch/>
        </p:blipFill>
        <p:spPr>
          <a:xfrm>
            <a:off x="2286000" y="1845733"/>
            <a:ext cx="5638800" cy="5012267"/>
          </a:xfrm>
          <a:prstGeom prst="rect">
            <a:avLst/>
          </a:prstGeom>
        </p:spPr>
      </p:pic>
    </p:spTree>
    <p:extLst>
      <p:ext uri="{BB962C8B-B14F-4D97-AF65-F5344CB8AC3E}">
        <p14:creationId xmlns:p14="http://schemas.microsoft.com/office/powerpoint/2010/main" val="23542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6A1D-A5DA-48A9-B28A-199074217068}"/>
              </a:ext>
            </a:extLst>
          </p:cNvPr>
          <p:cNvSpPr>
            <a:spLocks noGrp="1"/>
          </p:cNvSpPr>
          <p:nvPr>
            <p:ph type="title"/>
          </p:nvPr>
        </p:nvSpPr>
        <p:spPr/>
        <p:txBody>
          <a:bodyPr/>
          <a:lstStyle/>
          <a:p>
            <a:r>
              <a:rPr lang="en-US" dirty="0"/>
              <a:t>User Story: #132 Perform OCR</a:t>
            </a:r>
          </a:p>
        </p:txBody>
      </p:sp>
      <p:sp>
        <p:nvSpPr>
          <p:cNvPr id="3" name="Content Placeholder 2">
            <a:extLst>
              <a:ext uri="{FF2B5EF4-FFF2-40B4-BE49-F238E27FC236}">
                <a16:creationId xmlns:a16="http://schemas.microsoft.com/office/drawing/2014/main" id="{5262B8F2-DD09-4F66-B885-75266DBA637E}"/>
              </a:ext>
            </a:extLst>
          </p:cNvPr>
          <p:cNvSpPr>
            <a:spLocks noGrp="1"/>
          </p:cNvSpPr>
          <p:nvPr>
            <p:ph idx="1"/>
          </p:nvPr>
        </p:nvSpPr>
        <p:spPr>
          <a:xfrm>
            <a:off x="779463" y="1828801"/>
            <a:ext cx="7583487" cy="838200"/>
          </a:xfrm>
        </p:spPr>
        <p:txBody>
          <a:bodyPr>
            <a:normAutofit/>
          </a:bodyPr>
          <a:lstStyle/>
          <a:p>
            <a:r>
              <a:rPr lang="en-US" sz="1800" dirty="0"/>
              <a:t>As a user, I want to see the words and their different categories from an image file so that I can know more about the words in the image.</a:t>
            </a:r>
          </a:p>
        </p:txBody>
      </p:sp>
      <p:pic>
        <p:nvPicPr>
          <p:cNvPr id="7" name="Picture 6">
            <a:extLst>
              <a:ext uri="{FF2B5EF4-FFF2-40B4-BE49-F238E27FC236}">
                <a16:creationId xmlns:a16="http://schemas.microsoft.com/office/drawing/2014/main" id="{6C4593C4-D194-4B41-9F08-D5CA8C6CB7FD}"/>
              </a:ext>
            </a:extLst>
          </p:cNvPr>
          <p:cNvPicPr>
            <a:picLocks noChangeAspect="1"/>
          </p:cNvPicPr>
          <p:nvPr/>
        </p:nvPicPr>
        <p:blipFill rotWithShape="1">
          <a:blip r:embed="rId2"/>
          <a:srcRect t="2336"/>
          <a:stretch/>
        </p:blipFill>
        <p:spPr>
          <a:xfrm>
            <a:off x="1219200" y="2743200"/>
            <a:ext cx="7010400" cy="3185584"/>
          </a:xfrm>
          <a:prstGeom prst="rect">
            <a:avLst/>
          </a:prstGeom>
          <a:ln>
            <a:solidFill>
              <a:schemeClr val="accent1"/>
            </a:solidFill>
          </a:ln>
        </p:spPr>
      </p:pic>
    </p:spTree>
    <p:extLst>
      <p:ext uri="{BB962C8B-B14F-4D97-AF65-F5344CB8AC3E}">
        <p14:creationId xmlns:p14="http://schemas.microsoft.com/office/powerpoint/2010/main" val="426241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1CFA-C78E-4670-B0C4-3F84380749F4}"/>
              </a:ext>
            </a:extLst>
          </p:cNvPr>
          <p:cNvSpPr>
            <a:spLocks noGrp="1"/>
          </p:cNvSpPr>
          <p:nvPr>
            <p:ph type="title"/>
          </p:nvPr>
        </p:nvSpPr>
        <p:spPr/>
        <p:txBody>
          <a:bodyPr/>
          <a:lstStyle/>
          <a:p>
            <a:r>
              <a:rPr lang="en-US" dirty="0"/>
              <a:t>Use Case: #132 Perform OCR</a:t>
            </a:r>
          </a:p>
        </p:txBody>
      </p:sp>
      <p:sp>
        <p:nvSpPr>
          <p:cNvPr id="3" name="Content Placeholder 2">
            <a:extLst>
              <a:ext uri="{FF2B5EF4-FFF2-40B4-BE49-F238E27FC236}">
                <a16:creationId xmlns:a16="http://schemas.microsoft.com/office/drawing/2014/main" id="{1E1BDE71-F463-4157-A6B9-10F43881CDA6}"/>
              </a:ext>
            </a:extLst>
          </p:cNvPr>
          <p:cNvSpPr>
            <a:spLocks noGrp="1"/>
          </p:cNvSpPr>
          <p:nvPr>
            <p:ph idx="1"/>
          </p:nvPr>
        </p:nvSpPr>
        <p:spPr/>
        <p:txBody>
          <a:bodyPr>
            <a:normAutofit lnSpcReduction="10000"/>
          </a:bodyPr>
          <a:lstStyle/>
          <a:p>
            <a:pPr marL="0" indent="0">
              <a:buNone/>
            </a:pPr>
            <a:r>
              <a:rPr lang="en-US" sz="2000" b="1" dirty="0"/>
              <a:t>Name: </a:t>
            </a:r>
            <a:r>
              <a:rPr lang="en-US" sz="2000" dirty="0"/>
              <a:t>Perform OCR</a:t>
            </a:r>
            <a:br>
              <a:rPr lang="en-US" sz="2000" dirty="0"/>
            </a:br>
            <a:r>
              <a:rPr lang="en-US" sz="2000" b="1" dirty="0"/>
              <a:t>Actor: </a:t>
            </a:r>
            <a:r>
              <a:rPr lang="en-US" sz="2000" dirty="0"/>
              <a:t>User</a:t>
            </a:r>
            <a:br>
              <a:rPr lang="en-US" sz="2000" dirty="0"/>
            </a:br>
            <a:r>
              <a:rPr lang="en-US" sz="2000" b="1" dirty="0"/>
              <a:t>Preconditions: </a:t>
            </a:r>
            <a:r>
              <a:rPr lang="en-US" sz="2000" dirty="0"/>
              <a:t>The user has the desire to know more information about words in a picture.</a:t>
            </a:r>
            <a:br>
              <a:rPr lang="en-US" sz="2000" dirty="0"/>
            </a:br>
            <a:r>
              <a:rPr lang="en-US" sz="2000" b="1" dirty="0"/>
              <a:t>Description &lt;Flow of events&gt;:</a:t>
            </a:r>
            <a:br>
              <a:rPr lang="en-US" sz="2000" dirty="0"/>
            </a:br>
            <a:r>
              <a:rPr lang="en-US" sz="2000" dirty="0"/>
              <a:t>-The user interacts with systems and chooses a picture</a:t>
            </a:r>
            <a:br>
              <a:rPr lang="en-US" sz="2000" dirty="0"/>
            </a:br>
            <a:r>
              <a:rPr lang="en-US" sz="2000" dirty="0"/>
              <a:t>-The user sends the information</a:t>
            </a:r>
            <a:br>
              <a:rPr lang="en-US" sz="2000" dirty="0"/>
            </a:br>
            <a:r>
              <a:rPr lang="en-US" sz="2000" dirty="0"/>
              <a:t>	-The system receives the information and process it</a:t>
            </a:r>
            <a:br>
              <a:rPr lang="en-US" sz="2000" dirty="0"/>
            </a:br>
            <a:r>
              <a:rPr lang="en-US" sz="2000" dirty="0"/>
              <a:t>-The system displays the information.</a:t>
            </a:r>
            <a:br>
              <a:rPr lang="en-US" sz="2000" dirty="0"/>
            </a:br>
            <a:r>
              <a:rPr lang="en-US" sz="2000" dirty="0"/>
              <a:t>-The use case ends</a:t>
            </a:r>
            <a:br>
              <a:rPr lang="en-US" sz="2000" dirty="0"/>
            </a:br>
            <a:r>
              <a:rPr lang="en-US" sz="2000" dirty="0"/>
              <a:t>-Alternative: The user receives an </a:t>
            </a:r>
            <a:r>
              <a:rPr lang="en-US" sz="2000" dirty="0" err="1"/>
              <a:t>unparsable</a:t>
            </a:r>
            <a:r>
              <a:rPr lang="en-US" sz="2000" dirty="0"/>
              <a:t> exception.</a:t>
            </a:r>
          </a:p>
        </p:txBody>
      </p:sp>
    </p:spTree>
    <p:extLst>
      <p:ext uri="{BB962C8B-B14F-4D97-AF65-F5344CB8AC3E}">
        <p14:creationId xmlns:p14="http://schemas.microsoft.com/office/powerpoint/2010/main" val="1663159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059737" cy="1044575"/>
          </a:xfrm>
        </p:spPr>
        <p:txBody>
          <a:bodyPr>
            <a:normAutofit/>
          </a:bodyPr>
          <a:lstStyle/>
          <a:p>
            <a:r>
              <a:rPr lang="en-US" dirty="0"/>
              <a:t>Requirements: Sequence Diagrams</a:t>
            </a:r>
          </a:p>
        </p:txBody>
      </p:sp>
      <p:pic>
        <p:nvPicPr>
          <p:cNvPr id="9" name="Picture 8">
            <a:extLst>
              <a:ext uri="{FF2B5EF4-FFF2-40B4-BE49-F238E27FC236}">
                <a16:creationId xmlns:a16="http://schemas.microsoft.com/office/drawing/2014/main" id="{F9BE3471-828A-4BB3-803C-1DAD5A7A082D}"/>
              </a:ext>
            </a:extLst>
          </p:cNvPr>
          <p:cNvPicPr>
            <a:picLocks noChangeAspect="1"/>
          </p:cNvPicPr>
          <p:nvPr/>
        </p:nvPicPr>
        <p:blipFill>
          <a:blip r:embed="rId3"/>
          <a:stretch>
            <a:fillRect/>
          </a:stretch>
        </p:blipFill>
        <p:spPr>
          <a:xfrm>
            <a:off x="1905000" y="1676400"/>
            <a:ext cx="5327902" cy="4364665"/>
          </a:xfrm>
          <a:prstGeom prst="rect">
            <a:avLst/>
          </a:prstGeom>
        </p:spPr>
      </p:pic>
    </p:spTree>
    <p:extLst>
      <p:ext uri="{BB962C8B-B14F-4D97-AF65-F5344CB8AC3E}">
        <p14:creationId xmlns:p14="http://schemas.microsoft.com/office/powerpoint/2010/main" val="106231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Architecture</a:t>
            </a:r>
          </a:p>
        </p:txBody>
      </p:sp>
      <p:pic>
        <p:nvPicPr>
          <p:cNvPr id="4" name="image147.png">
            <a:extLst>
              <a:ext uri="{FF2B5EF4-FFF2-40B4-BE49-F238E27FC236}">
                <a16:creationId xmlns:a16="http://schemas.microsoft.com/office/drawing/2014/main" id="{9F1ECD4B-80F3-4FAE-A01D-32F4366A2044}"/>
              </a:ext>
            </a:extLst>
          </p:cNvPr>
          <p:cNvPicPr>
            <a:picLocks noGrp="1"/>
          </p:cNvPicPr>
          <p:nvPr>
            <p:ph idx="1"/>
          </p:nvPr>
        </p:nvPicPr>
        <p:blipFill>
          <a:blip r:embed="rId3"/>
          <a:stretch>
            <a:fillRect/>
          </a:stretch>
        </p:blipFill>
        <p:spPr>
          <a:xfrm>
            <a:off x="2685873" y="2667000"/>
            <a:ext cx="4297716" cy="3332163"/>
          </a:xfrm>
          <a:prstGeom prst="rect">
            <a:avLst/>
          </a:prstGeom>
          <a:ln/>
        </p:spPr>
      </p:pic>
      <p:sp>
        <p:nvSpPr>
          <p:cNvPr id="5" name="TextBox 4">
            <a:extLst>
              <a:ext uri="{FF2B5EF4-FFF2-40B4-BE49-F238E27FC236}">
                <a16:creationId xmlns:a16="http://schemas.microsoft.com/office/drawing/2014/main" id="{B3068F8D-4676-49D7-8961-14780A43B92B}"/>
              </a:ext>
            </a:extLst>
          </p:cNvPr>
          <p:cNvSpPr txBox="1"/>
          <p:nvPr/>
        </p:nvSpPr>
        <p:spPr>
          <a:xfrm>
            <a:off x="759787" y="1824335"/>
            <a:ext cx="3229602" cy="461665"/>
          </a:xfrm>
          <a:prstGeom prst="rect">
            <a:avLst/>
          </a:prstGeom>
          <a:noFill/>
        </p:spPr>
        <p:txBody>
          <a:bodyPr wrap="none" rtlCol="0">
            <a:spAutoFit/>
          </a:bodyPr>
          <a:lstStyle/>
          <a:p>
            <a:pPr algn="ctr"/>
            <a:r>
              <a:rPr lang="en-US" sz="2400" dirty="0"/>
              <a:t>Model-View-Controller</a:t>
            </a:r>
          </a:p>
        </p:txBody>
      </p:sp>
    </p:spTree>
    <p:extLst>
      <p:ext uri="{BB962C8B-B14F-4D97-AF65-F5344CB8AC3E}">
        <p14:creationId xmlns:p14="http://schemas.microsoft.com/office/powerpoint/2010/main" val="421157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Deployment</a:t>
            </a:r>
          </a:p>
        </p:txBody>
      </p:sp>
      <p:pic>
        <p:nvPicPr>
          <p:cNvPr id="13" name="Picture 12">
            <a:extLst>
              <a:ext uri="{FF2B5EF4-FFF2-40B4-BE49-F238E27FC236}">
                <a16:creationId xmlns:a16="http://schemas.microsoft.com/office/drawing/2014/main" id="{F83F01DF-5F0A-415F-B67A-ECBB5CB38BD9}"/>
              </a:ext>
            </a:extLst>
          </p:cNvPr>
          <p:cNvPicPr>
            <a:picLocks noChangeAspect="1"/>
          </p:cNvPicPr>
          <p:nvPr/>
        </p:nvPicPr>
        <p:blipFill>
          <a:blip r:embed="rId3"/>
          <a:stretch>
            <a:fillRect/>
          </a:stretch>
        </p:blipFill>
        <p:spPr>
          <a:xfrm>
            <a:off x="568978" y="1905000"/>
            <a:ext cx="8004456" cy="4264745"/>
          </a:xfrm>
          <a:prstGeom prst="rect">
            <a:avLst/>
          </a:prstGeom>
        </p:spPr>
      </p:pic>
    </p:spTree>
    <p:extLst>
      <p:ext uri="{BB962C8B-B14F-4D97-AF65-F5344CB8AC3E}">
        <p14:creationId xmlns:p14="http://schemas.microsoft.com/office/powerpoint/2010/main" val="285869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a:xfrm>
            <a:off x="982133" y="2667000"/>
            <a:ext cx="7704667" cy="3886200"/>
          </a:xfrm>
        </p:spPr>
        <p:txBody>
          <a:bodyPr>
            <a:normAutofit fontScale="92500" lnSpcReduction="10000"/>
          </a:bodyPr>
          <a:lstStyle/>
          <a:p>
            <a:r>
              <a:rPr lang="en-US" dirty="0"/>
              <a:t>Persistent data design</a:t>
            </a:r>
          </a:p>
          <a:p>
            <a:pPr lvl="1"/>
            <a:r>
              <a:rPr lang="en-US" dirty="0"/>
              <a:t>The data layer consists in a single table with all the data.</a:t>
            </a:r>
          </a:p>
          <a:p>
            <a:pPr lvl="1"/>
            <a:endParaRPr lang="en-US" dirty="0"/>
          </a:p>
          <a:p>
            <a:pPr lvl="1"/>
            <a:endParaRPr lang="en-US" dirty="0"/>
          </a:p>
          <a:p>
            <a:pPr lvl="1"/>
            <a:endParaRPr lang="en-US" dirty="0"/>
          </a:p>
          <a:p>
            <a:pPr lvl="1"/>
            <a:endParaRPr lang="en-US" dirty="0"/>
          </a:p>
          <a:p>
            <a:r>
              <a:rPr lang="en-US" dirty="0"/>
              <a:t>Security/Privacy</a:t>
            </a:r>
          </a:p>
          <a:p>
            <a:pPr lvl="1"/>
            <a:r>
              <a:rPr lang="en-US" dirty="0"/>
              <a:t>All keys are encrypted using </a:t>
            </a:r>
            <a:r>
              <a:rPr lang="en-US" dirty="0" err="1"/>
              <a:t>Jasypt</a:t>
            </a:r>
            <a:r>
              <a:rPr lang="en-US" dirty="0"/>
              <a:t>.</a:t>
            </a:r>
          </a:p>
          <a:p>
            <a:pPr lvl="1"/>
            <a:r>
              <a:rPr lang="en-US" dirty="0"/>
              <a:t>The Administrator keys are all secured.</a:t>
            </a:r>
          </a:p>
          <a:p>
            <a:endParaRPr lang="en-US" dirty="0"/>
          </a:p>
        </p:txBody>
      </p:sp>
      <p:pic>
        <p:nvPicPr>
          <p:cNvPr id="1026" name="Picture 2" descr="https://documents.lucidchart.com/documents/5e57eabc-71d3-44dd-b4e0-05a2202f71aa/pages/0_0?a=129&amp;x=168&amp;y=231&amp;w=264&amp;h=194&amp;store=1&amp;accept=image%2F*&amp;auth=LCA%20bd7c207b21a6e649a436c4794dfc0cb4f36f2181-ts%3D15120713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05200"/>
            <a:ext cx="1885950" cy="13811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3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Minimal Class Diagram: Frontend</a:t>
            </a:r>
          </a:p>
        </p:txBody>
      </p:sp>
      <p:pic>
        <p:nvPicPr>
          <p:cNvPr id="7" name="Content Placeholder 6">
            <a:extLst>
              <a:ext uri="{FF2B5EF4-FFF2-40B4-BE49-F238E27FC236}">
                <a16:creationId xmlns:a16="http://schemas.microsoft.com/office/drawing/2014/main" id="{9277D322-8ECE-4223-BF5D-9F4D159B219B}"/>
              </a:ext>
            </a:extLst>
          </p:cNvPr>
          <p:cNvPicPr>
            <a:picLocks noGrp="1" noChangeAspect="1"/>
          </p:cNvPicPr>
          <p:nvPr>
            <p:ph idx="1"/>
          </p:nvPr>
        </p:nvPicPr>
        <p:blipFill>
          <a:blip r:embed="rId3"/>
          <a:stretch>
            <a:fillRect/>
          </a:stretch>
        </p:blipFill>
        <p:spPr>
          <a:xfrm>
            <a:off x="2057400" y="1838352"/>
            <a:ext cx="5715000" cy="4826586"/>
          </a:xfrm>
        </p:spPr>
      </p:pic>
    </p:spTree>
    <p:extLst>
      <p:ext uri="{BB962C8B-B14F-4D97-AF65-F5344CB8AC3E}">
        <p14:creationId xmlns:p14="http://schemas.microsoft.com/office/powerpoint/2010/main" val="245309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23A0-6A8E-4DF9-AE26-B8CDA7FF3782}"/>
              </a:ext>
            </a:extLst>
          </p:cNvPr>
          <p:cNvSpPr>
            <a:spLocks noGrp="1"/>
          </p:cNvSpPr>
          <p:nvPr>
            <p:ph type="title"/>
          </p:nvPr>
        </p:nvSpPr>
        <p:spPr/>
        <p:txBody>
          <a:bodyPr/>
          <a:lstStyle/>
          <a:p>
            <a:r>
              <a:rPr lang="en-US" dirty="0"/>
              <a:t>Minimal Class Diagram: Backend</a:t>
            </a:r>
          </a:p>
        </p:txBody>
      </p:sp>
      <p:pic>
        <p:nvPicPr>
          <p:cNvPr id="5" name="Content Placeholder 4">
            <a:extLst>
              <a:ext uri="{FF2B5EF4-FFF2-40B4-BE49-F238E27FC236}">
                <a16:creationId xmlns:a16="http://schemas.microsoft.com/office/drawing/2014/main" id="{21EB7ABB-67F4-49B5-ADE8-639BA79EE90B}"/>
              </a:ext>
            </a:extLst>
          </p:cNvPr>
          <p:cNvPicPr>
            <a:picLocks noGrp="1" noChangeAspect="1"/>
          </p:cNvPicPr>
          <p:nvPr>
            <p:ph idx="1"/>
          </p:nvPr>
        </p:nvPicPr>
        <p:blipFill>
          <a:blip r:embed="rId2"/>
          <a:stretch>
            <a:fillRect/>
          </a:stretch>
        </p:blipFill>
        <p:spPr>
          <a:xfrm>
            <a:off x="2057400" y="2057400"/>
            <a:ext cx="5968207" cy="4256428"/>
          </a:xfrm>
        </p:spPr>
      </p:pic>
    </p:spTree>
    <p:extLst>
      <p:ext uri="{BB962C8B-B14F-4D97-AF65-F5344CB8AC3E}">
        <p14:creationId xmlns:p14="http://schemas.microsoft.com/office/powerpoint/2010/main" val="2106629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algorithm </a:t>
            </a:r>
          </a:p>
        </p:txBody>
      </p:sp>
      <p:pic>
        <p:nvPicPr>
          <p:cNvPr id="4" name="Picture 3"/>
          <p:cNvPicPr>
            <a:picLocks noChangeAspect="1"/>
          </p:cNvPicPr>
          <p:nvPr/>
        </p:nvPicPr>
        <p:blipFill>
          <a:blip r:embed="rId3"/>
          <a:stretch>
            <a:fillRect/>
          </a:stretch>
        </p:blipFill>
        <p:spPr>
          <a:xfrm>
            <a:off x="2362199" y="1425575"/>
            <a:ext cx="5105401" cy="4865645"/>
          </a:xfrm>
          <a:prstGeom prst="rect">
            <a:avLst/>
          </a:prstGeom>
          <a:ln>
            <a:solidFill>
              <a:schemeClr val="accent1"/>
            </a:solidFill>
          </a:ln>
        </p:spPr>
      </p:pic>
    </p:spTree>
    <p:extLst>
      <p:ext uri="{BB962C8B-B14F-4D97-AF65-F5344CB8AC3E}">
        <p14:creationId xmlns:p14="http://schemas.microsoft.com/office/powerpoint/2010/main" val="3568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ea typeface="ＭＳ Ｐゴシック" pitchFamily="34" charset="-128"/>
              </a:rPr>
              <a:t>Problem definition</a:t>
            </a:r>
          </a:p>
        </p:txBody>
      </p:sp>
      <p:sp>
        <p:nvSpPr>
          <p:cNvPr id="3" name="Content Placeholder 2"/>
          <p:cNvSpPr>
            <a:spLocks noGrp="1"/>
          </p:cNvSpPr>
          <p:nvPr>
            <p:ph idx="1"/>
          </p:nvPr>
        </p:nvSpPr>
        <p:spPr/>
        <p:txBody>
          <a:bodyPr/>
          <a:lstStyle/>
          <a:p>
            <a:pPr>
              <a:defRPr/>
            </a:pPr>
            <a:r>
              <a:rPr lang="en-US" sz="2000" dirty="0"/>
              <a:t>Problem:</a:t>
            </a:r>
          </a:p>
          <a:p>
            <a:pPr lvl="1" algn="just">
              <a:defRPr/>
            </a:pPr>
            <a:r>
              <a:rPr lang="en-US" dirty="0"/>
              <a:t>One of the major challenges that English Language learners (ELL) as well as mainstream students face is the lack of a reliable source to improve their academic words. There is no easy way to validate the easiness of text, which allows professors to select the appropriate materials for class. A challenging text is a wonderful way to propel students forward, yet something too hard to read can cause the opposite effect. </a:t>
            </a:r>
            <a:endParaRPr lang="is-I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9DF3-7F2D-4093-BD88-454343F73D04}"/>
              </a:ext>
            </a:extLst>
          </p:cNvPr>
          <p:cNvSpPr>
            <a:spLocks noGrp="1"/>
          </p:cNvSpPr>
          <p:nvPr>
            <p:ph type="title"/>
          </p:nvPr>
        </p:nvSpPr>
        <p:spPr/>
        <p:txBody>
          <a:bodyPr/>
          <a:lstStyle/>
          <a:p>
            <a:r>
              <a:rPr lang="en-US" dirty="0"/>
              <a:t>Test Suites and Test Cases</a:t>
            </a:r>
          </a:p>
        </p:txBody>
      </p:sp>
      <p:sp>
        <p:nvSpPr>
          <p:cNvPr id="3" name="Content Placeholder 2">
            <a:extLst>
              <a:ext uri="{FF2B5EF4-FFF2-40B4-BE49-F238E27FC236}">
                <a16:creationId xmlns:a16="http://schemas.microsoft.com/office/drawing/2014/main" id="{135EF749-0249-49A6-A901-F1A233BDB86E}"/>
              </a:ext>
            </a:extLst>
          </p:cNvPr>
          <p:cNvSpPr>
            <a:spLocks noGrp="1"/>
          </p:cNvSpPr>
          <p:nvPr>
            <p:ph idx="1"/>
          </p:nvPr>
        </p:nvSpPr>
        <p:spPr/>
        <p:txBody>
          <a:bodyPr/>
          <a:lstStyle/>
          <a:p>
            <a:r>
              <a:rPr lang="en-US" dirty="0"/>
              <a:t>Junit was the main tool utilized to verify the system.</a:t>
            </a:r>
          </a:p>
          <a:p>
            <a:r>
              <a:rPr lang="en-US" dirty="0"/>
              <a:t>Implemented several integration tests that are run before deploying to the web.</a:t>
            </a:r>
          </a:p>
          <a:p>
            <a:r>
              <a:rPr lang="en-US" dirty="0"/>
              <a:t>Karma and Jasmine were used to perform unit testing for frontend.</a:t>
            </a:r>
          </a:p>
          <a:p>
            <a:r>
              <a:rPr lang="en-US" dirty="0"/>
              <a:t>Compodoc and Istanbul were used to generate a code coverage report.</a:t>
            </a:r>
          </a:p>
        </p:txBody>
      </p:sp>
    </p:spTree>
    <p:extLst>
      <p:ext uri="{BB962C8B-B14F-4D97-AF65-F5344CB8AC3E}">
        <p14:creationId xmlns:p14="http://schemas.microsoft.com/office/powerpoint/2010/main" val="164391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Suites and Test Cases</a:t>
            </a:r>
          </a:p>
        </p:txBody>
      </p:sp>
      <p:sp>
        <p:nvSpPr>
          <p:cNvPr id="3" name="Content Placeholder 2"/>
          <p:cNvSpPr>
            <a:spLocks noGrp="1"/>
          </p:cNvSpPr>
          <p:nvPr>
            <p:ph idx="1"/>
          </p:nvPr>
        </p:nvSpPr>
        <p:spPr/>
        <p:txBody>
          <a:bodyPr>
            <a:normAutofit/>
          </a:bodyPr>
          <a:lstStyle/>
          <a:p>
            <a:pPr lvl="0"/>
            <a:r>
              <a:rPr lang="en-US" sz="1800" b="1" dirty="0"/>
              <a:t>Test case ID:</a:t>
            </a:r>
            <a:r>
              <a:rPr lang="en-US" sz="1800" dirty="0"/>
              <a:t> getFleschReadingEase_WithDataFromWebSite_Returns60_20</a:t>
            </a:r>
          </a:p>
          <a:p>
            <a:pPr lvl="0"/>
            <a:r>
              <a:rPr lang="en-US" sz="1800" dirty="0"/>
              <a:t>Description/Summary of Test: Getting the Flesch Reading Score with word count of 300, a sentence count of 12 and a syllable count of 430 returns 60.20.</a:t>
            </a:r>
          </a:p>
          <a:p>
            <a:pPr lvl="0"/>
            <a:r>
              <a:rPr lang="en-US" sz="1800" dirty="0"/>
              <a:t>Pre-condition: None</a:t>
            </a:r>
          </a:p>
          <a:p>
            <a:pPr lvl="0"/>
            <a:r>
              <a:rPr lang="en-US" sz="1800" dirty="0"/>
              <a:t>Expected Results: A reading score of 60.20</a:t>
            </a:r>
          </a:p>
          <a:p>
            <a:pPr lvl="0"/>
            <a:r>
              <a:rPr lang="en-US" sz="1800" dirty="0"/>
              <a:t>Actual Result: A Reading score of 60.20</a:t>
            </a:r>
          </a:p>
          <a:p>
            <a:pPr lvl="0"/>
            <a:r>
              <a:rPr lang="en-US" sz="1800" dirty="0"/>
              <a:t>Status (Fail/Pass): Pass</a:t>
            </a:r>
          </a:p>
          <a:p>
            <a:endParaRPr lang="en-US" sz="1800" dirty="0"/>
          </a:p>
        </p:txBody>
      </p:sp>
    </p:spTree>
    <p:extLst>
      <p:ext uri="{BB962C8B-B14F-4D97-AF65-F5344CB8AC3E}">
        <p14:creationId xmlns:p14="http://schemas.microsoft.com/office/powerpoint/2010/main" val="2164104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6C65-5D23-49B5-9BBF-189BEEC091EF}"/>
              </a:ext>
            </a:extLst>
          </p:cNvPr>
          <p:cNvSpPr>
            <a:spLocks noGrp="1"/>
          </p:cNvSpPr>
          <p:nvPr>
            <p:ph type="title"/>
          </p:nvPr>
        </p:nvSpPr>
        <p:spPr/>
        <p:txBody>
          <a:bodyPr/>
          <a:lstStyle/>
          <a:p>
            <a:r>
              <a:rPr lang="en-US" dirty="0"/>
              <a:t>Test Suites and Test Cases</a:t>
            </a:r>
          </a:p>
        </p:txBody>
      </p:sp>
      <p:sp>
        <p:nvSpPr>
          <p:cNvPr id="3" name="Content Placeholder 2">
            <a:extLst>
              <a:ext uri="{FF2B5EF4-FFF2-40B4-BE49-F238E27FC236}">
                <a16:creationId xmlns:a16="http://schemas.microsoft.com/office/drawing/2014/main" id="{EBCE0EF4-042F-4376-A490-F2EC0707776C}"/>
              </a:ext>
            </a:extLst>
          </p:cNvPr>
          <p:cNvSpPr>
            <a:spLocks noGrp="1"/>
          </p:cNvSpPr>
          <p:nvPr>
            <p:ph idx="1"/>
          </p:nvPr>
        </p:nvSpPr>
        <p:spPr/>
        <p:txBody>
          <a:bodyPr/>
          <a:lstStyle/>
          <a:p>
            <a:pPr lvl="0"/>
            <a:r>
              <a:rPr lang="en-US" sz="1800" dirty="0"/>
              <a:t>Test case ID: TextComponent_ShouldCreate_001</a:t>
            </a:r>
          </a:p>
          <a:p>
            <a:pPr lvl="0"/>
            <a:r>
              <a:rPr lang="en-US" sz="1800" dirty="0"/>
              <a:t>Description/Summary of Test: The Text component should be created.</a:t>
            </a:r>
          </a:p>
          <a:p>
            <a:pPr lvl="0"/>
            <a:r>
              <a:rPr lang="en-US" sz="1800" dirty="0"/>
              <a:t>Pre-condition: The server must be running.</a:t>
            </a:r>
          </a:p>
          <a:p>
            <a:pPr lvl="0"/>
            <a:r>
              <a:rPr lang="en-US" sz="1800" dirty="0"/>
              <a:t>Expected Results: Test Component should be created</a:t>
            </a:r>
          </a:p>
          <a:p>
            <a:pPr lvl="0"/>
            <a:r>
              <a:rPr lang="en-US" sz="1800" dirty="0"/>
              <a:t>Actual Result: Test Component was created</a:t>
            </a:r>
          </a:p>
          <a:p>
            <a:pPr lvl="0"/>
            <a:r>
              <a:rPr lang="en-US" sz="1800" dirty="0"/>
              <a:t>Status (Fail/Pass): Pass</a:t>
            </a:r>
          </a:p>
          <a:p>
            <a:endParaRPr lang="en-US" sz="1800" dirty="0"/>
          </a:p>
        </p:txBody>
      </p:sp>
    </p:spTree>
    <p:extLst>
      <p:ext uri="{BB962C8B-B14F-4D97-AF65-F5344CB8AC3E}">
        <p14:creationId xmlns:p14="http://schemas.microsoft.com/office/powerpoint/2010/main" val="2112078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08038" y="1600200"/>
            <a:ext cx="7583487" cy="4208463"/>
          </a:xfrm>
        </p:spPr>
        <p:txBody>
          <a:bodyPr/>
          <a:lstStyle/>
          <a:p>
            <a:r>
              <a:rPr lang="en-US" sz="2000" dirty="0"/>
              <a:t>Summary: </a:t>
            </a:r>
          </a:p>
          <a:p>
            <a:pPr lvl="1"/>
            <a:r>
              <a:rPr lang="en-US" sz="1400" dirty="0"/>
              <a:t>VIRS is a web app which facilitates learning of new languages through analysis of text and gathering of data which is then displayed to the user. Data given to the user includes category of word as far as popularity and definition of the words in the text with respect to the information in the database. It also provides the user with a complete statistical text analysis report and readability score.</a:t>
            </a:r>
          </a:p>
          <a:p>
            <a:r>
              <a:rPr lang="en-US" sz="2000" dirty="0"/>
              <a:t>contact information</a:t>
            </a:r>
          </a:p>
          <a:p>
            <a:pPr lvl="1"/>
            <a:r>
              <a:rPr lang="en-US" sz="1800" dirty="0"/>
              <a:t>Alfredo Lopez: alfredo.lopez002@gmail.com</a:t>
            </a:r>
          </a:p>
          <a:p>
            <a:pPr lvl="1"/>
            <a:r>
              <a:rPr lang="en-US" sz="1800" dirty="0"/>
              <a:t>Milad Ebrahimi: milad19@gmail.com</a:t>
            </a:r>
          </a:p>
          <a:p>
            <a:r>
              <a:rPr lang="en-US" sz="2000" dirty="0"/>
              <a:t>Questions?</a:t>
            </a:r>
          </a:p>
          <a:p>
            <a:r>
              <a:rPr lang="en-US" sz="2000" dirty="0"/>
              <a:t>Thank You!</a:t>
            </a:r>
          </a:p>
        </p:txBody>
      </p:sp>
      <p:pic>
        <p:nvPicPr>
          <p:cNvPr id="5" name="Picture 4">
            <a:extLst>
              <a:ext uri="{FF2B5EF4-FFF2-40B4-BE49-F238E27FC236}">
                <a16:creationId xmlns:a16="http://schemas.microsoft.com/office/drawing/2014/main" id="{CA527E12-2311-47B2-ADD4-350AE9A89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4734876"/>
            <a:ext cx="1402736" cy="1248412"/>
          </a:xfrm>
          <a:prstGeom prst="rect">
            <a:avLst/>
          </a:prstGeom>
        </p:spPr>
      </p:pic>
      <p:pic>
        <p:nvPicPr>
          <p:cNvPr id="9" name="Picture 8">
            <a:extLst>
              <a:ext uri="{FF2B5EF4-FFF2-40B4-BE49-F238E27FC236}">
                <a16:creationId xmlns:a16="http://schemas.microsoft.com/office/drawing/2014/main" id="{CDC598FE-E04C-485C-B003-ACBB0AFF157E}"/>
              </a:ext>
            </a:extLst>
          </p:cNvPr>
          <p:cNvPicPr>
            <a:picLocks noChangeAspect="1"/>
          </p:cNvPicPr>
          <p:nvPr/>
        </p:nvPicPr>
        <p:blipFill>
          <a:blip r:embed="rId4"/>
          <a:stretch>
            <a:fillRect/>
          </a:stretch>
        </p:blipFill>
        <p:spPr>
          <a:xfrm>
            <a:off x="5867400" y="4774907"/>
            <a:ext cx="1477416" cy="1208381"/>
          </a:xfrm>
          <a:prstGeom prst="rect">
            <a:avLst/>
          </a:prstGeom>
        </p:spPr>
      </p:pic>
      <p:pic>
        <p:nvPicPr>
          <p:cNvPr id="11" name="Picture 10">
            <a:extLst>
              <a:ext uri="{FF2B5EF4-FFF2-40B4-BE49-F238E27FC236}">
                <a16:creationId xmlns:a16="http://schemas.microsoft.com/office/drawing/2014/main" id="{5CEA9EBB-DCF6-4890-9661-9033746BFD52}"/>
              </a:ext>
            </a:extLst>
          </p:cNvPr>
          <p:cNvPicPr>
            <a:picLocks noChangeAspect="1"/>
          </p:cNvPicPr>
          <p:nvPr/>
        </p:nvPicPr>
        <p:blipFill>
          <a:blip r:embed="rId5"/>
          <a:stretch>
            <a:fillRect/>
          </a:stretch>
        </p:blipFill>
        <p:spPr>
          <a:xfrm>
            <a:off x="6779729" y="4174450"/>
            <a:ext cx="621584" cy="522033"/>
          </a:xfrm>
          <a:prstGeom prst="rect">
            <a:avLst/>
          </a:prstGeom>
        </p:spPr>
      </p:pic>
      <p:pic>
        <p:nvPicPr>
          <p:cNvPr id="13" name="Picture 12">
            <a:extLst>
              <a:ext uri="{FF2B5EF4-FFF2-40B4-BE49-F238E27FC236}">
                <a16:creationId xmlns:a16="http://schemas.microsoft.com/office/drawing/2014/main" id="{54A62630-2CBB-4B37-905C-A1A7A9783851}"/>
              </a:ext>
            </a:extLst>
          </p:cNvPr>
          <p:cNvPicPr>
            <a:picLocks noChangeAspect="1"/>
          </p:cNvPicPr>
          <p:nvPr/>
        </p:nvPicPr>
        <p:blipFill>
          <a:blip r:embed="rId6"/>
          <a:stretch>
            <a:fillRect/>
          </a:stretch>
        </p:blipFill>
        <p:spPr>
          <a:xfrm>
            <a:off x="7596575" y="4111683"/>
            <a:ext cx="572393" cy="572393"/>
          </a:xfrm>
          <a:prstGeom prst="rect">
            <a:avLst/>
          </a:prstGeom>
        </p:spPr>
      </p:pic>
      <p:pic>
        <p:nvPicPr>
          <p:cNvPr id="15" name="Picture 14">
            <a:extLst>
              <a:ext uri="{FF2B5EF4-FFF2-40B4-BE49-F238E27FC236}">
                <a16:creationId xmlns:a16="http://schemas.microsoft.com/office/drawing/2014/main" id="{6F06A9F8-D2EF-4760-8406-9871676DE876}"/>
              </a:ext>
            </a:extLst>
          </p:cNvPr>
          <p:cNvPicPr>
            <a:picLocks noChangeAspect="1"/>
          </p:cNvPicPr>
          <p:nvPr/>
        </p:nvPicPr>
        <p:blipFill>
          <a:blip r:embed="rId7"/>
          <a:stretch>
            <a:fillRect/>
          </a:stretch>
        </p:blipFill>
        <p:spPr>
          <a:xfrm>
            <a:off x="5318722" y="5518009"/>
            <a:ext cx="358770" cy="495102"/>
          </a:xfrm>
          <a:prstGeom prst="rect">
            <a:avLst/>
          </a:prstGeom>
        </p:spPr>
      </p:pic>
      <p:pic>
        <p:nvPicPr>
          <p:cNvPr id="19" name="Picture 18">
            <a:extLst>
              <a:ext uri="{FF2B5EF4-FFF2-40B4-BE49-F238E27FC236}">
                <a16:creationId xmlns:a16="http://schemas.microsoft.com/office/drawing/2014/main" id="{3238302D-08AB-4494-A5F3-CC039277A494}"/>
              </a:ext>
            </a:extLst>
          </p:cNvPr>
          <p:cNvPicPr>
            <a:picLocks noChangeAspect="1"/>
          </p:cNvPicPr>
          <p:nvPr/>
        </p:nvPicPr>
        <p:blipFill>
          <a:blip r:embed="rId8"/>
          <a:stretch>
            <a:fillRect/>
          </a:stretch>
        </p:blipFill>
        <p:spPr>
          <a:xfrm>
            <a:off x="8335655" y="4174290"/>
            <a:ext cx="458986" cy="458986"/>
          </a:xfrm>
          <a:prstGeom prst="rect">
            <a:avLst/>
          </a:prstGeom>
        </p:spPr>
      </p:pic>
      <p:pic>
        <p:nvPicPr>
          <p:cNvPr id="21" name="Graphic 20">
            <a:extLst>
              <a:ext uri="{FF2B5EF4-FFF2-40B4-BE49-F238E27FC236}">
                <a16:creationId xmlns:a16="http://schemas.microsoft.com/office/drawing/2014/main" id="{32349851-161A-4C1A-8A7B-E0C28A58617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96575" y="3704431"/>
            <a:ext cx="473406" cy="366227"/>
          </a:xfrm>
          <a:prstGeom prst="rect">
            <a:avLst/>
          </a:prstGeom>
        </p:spPr>
      </p:pic>
      <p:pic>
        <p:nvPicPr>
          <p:cNvPr id="25" name="Graphic 24">
            <a:extLst>
              <a:ext uri="{FF2B5EF4-FFF2-40B4-BE49-F238E27FC236}">
                <a16:creationId xmlns:a16="http://schemas.microsoft.com/office/drawing/2014/main" id="{8F18CDFF-F796-4E10-8AF8-B4D8EF7EB6D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01050" y="3646389"/>
            <a:ext cx="480218" cy="360164"/>
          </a:xfrm>
          <a:prstGeom prst="rect">
            <a:avLst/>
          </a:prstGeom>
        </p:spPr>
      </p:pic>
      <p:pic>
        <p:nvPicPr>
          <p:cNvPr id="27" name="Graphic 26">
            <a:extLst>
              <a:ext uri="{FF2B5EF4-FFF2-40B4-BE49-F238E27FC236}">
                <a16:creationId xmlns:a16="http://schemas.microsoft.com/office/drawing/2014/main" id="{42CBEED3-C991-45BA-A568-3FDC449F45C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80761" y="3109299"/>
            <a:ext cx="467220" cy="467220"/>
          </a:xfrm>
          <a:prstGeom prst="rect">
            <a:avLst/>
          </a:prstGeom>
        </p:spPr>
      </p:pic>
    </p:spTree>
    <p:extLst>
      <p:ext uri="{BB962C8B-B14F-4D97-AF65-F5344CB8AC3E}">
        <p14:creationId xmlns:p14="http://schemas.microsoft.com/office/powerpoint/2010/main" val="97787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5AC7-238A-4E56-882C-FA09CD5A85A5}"/>
              </a:ext>
            </a:extLst>
          </p:cNvPr>
          <p:cNvSpPr>
            <a:spLocks noGrp="1"/>
          </p:cNvSpPr>
          <p:nvPr>
            <p:ph type="title"/>
          </p:nvPr>
        </p:nvSpPr>
        <p:spPr/>
        <p:txBody>
          <a:bodyPr/>
          <a:lstStyle/>
          <a:p>
            <a:r>
              <a:rPr lang="en-US" altLang="en-US" dirty="0">
                <a:ea typeface="ＭＳ Ｐゴシック" pitchFamily="34" charset="-128"/>
              </a:rPr>
              <a:t>Project definition</a:t>
            </a:r>
            <a:endParaRPr lang="en-US" dirty="0"/>
          </a:p>
        </p:txBody>
      </p:sp>
      <p:sp>
        <p:nvSpPr>
          <p:cNvPr id="8" name="TextBox 7">
            <a:extLst>
              <a:ext uri="{FF2B5EF4-FFF2-40B4-BE49-F238E27FC236}">
                <a16:creationId xmlns:a16="http://schemas.microsoft.com/office/drawing/2014/main" id="{21116190-D926-4A18-BBBF-78369F737B1F}"/>
              </a:ext>
            </a:extLst>
          </p:cNvPr>
          <p:cNvSpPr txBox="1"/>
          <p:nvPr/>
        </p:nvSpPr>
        <p:spPr>
          <a:xfrm>
            <a:off x="779463" y="1676400"/>
            <a:ext cx="7954962" cy="1015663"/>
          </a:xfrm>
          <a:prstGeom prst="rect">
            <a:avLst/>
          </a:prstGeom>
          <a:noFill/>
        </p:spPr>
        <p:txBody>
          <a:bodyPr wrap="square" rtlCol="0">
            <a:spAutoFit/>
          </a:bodyPr>
          <a:lstStyle/>
          <a:p>
            <a:pPr marL="285750" indent="-285750">
              <a:buFont typeface="Arial" panose="020B0604020202020204" pitchFamily="34" charset="0"/>
              <a:buChar char="•"/>
            </a:pPr>
            <a:r>
              <a:rPr lang="is-IS" sz="2000" dirty="0"/>
              <a:t>An application that </a:t>
            </a:r>
            <a:r>
              <a:rPr lang="en-US" sz="2000" dirty="0"/>
              <a:t>produces enhanced texts through a color-coded system.</a:t>
            </a:r>
          </a:p>
          <a:p>
            <a:endParaRPr lang="en-US" sz="2000" dirty="0"/>
          </a:p>
        </p:txBody>
      </p:sp>
      <p:pic>
        <p:nvPicPr>
          <p:cNvPr id="10" name="Picture 9">
            <a:extLst>
              <a:ext uri="{FF2B5EF4-FFF2-40B4-BE49-F238E27FC236}">
                <a16:creationId xmlns:a16="http://schemas.microsoft.com/office/drawing/2014/main" id="{BB3B1348-FD6F-43E3-BF37-0AD03C9E3906}"/>
              </a:ext>
            </a:extLst>
          </p:cNvPr>
          <p:cNvPicPr>
            <a:picLocks noChangeAspect="1"/>
          </p:cNvPicPr>
          <p:nvPr/>
        </p:nvPicPr>
        <p:blipFill>
          <a:blip r:embed="rId2"/>
          <a:stretch>
            <a:fillRect/>
          </a:stretch>
        </p:blipFill>
        <p:spPr>
          <a:xfrm>
            <a:off x="1253066" y="2653963"/>
            <a:ext cx="7162800" cy="3455084"/>
          </a:xfrm>
          <a:prstGeom prst="rect">
            <a:avLst/>
          </a:prstGeom>
          <a:ln>
            <a:solidFill>
              <a:schemeClr val="accent1"/>
            </a:solidFill>
          </a:ln>
        </p:spPr>
      </p:pic>
    </p:spTree>
    <p:extLst>
      <p:ext uri="{BB962C8B-B14F-4D97-AF65-F5344CB8AC3E}">
        <p14:creationId xmlns:p14="http://schemas.microsoft.com/office/powerpoint/2010/main" val="143245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2DB9E-65B8-45AF-B152-05A2D469DFF8}"/>
              </a:ext>
            </a:extLst>
          </p:cNvPr>
          <p:cNvSpPr>
            <a:spLocks noGrp="1"/>
          </p:cNvSpPr>
          <p:nvPr>
            <p:ph type="title"/>
          </p:nvPr>
        </p:nvSpPr>
        <p:spPr/>
        <p:txBody>
          <a:bodyPr/>
          <a:lstStyle/>
          <a:p>
            <a:pPr algn="just"/>
            <a:r>
              <a:rPr lang="en-US" altLang="en-US" dirty="0">
                <a:ea typeface="ＭＳ Ｐゴシック" pitchFamily="34" charset="-128"/>
              </a:rPr>
              <a:t>Project definition</a:t>
            </a:r>
            <a:endParaRPr lang="en-US" dirty="0"/>
          </a:p>
        </p:txBody>
      </p:sp>
      <p:sp>
        <p:nvSpPr>
          <p:cNvPr id="3" name="Content Placeholder 2">
            <a:extLst>
              <a:ext uri="{FF2B5EF4-FFF2-40B4-BE49-F238E27FC236}">
                <a16:creationId xmlns:a16="http://schemas.microsoft.com/office/drawing/2014/main" id="{C45A2704-A999-4A83-8B09-71C7FDE55F93}"/>
              </a:ext>
            </a:extLst>
          </p:cNvPr>
          <p:cNvSpPr>
            <a:spLocks noGrp="1"/>
          </p:cNvSpPr>
          <p:nvPr>
            <p:ph idx="1"/>
          </p:nvPr>
        </p:nvSpPr>
        <p:spPr>
          <a:xfrm>
            <a:off x="779463" y="1828800"/>
            <a:ext cx="3335337" cy="4223308"/>
          </a:xfrm>
        </p:spPr>
        <p:txBody>
          <a:bodyPr/>
          <a:lstStyle/>
          <a:p>
            <a:pPr lvl="1">
              <a:defRPr/>
            </a:pPr>
            <a:r>
              <a:rPr lang="en-US" dirty="0"/>
              <a:t>Provides reliable readability index that would help teachers in decisions making gives a detailed analysis of texts that would help in material development.</a:t>
            </a:r>
          </a:p>
          <a:p>
            <a:endParaRPr lang="en-US" sz="2000" dirty="0"/>
          </a:p>
        </p:txBody>
      </p:sp>
      <p:pic>
        <p:nvPicPr>
          <p:cNvPr id="5" name="Picture 4">
            <a:extLst>
              <a:ext uri="{FF2B5EF4-FFF2-40B4-BE49-F238E27FC236}">
                <a16:creationId xmlns:a16="http://schemas.microsoft.com/office/drawing/2014/main" id="{836DF217-66C7-4E74-88EB-DC9B83C6D895}"/>
              </a:ext>
            </a:extLst>
          </p:cNvPr>
          <p:cNvPicPr>
            <a:picLocks noChangeAspect="1"/>
          </p:cNvPicPr>
          <p:nvPr/>
        </p:nvPicPr>
        <p:blipFill>
          <a:blip r:embed="rId2"/>
          <a:stretch>
            <a:fillRect/>
          </a:stretch>
        </p:blipFill>
        <p:spPr>
          <a:xfrm>
            <a:off x="4810125" y="1295400"/>
            <a:ext cx="4038600" cy="2840710"/>
          </a:xfrm>
          <a:prstGeom prst="rect">
            <a:avLst/>
          </a:prstGeom>
          <a:ln>
            <a:solidFill>
              <a:schemeClr val="accent1"/>
            </a:solidFill>
          </a:ln>
        </p:spPr>
      </p:pic>
      <p:pic>
        <p:nvPicPr>
          <p:cNvPr id="7" name="Picture 6">
            <a:extLst>
              <a:ext uri="{FF2B5EF4-FFF2-40B4-BE49-F238E27FC236}">
                <a16:creationId xmlns:a16="http://schemas.microsoft.com/office/drawing/2014/main" id="{52D00135-C58D-4E0C-B702-F2A4B2DD7886}"/>
              </a:ext>
            </a:extLst>
          </p:cNvPr>
          <p:cNvPicPr>
            <a:picLocks noChangeAspect="1"/>
          </p:cNvPicPr>
          <p:nvPr/>
        </p:nvPicPr>
        <p:blipFill>
          <a:blip r:embed="rId3"/>
          <a:stretch>
            <a:fillRect/>
          </a:stretch>
        </p:blipFill>
        <p:spPr>
          <a:xfrm>
            <a:off x="4810125" y="4114800"/>
            <a:ext cx="4038600" cy="1937308"/>
          </a:xfrm>
          <a:prstGeom prst="rect">
            <a:avLst/>
          </a:prstGeom>
          <a:ln>
            <a:solidFill>
              <a:schemeClr val="accent1"/>
            </a:solidFill>
          </a:ln>
        </p:spPr>
      </p:pic>
    </p:spTree>
    <p:extLst>
      <p:ext uri="{BB962C8B-B14F-4D97-AF65-F5344CB8AC3E}">
        <p14:creationId xmlns:p14="http://schemas.microsoft.com/office/powerpoint/2010/main" val="280734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7FDD-0C7A-4915-979D-37AE32218891}"/>
              </a:ext>
            </a:extLst>
          </p:cNvPr>
          <p:cNvSpPr>
            <a:spLocks noGrp="1"/>
          </p:cNvSpPr>
          <p:nvPr>
            <p:ph type="title"/>
          </p:nvPr>
        </p:nvSpPr>
        <p:spPr/>
        <p:txBody>
          <a:bodyPr/>
          <a:lstStyle/>
          <a:p>
            <a:r>
              <a:rPr lang="en-US" altLang="en-US" dirty="0">
                <a:ea typeface="ＭＳ Ｐゴシック" pitchFamily="34" charset="-128"/>
              </a:rPr>
              <a:t>Project definition</a:t>
            </a:r>
            <a:endParaRPr lang="en-US" dirty="0"/>
          </a:p>
        </p:txBody>
      </p:sp>
      <p:pic>
        <p:nvPicPr>
          <p:cNvPr id="5" name="Content Placeholder 4">
            <a:extLst>
              <a:ext uri="{FF2B5EF4-FFF2-40B4-BE49-F238E27FC236}">
                <a16:creationId xmlns:a16="http://schemas.microsoft.com/office/drawing/2014/main" id="{4D578D11-8648-4FCA-95C5-0EFC1CDF881A}"/>
              </a:ext>
            </a:extLst>
          </p:cNvPr>
          <p:cNvPicPr>
            <a:picLocks noGrp="1" noChangeAspect="1"/>
          </p:cNvPicPr>
          <p:nvPr>
            <p:ph idx="1"/>
          </p:nvPr>
        </p:nvPicPr>
        <p:blipFill>
          <a:blip r:embed="rId2"/>
          <a:stretch>
            <a:fillRect/>
          </a:stretch>
        </p:blipFill>
        <p:spPr>
          <a:xfrm>
            <a:off x="5486400" y="1780114"/>
            <a:ext cx="2353008" cy="3332163"/>
          </a:xfrm>
          <a:ln>
            <a:solidFill>
              <a:schemeClr val="accent1"/>
            </a:solidFill>
          </a:ln>
        </p:spPr>
      </p:pic>
      <p:pic>
        <p:nvPicPr>
          <p:cNvPr id="7" name="Picture 6">
            <a:extLst>
              <a:ext uri="{FF2B5EF4-FFF2-40B4-BE49-F238E27FC236}">
                <a16:creationId xmlns:a16="http://schemas.microsoft.com/office/drawing/2014/main" id="{350E473C-AA1F-4E0C-ABEA-0EE48A2FE5A8}"/>
              </a:ext>
            </a:extLst>
          </p:cNvPr>
          <p:cNvPicPr>
            <a:picLocks noChangeAspect="1"/>
          </p:cNvPicPr>
          <p:nvPr/>
        </p:nvPicPr>
        <p:blipFill>
          <a:blip r:embed="rId3"/>
          <a:stretch>
            <a:fillRect/>
          </a:stretch>
        </p:blipFill>
        <p:spPr>
          <a:xfrm>
            <a:off x="1006767" y="2905686"/>
            <a:ext cx="3014374" cy="3114114"/>
          </a:xfrm>
          <a:prstGeom prst="rect">
            <a:avLst/>
          </a:prstGeom>
          <a:ln>
            <a:solidFill>
              <a:schemeClr val="accent1"/>
            </a:solidFill>
          </a:ln>
        </p:spPr>
      </p:pic>
      <p:sp>
        <p:nvSpPr>
          <p:cNvPr id="8" name="TextBox 7">
            <a:extLst>
              <a:ext uri="{FF2B5EF4-FFF2-40B4-BE49-F238E27FC236}">
                <a16:creationId xmlns:a16="http://schemas.microsoft.com/office/drawing/2014/main" id="{1846088F-3556-41BA-A36A-60859377F3C8}"/>
              </a:ext>
            </a:extLst>
          </p:cNvPr>
          <p:cNvSpPr txBox="1"/>
          <p:nvPr/>
        </p:nvSpPr>
        <p:spPr>
          <a:xfrm>
            <a:off x="779463" y="1752040"/>
            <a:ext cx="444471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Wikipedia</a:t>
            </a:r>
            <a:r>
              <a:rPr lang="en-US" dirty="0">
                <a:latin typeface="Arial"/>
                <a:ea typeface="Arial"/>
                <a:cs typeface="Arial"/>
                <a:sym typeface="Arial"/>
              </a:rPr>
              <a:t> definition for the word will be displayed when clicking a word.</a:t>
            </a:r>
            <a:endParaRPr lang="en-US" dirty="0"/>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DDE70182-416B-4692-9288-29745122A8F7}"/>
              </a:ext>
            </a:extLst>
          </p:cNvPr>
          <p:cNvSpPr txBox="1"/>
          <p:nvPr/>
        </p:nvSpPr>
        <p:spPr>
          <a:xfrm>
            <a:off x="4114800" y="5373469"/>
            <a:ext cx="444471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new frequency-based dictionary that makes it easier to read.</a:t>
            </a:r>
          </a:p>
        </p:txBody>
      </p:sp>
    </p:spTree>
    <p:extLst>
      <p:ext uri="{BB962C8B-B14F-4D97-AF65-F5344CB8AC3E}">
        <p14:creationId xmlns:p14="http://schemas.microsoft.com/office/powerpoint/2010/main" val="418359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585C-20C7-4F69-98AD-563EFB2A92F8}"/>
              </a:ext>
            </a:extLst>
          </p:cNvPr>
          <p:cNvSpPr>
            <a:spLocks noGrp="1"/>
          </p:cNvSpPr>
          <p:nvPr>
            <p:ph type="title"/>
          </p:nvPr>
        </p:nvSpPr>
        <p:spPr/>
        <p:txBody>
          <a:bodyPr/>
          <a:lstStyle/>
          <a:p>
            <a:r>
              <a:rPr lang="en-US" altLang="en-US" dirty="0">
                <a:ea typeface="ＭＳ Ｐゴシック" pitchFamily="34" charset="-128"/>
              </a:rPr>
              <a:t>Project definition</a:t>
            </a:r>
            <a:endParaRPr lang="en-US" dirty="0"/>
          </a:p>
        </p:txBody>
      </p:sp>
      <p:sp>
        <p:nvSpPr>
          <p:cNvPr id="3" name="Content Placeholder 2">
            <a:extLst>
              <a:ext uri="{FF2B5EF4-FFF2-40B4-BE49-F238E27FC236}">
                <a16:creationId xmlns:a16="http://schemas.microsoft.com/office/drawing/2014/main" id="{D5BA3FD3-5399-44D3-8D89-F5681946C607}"/>
              </a:ext>
            </a:extLst>
          </p:cNvPr>
          <p:cNvSpPr>
            <a:spLocks noGrp="1"/>
          </p:cNvSpPr>
          <p:nvPr>
            <p:ph idx="1"/>
          </p:nvPr>
        </p:nvSpPr>
        <p:spPr>
          <a:xfrm>
            <a:off x="779463" y="1828801"/>
            <a:ext cx="7831137" cy="685799"/>
          </a:xfrm>
        </p:spPr>
        <p:txBody>
          <a:bodyPr>
            <a:normAutofit lnSpcReduction="10000"/>
          </a:bodyPr>
          <a:lstStyle/>
          <a:p>
            <a:r>
              <a:rPr lang="en-US" sz="2000" dirty="0"/>
              <a:t>The web application that is accessible from desktops, tablets and mobile devices.</a:t>
            </a:r>
          </a:p>
        </p:txBody>
      </p:sp>
      <p:pic>
        <p:nvPicPr>
          <p:cNvPr id="5" name="Picture 4">
            <a:extLst>
              <a:ext uri="{FF2B5EF4-FFF2-40B4-BE49-F238E27FC236}">
                <a16:creationId xmlns:a16="http://schemas.microsoft.com/office/drawing/2014/main" id="{A73B063D-1A71-44AD-AF51-7BA19A0C41B4}"/>
              </a:ext>
            </a:extLst>
          </p:cNvPr>
          <p:cNvPicPr>
            <a:picLocks noChangeAspect="1"/>
          </p:cNvPicPr>
          <p:nvPr/>
        </p:nvPicPr>
        <p:blipFill>
          <a:blip r:embed="rId2"/>
          <a:stretch>
            <a:fillRect/>
          </a:stretch>
        </p:blipFill>
        <p:spPr>
          <a:xfrm>
            <a:off x="4267200" y="2477379"/>
            <a:ext cx="4443991" cy="3542421"/>
          </a:xfrm>
          <a:prstGeom prst="rect">
            <a:avLst/>
          </a:prstGeom>
        </p:spPr>
      </p:pic>
      <p:pic>
        <p:nvPicPr>
          <p:cNvPr id="7" name="Picture 6">
            <a:extLst>
              <a:ext uri="{FF2B5EF4-FFF2-40B4-BE49-F238E27FC236}">
                <a16:creationId xmlns:a16="http://schemas.microsoft.com/office/drawing/2014/main" id="{42C772CA-8D21-4AE4-B387-B4ABE5483FC2}"/>
              </a:ext>
            </a:extLst>
          </p:cNvPr>
          <p:cNvPicPr>
            <a:picLocks noChangeAspect="1"/>
          </p:cNvPicPr>
          <p:nvPr/>
        </p:nvPicPr>
        <p:blipFill>
          <a:blip r:embed="rId3"/>
          <a:stretch>
            <a:fillRect/>
          </a:stretch>
        </p:blipFill>
        <p:spPr>
          <a:xfrm>
            <a:off x="2590800" y="3888372"/>
            <a:ext cx="2111367" cy="2131428"/>
          </a:xfrm>
          <a:prstGeom prst="rect">
            <a:avLst/>
          </a:prstGeom>
        </p:spPr>
      </p:pic>
    </p:spTree>
    <p:extLst>
      <p:ext uri="{BB962C8B-B14F-4D97-AF65-F5344CB8AC3E}">
        <p14:creationId xmlns:p14="http://schemas.microsoft.com/office/powerpoint/2010/main" val="184362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graphicFrame>
        <p:nvGraphicFramePr>
          <p:cNvPr id="5" name="Chart 4">
            <a:extLst>
              <a:ext uri="{FF2B5EF4-FFF2-40B4-BE49-F238E27FC236}">
                <a16:creationId xmlns:a16="http://schemas.microsoft.com/office/drawing/2014/main" id="{00000000-0008-0000-0000-00000E000000}"/>
              </a:ext>
            </a:extLst>
          </p:cNvPr>
          <p:cNvGraphicFramePr>
            <a:graphicFrameLocks/>
          </p:cNvGraphicFramePr>
          <p:nvPr>
            <p:extLst>
              <p:ext uri="{D42A27DB-BD31-4B8C-83A1-F6EECF244321}">
                <p14:modId xmlns:p14="http://schemas.microsoft.com/office/powerpoint/2010/main" val="587763402"/>
              </p:ext>
            </p:extLst>
          </p:nvPr>
        </p:nvGraphicFramePr>
        <p:xfrm>
          <a:off x="1219200" y="1828800"/>
          <a:ext cx="7162800" cy="41748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544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Stories </a:t>
            </a:r>
          </a:p>
        </p:txBody>
      </p:sp>
      <p:sp>
        <p:nvSpPr>
          <p:cNvPr id="4" name="Content Placeholder 3">
            <a:extLst>
              <a:ext uri="{FF2B5EF4-FFF2-40B4-BE49-F238E27FC236}">
                <a16:creationId xmlns:a16="http://schemas.microsoft.com/office/drawing/2014/main" id="{3981780B-8655-4A79-A2ED-74A6EFC344D6}"/>
              </a:ext>
            </a:extLst>
          </p:cNvPr>
          <p:cNvSpPr>
            <a:spLocks noGrp="1"/>
          </p:cNvSpPr>
          <p:nvPr>
            <p:ph sz="half" idx="1"/>
          </p:nvPr>
        </p:nvSpPr>
        <p:spPr/>
        <p:txBody>
          <a:bodyPr>
            <a:normAutofit fontScale="92500"/>
          </a:bodyPr>
          <a:lstStyle/>
          <a:p>
            <a:r>
              <a:rPr lang="en-US" sz="1800" dirty="0"/>
              <a:t>132 [Backend] Perform OCR</a:t>
            </a:r>
          </a:p>
          <a:p>
            <a:r>
              <a:rPr lang="en-US" sz="1800" dirty="0"/>
              <a:t>145 [Backend] Analyze Text</a:t>
            </a:r>
          </a:p>
          <a:p>
            <a:r>
              <a:rPr lang="en-US" sz="1800" dirty="0"/>
              <a:t>146 [Backend] Analyze PDF</a:t>
            </a:r>
          </a:p>
          <a:p>
            <a:r>
              <a:rPr lang="en-US" sz="1800" dirty="0"/>
              <a:t>147 [Backend] Analyze Doc</a:t>
            </a:r>
          </a:p>
          <a:p>
            <a:r>
              <a:rPr lang="en-US" sz="1800" dirty="0"/>
              <a:t>148 Implement Responsive Design</a:t>
            </a:r>
          </a:p>
          <a:p>
            <a:r>
              <a:rPr lang="en-US" sz="1800" dirty="0"/>
              <a:t>149 Merge Applications</a:t>
            </a:r>
          </a:p>
          <a:p>
            <a:r>
              <a:rPr lang="en-US" sz="1800" dirty="0"/>
              <a:t>150 [Frontend] Create Admin Panel</a:t>
            </a:r>
          </a:p>
          <a:p>
            <a:r>
              <a:rPr lang="en-US" sz="1800" dirty="0"/>
              <a:t>151 [Backend] Implement Word Definition</a:t>
            </a:r>
          </a:p>
        </p:txBody>
      </p:sp>
      <p:sp>
        <p:nvSpPr>
          <p:cNvPr id="5" name="Content Placeholder 4">
            <a:extLst>
              <a:ext uri="{FF2B5EF4-FFF2-40B4-BE49-F238E27FC236}">
                <a16:creationId xmlns:a16="http://schemas.microsoft.com/office/drawing/2014/main" id="{31530E08-5083-4ADE-A047-2EA8DFD18306}"/>
              </a:ext>
            </a:extLst>
          </p:cNvPr>
          <p:cNvSpPr>
            <a:spLocks noGrp="1"/>
          </p:cNvSpPr>
          <p:nvPr>
            <p:ph sz="half" idx="2"/>
          </p:nvPr>
        </p:nvSpPr>
        <p:spPr/>
        <p:txBody>
          <a:bodyPr>
            <a:normAutofit/>
          </a:bodyPr>
          <a:lstStyle/>
          <a:p>
            <a:r>
              <a:rPr lang="en-US" sz="1700" dirty="0"/>
              <a:t>154 [Frontend] Create Sidebar Menu</a:t>
            </a:r>
          </a:p>
          <a:p>
            <a:r>
              <a:rPr lang="en-US" sz="1700" dirty="0"/>
              <a:t>155 [Frontend] Apply Category Color to Words </a:t>
            </a:r>
          </a:p>
          <a:p>
            <a:r>
              <a:rPr lang="en-US" sz="1700" dirty="0"/>
              <a:t>157 Implement Google Analytics</a:t>
            </a:r>
          </a:p>
          <a:p>
            <a:r>
              <a:rPr lang="en-US" sz="1700" dirty="0"/>
              <a:t>158 [Backend] Create Admin Login</a:t>
            </a:r>
          </a:p>
          <a:p>
            <a:r>
              <a:rPr lang="en-US" sz="1700" dirty="0"/>
              <a:t>176 [Frontend] Analyze Text </a:t>
            </a:r>
          </a:p>
          <a:p>
            <a:r>
              <a:rPr lang="en-US" sz="1700" dirty="0"/>
              <a:t>178 [Frontend] Analyze PDF </a:t>
            </a:r>
          </a:p>
          <a:p>
            <a:r>
              <a:rPr lang="en-US" sz="1700" dirty="0"/>
              <a:t>179 [Frontend] Analyze Doc </a:t>
            </a:r>
          </a:p>
          <a:p>
            <a:endParaRPr lang="en-US" sz="1700" dirty="0"/>
          </a:p>
        </p:txBody>
      </p:sp>
    </p:spTree>
    <p:extLst>
      <p:ext uri="{BB962C8B-B14F-4D97-AF65-F5344CB8AC3E}">
        <p14:creationId xmlns:p14="http://schemas.microsoft.com/office/powerpoint/2010/main" val="13814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6A8A-1306-451B-A388-008F7C6F3A2D}"/>
              </a:ext>
            </a:extLst>
          </p:cNvPr>
          <p:cNvSpPr>
            <a:spLocks noGrp="1"/>
          </p:cNvSpPr>
          <p:nvPr>
            <p:ph type="title"/>
          </p:nvPr>
        </p:nvSpPr>
        <p:spPr/>
        <p:txBody>
          <a:bodyPr/>
          <a:lstStyle/>
          <a:p>
            <a:r>
              <a:rPr lang="en-US" dirty="0"/>
              <a:t>Requirements: User Stories </a:t>
            </a:r>
          </a:p>
        </p:txBody>
      </p:sp>
      <p:sp>
        <p:nvSpPr>
          <p:cNvPr id="3" name="Content Placeholder 2">
            <a:extLst>
              <a:ext uri="{FF2B5EF4-FFF2-40B4-BE49-F238E27FC236}">
                <a16:creationId xmlns:a16="http://schemas.microsoft.com/office/drawing/2014/main" id="{7905CE1B-D1D2-4239-978F-7A9E554F16AB}"/>
              </a:ext>
            </a:extLst>
          </p:cNvPr>
          <p:cNvSpPr>
            <a:spLocks noGrp="1"/>
          </p:cNvSpPr>
          <p:nvPr>
            <p:ph sz="half" idx="1"/>
          </p:nvPr>
        </p:nvSpPr>
        <p:spPr>
          <a:xfrm>
            <a:off x="779462" y="1752600"/>
            <a:ext cx="3657600" cy="4219575"/>
          </a:xfrm>
        </p:spPr>
        <p:txBody>
          <a:bodyPr>
            <a:normAutofit/>
          </a:bodyPr>
          <a:lstStyle/>
          <a:p>
            <a:r>
              <a:rPr lang="en-US" sz="1700" dirty="0"/>
              <a:t>181 [Backend] Manage words list </a:t>
            </a:r>
          </a:p>
          <a:p>
            <a:r>
              <a:rPr lang="en-US" sz="1700" dirty="0"/>
              <a:t>182 Create cloud application </a:t>
            </a:r>
          </a:p>
          <a:p>
            <a:r>
              <a:rPr lang="en-US" sz="1700" dirty="0"/>
              <a:t>183 [Frontend] Create page for enhanced </a:t>
            </a:r>
          </a:p>
          <a:p>
            <a:r>
              <a:rPr lang="en-US" sz="1700" dirty="0"/>
              <a:t>184 [Frontend] Create page for statistics </a:t>
            </a:r>
          </a:p>
          <a:p>
            <a:r>
              <a:rPr lang="en-US" sz="1700" dirty="0"/>
              <a:t>185 [Frontend] Create instructions </a:t>
            </a:r>
          </a:p>
          <a:p>
            <a:r>
              <a:rPr lang="en-US" sz="1700" dirty="0"/>
              <a:t>214 [Frontend] Analyze Image </a:t>
            </a:r>
          </a:p>
          <a:p>
            <a:r>
              <a:rPr lang="en-US" sz="1700" dirty="0"/>
              <a:t>220 [Frontend] Create Word Lists page </a:t>
            </a:r>
          </a:p>
          <a:p>
            <a:endParaRPr lang="en-US" sz="1700" dirty="0"/>
          </a:p>
        </p:txBody>
      </p:sp>
      <p:sp>
        <p:nvSpPr>
          <p:cNvPr id="4" name="Content Placeholder 3">
            <a:extLst>
              <a:ext uri="{FF2B5EF4-FFF2-40B4-BE49-F238E27FC236}">
                <a16:creationId xmlns:a16="http://schemas.microsoft.com/office/drawing/2014/main" id="{3A71F57A-5543-44CD-A16D-1902DFEEF0C6}"/>
              </a:ext>
            </a:extLst>
          </p:cNvPr>
          <p:cNvSpPr>
            <a:spLocks noGrp="1"/>
          </p:cNvSpPr>
          <p:nvPr>
            <p:ph sz="half" idx="2"/>
          </p:nvPr>
        </p:nvSpPr>
        <p:spPr>
          <a:xfrm>
            <a:off x="4688541" y="1752600"/>
            <a:ext cx="3657600" cy="4219575"/>
          </a:xfrm>
        </p:spPr>
        <p:txBody>
          <a:bodyPr>
            <a:noAutofit/>
          </a:bodyPr>
          <a:lstStyle/>
          <a:p>
            <a:r>
              <a:rPr lang="en-US" sz="1600" dirty="0"/>
              <a:t>222 [Frontend] Implement Word definition </a:t>
            </a:r>
          </a:p>
          <a:p>
            <a:r>
              <a:rPr lang="en-US" sz="1600" dirty="0"/>
              <a:t>223 [Frontend] Add Credits Page </a:t>
            </a:r>
          </a:p>
          <a:p>
            <a:r>
              <a:rPr lang="en-US" sz="1600" dirty="0"/>
              <a:t>224 [Frontend] Add Contact Us Page </a:t>
            </a:r>
          </a:p>
          <a:p>
            <a:r>
              <a:rPr lang="en-US" sz="1600" dirty="0"/>
              <a:t>225 [Backend] Calculate Statistics </a:t>
            </a:r>
          </a:p>
          <a:p>
            <a:r>
              <a:rPr lang="en-US" sz="1600" dirty="0"/>
              <a:t>227 [iPhone] Create iPhone Application</a:t>
            </a:r>
          </a:p>
          <a:p>
            <a:r>
              <a:rPr lang="en-US" sz="1600" dirty="0"/>
              <a:t>228 [Android] Create Android Application </a:t>
            </a:r>
          </a:p>
          <a:p>
            <a:r>
              <a:rPr lang="en-US" sz="1600" dirty="0"/>
              <a:t>243 Create Search API </a:t>
            </a:r>
          </a:p>
        </p:txBody>
      </p:sp>
    </p:spTree>
    <p:extLst>
      <p:ext uri="{BB962C8B-B14F-4D97-AF65-F5344CB8AC3E}">
        <p14:creationId xmlns:p14="http://schemas.microsoft.com/office/powerpoint/2010/main" val="74105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3724</TotalTime>
  <Words>1388</Words>
  <Application>Microsoft Office PowerPoint</Application>
  <PresentationFormat>On-screen Show (4:3)</PresentationFormat>
  <Paragraphs>153</Paragraphs>
  <Slides>23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ＭＳ Ｐゴシック</vt:lpstr>
      <vt:lpstr>Arial</vt:lpstr>
      <vt:lpstr>Calibri</vt:lpstr>
      <vt:lpstr>Corbel</vt:lpstr>
      <vt:lpstr>Parallax</vt:lpstr>
      <vt:lpstr>VIRS 2.0  Team Members: Alfredo Lopez, Milad Ebrahimi  Product Owners:  Eric Dwyer, Seyedjafar Ehsanzadehsorati  Professor:  Masoud Sadjadi  School of Computing and Information Sciences Florida International University</vt:lpstr>
      <vt:lpstr>Problem definition</vt:lpstr>
      <vt:lpstr>Project definition</vt:lpstr>
      <vt:lpstr>Project definition</vt:lpstr>
      <vt:lpstr>Project definition</vt:lpstr>
      <vt:lpstr>Project definition</vt:lpstr>
      <vt:lpstr>Project Management</vt:lpstr>
      <vt:lpstr>Requirements: User Stories </vt:lpstr>
      <vt:lpstr>Requirements: User Stories </vt:lpstr>
      <vt:lpstr>Requirements: Use Cases</vt:lpstr>
      <vt:lpstr>User Story: #132 Perform OCR</vt:lpstr>
      <vt:lpstr>Use Case: #132 Perform OCR</vt:lpstr>
      <vt:lpstr>Requirements: Sequence Diagrams</vt:lpstr>
      <vt:lpstr>System Design: Architecture</vt:lpstr>
      <vt:lpstr>System Design: Deployment</vt:lpstr>
      <vt:lpstr>System Design</vt:lpstr>
      <vt:lpstr>Minimal Class Diagram: Frontend</vt:lpstr>
      <vt:lpstr>Minimal Class Diagram: Backend</vt:lpstr>
      <vt:lpstr>Main algorithm </vt:lpstr>
      <vt:lpstr>Test Suites and Test Cases</vt:lpstr>
      <vt:lpstr>Test Suites and Test Cases</vt:lpstr>
      <vt:lpstr>Test Suites and Test Cases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Meeting School of Computing and Information Sciences</dc:title>
  <dc:creator>Ivana Rodriguez</dc:creator>
  <cp:lastModifiedBy>Milad Ebrahimi</cp:lastModifiedBy>
  <cp:revision>117</cp:revision>
  <cp:lastPrinted>2008-09-19T17:51:48Z</cp:lastPrinted>
  <dcterms:created xsi:type="dcterms:W3CDTF">2013-04-25T14:14:17Z</dcterms:created>
  <dcterms:modified xsi:type="dcterms:W3CDTF">2017-12-01T16:48:47Z</dcterms:modified>
</cp:coreProperties>
</file>