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>
        <p:scale>
          <a:sx n="33" d="100"/>
          <a:sy n="33" d="100"/>
        </p:scale>
        <p:origin x="672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811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0450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39800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8450" tIns="214225" rIns="428450" bIns="2142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563150" y="225990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2018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Spring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6343000" y="27711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Vocabulary in Reading Study 3.0</a:t>
            </a:r>
            <a:endParaRPr sz="6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Christian Hidalgo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dirty="0"/>
          </a:p>
          <a:p>
            <a:pPr lvl="0" algn="ctr">
              <a:buClr>
                <a:srgbClr val="3333CC"/>
              </a:buClr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>
                <a:solidFill>
                  <a:srgbClr val="3333CC"/>
                </a:solidFill>
              </a:rPr>
              <a:t>Leila Zahedi</a:t>
            </a:r>
            <a:r>
              <a:rPr lang="en-US" sz="3500" dirty="0">
                <a:solidFill>
                  <a:srgbClr val="3333CC"/>
                </a:solidFill>
              </a:rPr>
              <a:t>,</a:t>
            </a:r>
            <a:r>
              <a:rPr lang="en-US" sz="3500" i="1" dirty="0">
                <a:solidFill>
                  <a:srgbClr val="3333CC"/>
                </a:solidFill>
              </a:rPr>
              <a:t> Florida International University</a:t>
            </a:r>
            <a:r>
              <a:rPr lang="en-US" sz="3500" dirty="0">
                <a:solidFill>
                  <a:srgbClr val="3333CC"/>
                </a:solidFill>
              </a:rPr>
              <a:t> </a:t>
            </a:r>
          </a:p>
          <a:p>
            <a:pPr lvl="0" algn="ctr">
              <a:buClr>
                <a:srgbClr val="3333CC"/>
              </a:buClr>
            </a:pPr>
            <a:r>
              <a:rPr lang="en-US" sz="3500" b="1" dirty="0">
                <a:solidFill>
                  <a:srgbClr val="3333CC"/>
                </a:solidFill>
              </a:rPr>
              <a:t>Professor</a:t>
            </a: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  <a:endParaRPr dirty="0"/>
          </a:p>
        </p:txBody>
      </p:sp>
      <p:sp>
        <p:nvSpPr>
          <p:cNvPr id="91" name="Shape 91"/>
          <p:cNvSpPr txBox="1"/>
          <p:nvPr/>
        </p:nvSpPr>
        <p:spPr>
          <a:xfrm>
            <a:off x="829923" y="5487138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rgbClr val="336699"/>
                </a:solidFill>
              </a:rPr>
              <a:t> Some difficulties that students face with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rgbClr val="336699"/>
                </a:solidFill>
              </a:rPr>
              <a:t> while learning the English language are: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Tx/>
              <a:buChar char="-"/>
            </a:pPr>
            <a:r>
              <a:rPr lang="en-US" sz="3600" dirty="0">
                <a:solidFill>
                  <a:srgbClr val="336699"/>
                </a:solidFill>
              </a:rPr>
              <a:t>Lack of reliable source for improving their academic and STEM vocabulary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-   Place where they can challenge their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     vocabulary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</a:pPr>
            <a:r>
              <a:rPr lang="en-US" sz="3600" dirty="0">
                <a:solidFill>
                  <a:srgbClr val="336699"/>
                </a:solidFill>
              </a:rPr>
              <a:t>-   Understanding the English vocabulary</a:t>
            </a:r>
            <a:endParaRPr sz="3600" dirty="0"/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 dirty="0"/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3493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- Cur</a:t>
            </a:r>
            <a:r>
              <a:rPr lang="en-US" sz="3600" dirty="0">
                <a:solidFill>
                  <a:srgbClr val="336699"/>
                </a:solidFill>
              </a:rPr>
              <a:t>rent system is available in both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rgbClr val="336699"/>
                </a:solidFill>
              </a:rPr>
              <a:t>   Android and </a:t>
            </a:r>
            <a:r>
              <a:rPr lang="en-US" sz="3600" dirty="0" err="1">
                <a:solidFill>
                  <a:srgbClr val="336699"/>
                </a:solidFill>
              </a:rPr>
              <a:t>IPhone</a:t>
            </a:r>
            <a:r>
              <a:rPr lang="en-US" sz="3600" dirty="0">
                <a:solidFill>
                  <a:srgbClr val="336699"/>
                </a:solidFill>
              </a:rPr>
              <a:t>, as well 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rgbClr val="336699"/>
                </a:solidFill>
              </a:rPr>
              <a:t>   Desktop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- VIRS 2.0 did not have testing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rgbClr val="336699"/>
                </a:solidFill>
              </a:rPr>
              <a:t>   </a:t>
            </a:r>
            <a:r>
              <a:rPr lang="en-US" sz="36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implemented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336699"/>
                </a:solidFill>
              </a:rPr>
              <a:t> </a:t>
            </a:r>
            <a:r>
              <a:rPr lang="en-US" sz="4100" dirty="0">
                <a:solidFill>
                  <a:srgbClr val="336699"/>
                </a:solidFill>
              </a:rPr>
              <a:t>- </a:t>
            </a:r>
            <a:r>
              <a:rPr lang="en-US" sz="3600" dirty="0">
                <a:solidFill>
                  <a:srgbClr val="336699"/>
                </a:solidFill>
              </a:rPr>
              <a:t>VIRS 3.0 has been modified to meet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rgbClr val="336699"/>
                </a:solidFill>
              </a:rPr>
              <a:t>   the requirements described below.</a:t>
            </a:r>
            <a:endParaRPr lang="en-US" sz="3600" b="1" dirty="0">
              <a:solidFill>
                <a:srgbClr val="336699"/>
              </a:solidFill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2669015" y="23195575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- Users must be able to </a:t>
            </a: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take tests.</a:t>
            </a: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- Users must be able to </a:t>
            </a:r>
            <a:r>
              <a:rPr lang="en-US" sz="4100" b="1" dirty="0">
                <a:solidFill>
                  <a:srgbClr val="336699"/>
                </a:solidFill>
              </a:rPr>
              <a:t>choose</a:t>
            </a:r>
            <a:r>
              <a:rPr lang="en-US" sz="4100" dirty="0">
                <a:solidFill>
                  <a:srgbClr val="336699"/>
                </a:solidFill>
              </a:rPr>
              <a:t> the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   desired level of testing.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- Users must be able to </a:t>
            </a:r>
            <a:r>
              <a:rPr lang="en-US" sz="4100" b="1" dirty="0">
                <a:solidFill>
                  <a:srgbClr val="336699"/>
                </a:solidFill>
              </a:rPr>
              <a:t>skip a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336699"/>
                </a:solidFill>
              </a:rPr>
              <a:t>    questions</a:t>
            </a:r>
            <a:r>
              <a:rPr lang="en-US" sz="4100" dirty="0">
                <a:solidFill>
                  <a:srgbClr val="336699"/>
                </a:solidFill>
              </a:rPr>
              <a:t> should they desire.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- Users must be </a:t>
            </a:r>
            <a:r>
              <a:rPr lang="en-US" sz="4100" dirty="0">
                <a:solidFill>
                  <a:srgbClr val="336699"/>
                </a:solidFill>
              </a:rPr>
              <a:t>able to </a:t>
            </a:r>
            <a:r>
              <a:rPr lang="en-US" sz="4100" b="1" dirty="0">
                <a:solidFill>
                  <a:srgbClr val="336699"/>
                </a:solidFill>
              </a:rPr>
              <a:t>submit</a:t>
            </a:r>
            <a:r>
              <a:rPr lang="en-US" sz="4100" dirty="0">
                <a:solidFill>
                  <a:srgbClr val="336699"/>
                </a:solidFill>
              </a:rPr>
              <a:t> their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   testing attempt.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- The system must be able </a:t>
            </a: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to provide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dirty="0">
                <a:solidFill>
                  <a:srgbClr val="336699"/>
                </a:solidFill>
              </a:rPr>
              <a:t>    </a:t>
            </a: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feedback </a:t>
            </a: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to user </a:t>
            </a:r>
            <a:r>
              <a:rPr lang="en-US" sz="4100" dirty="0">
                <a:solidFill>
                  <a:srgbClr val="336699"/>
                </a:solidFill>
              </a:rPr>
              <a:t>on his/her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   performance.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779841" y="23183188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Model-View-Controller Implementation</a:t>
            </a:r>
            <a:endParaRPr dirty="0"/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Diagram</a:t>
            </a:r>
            <a:endParaRPr dirty="0"/>
          </a:p>
        </p:txBody>
      </p:sp>
      <p:sp>
        <p:nvSpPr>
          <p:cNvPr id="100" name="Shape 100"/>
          <p:cNvSpPr txBox="1"/>
          <p:nvPr/>
        </p:nvSpPr>
        <p:spPr>
          <a:xfrm>
            <a:off x="22967950" y="23063125"/>
            <a:ext cx="834895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- HTML5, Bootstrap, CSS, and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ng-Bootstrap were used in the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making of the UI components of the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frontend.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- The frontend was developed using 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Angular 4 in sequence with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Typescript in order to achieve a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single page that gets rewritten every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time the user interacts with it,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making the whole process dynamic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and prevents the creation of</a:t>
            </a:r>
          </a:p>
          <a:p>
            <a:pPr lvl="0">
              <a:buClr>
                <a:srgbClr val="336699"/>
              </a:buClr>
            </a:pPr>
            <a:r>
              <a:rPr lang="en-US" sz="3800" dirty="0">
                <a:solidFill>
                  <a:srgbClr val="336699"/>
                </a:solidFill>
              </a:rPr>
              <a:t>   multiple pages.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rgbClr val="336699"/>
                </a:solidFill>
              </a:rPr>
              <a:t>Karma, along side Jasmine were used to perform the unit testing for the frontend.</a:t>
            </a:r>
            <a:endParaRPr sz="3600" dirty="0"/>
          </a:p>
        </p:txBody>
      </p:sp>
      <p:sp>
        <p:nvSpPr>
          <p:cNvPr id="102" name="Shape 102"/>
          <p:cNvSpPr txBox="1"/>
          <p:nvPr/>
        </p:nvSpPr>
        <p:spPr>
          <a:xfrm>
            <a:off x="1575273" y="12853375"/>
            <a:ext cx="29741627" cy="95670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- VIRS 3.0 now has access 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   vocabulary tests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- The system provides instant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   feedback to users when taking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   the tests.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- Different levels of testing have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   been implemented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 dirty="0"/>
          </a:p>
        </p:txBody>
      </p:sp>
      <p:sp>
        <p:nvSpPr>
          <p:cNvPr id="105" name="Shape 105"/>
          <p:cNvSpPr txBox="1"/>
          <p:nvPr/>
        </p:nvSpPr>
        <p:spPr>
          <a:xfrm>
            <a:off x="1324011" y="459513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 dirty="0"/>
          </a:p>
        </p:txBody>
      </p:sp>
      <p:sp>
        <p:nvSpPr>
          <p:cNvPr id="106" name="Shape 106"/>
          <p:cNvSpPr txBox="1"/>
          <p:nvPr/>
        </p:nvSpPr>
        <p:spPr>
          <a:xfrm>
            <a:off x="12183375" y="6095925"/>
            <a:ext cx="966210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Tx/>
              <a:buChar char="-"/>
            </a:pPr>
            <a:endParaRPr lang="en-US" sz="4100" b="1" dirty="0">
              <a:solidFill>
                <a:srgbClr val="336699"/>
              </a:solidFill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Tx/>
              <a:buChar char="-"/>
            </a:pPr>
            <a:r>
              <a:rPr lang="en-US" sz="36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Design a series of tests that will help the student increase/test their vocabulary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Tx/>
              <a:buChar char="-"/>
            </a:pPr>
            <a:r>
              <a:rPr lang="en-US" sz="3600" dirty="0">
                <a:solidFill>
                  <a:srgbClr val="336699"/>
                </a:solidFill>
              </a:rPr>
              <a:t>Provide instant feedback and give a final evaluation at the end of session.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Tx/>
              <a:buChar char="-"/>
            </a:pPr>
            <a:r>
              <a:rPr lang="en-US" sz="36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Make different levels of vocabulary tests available for students.</a:t>
            </a:r>
            <a:endParaRPr sz="36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my mentor Leila Zahedi and Instructor, Prof. Masoud </a:t>
            </a:r>
            <a:r>
              <a:rPr lang="en-US" sz="3000" dirty="0" err="1">
                <a:solidFill>
                  <a:schemeClr val="dk1"/>
                </a:solidFill>
              </a:rPr>
              <a:t>Sadjadi</a:t>
            </a:r>
            <a:r>
              <a:rPr lang="en-US" sz="3000" dirty="0">
                <a:solidFill>
                  <a:schemeClr val="dk1"/>
                </a:solidFill>
              </a:rPr>
              <a:t>. I am thankful to the help that I received from my group member Juan </a:t>
            </a:r>
            <a:r>
              <a:rPr lang="en-US" sz="3000" dirty="0" err="1">
                <a:solidFill>
                  <a:schemeClr val="dk1"/>
                </a:solidFill>
              </a:rPr>
              <a:t>Valladares</a:t>
            </a:r>
            <a:r>
              <a:rPr lang="en-US" sz="3000" dirty="0">
                <a:solidFill>
                  <a:schemeClr val="dk1"/>
                </a:solidFill>
              </a:rPr>
              <a:t> .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E7D5AE-FC9F-4802-A0C4-A7D88FA06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993" y="1153427"/>
            <a:ext cx="3973530" cy="3859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885CA6-948D-4785-B897-27F11E36B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60" y="1421914"/>
            <a:ext cx="1654810" cy="1613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FB6279-0591-4E70-85CC-23EAA8244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81" y="3292331"/>
            <a:ext cx="1613170" cy="1613170"/>
          </a:xfrm>
          <a:prstGeom prst="rect">
            <a:avLst/>
          </a:prstGeom>
        </p:spPr>
      </p:pic>
      <p:pic>
        <p:nvPicPr>
          <p:cNvPr id="25" name="Graphic 53">
            <a:extLst>
              <a:ext uri="{FF2B5EF4-FFF2-40B4-BE49-F238E27FC236}">
                <a16:creationId xmlns:a16="http://schemas.microsoft.com/office/drawing/2014/main" id="{1778146E-2E9C-42D9-8EBB-F7F891E7C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4044" y="517533"/>
            <a:ext cx="1371600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AF0C98-75F7-42DF-AB11-B7E6FF8A9F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09" y="1587075"/>
            <a:ext cx="1904829" cy="1645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0062F9-3F3D-4116-A48D-3C455235F4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0" y="1445273"/>
            <a:ext cx="1685959" cy="1685959"/>
          </a:xfrm>
          <a:prstGeom prst="rect">
            <a:avLst/>
          </a:prstGeom>
        </p:spPr>
      </p:pic>
      <p:pic>
        <p:nvPicPr>
          <p:cNvPr id="1026" name="Picture 2" descr="Image result for maven">
            <a:extLst>
              <a:ext uri="{FF2B5EF4-FFF2-40B4-BE49-F238E27FC236}">
                <a16:creationId xmlns:a16="http://schemas.microsoft.com/office/drawing/2014/main" id="{D998B4E3-60F5-427E-8D3F-B5478647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582" y="2030525"/>
            <a:ext cx="3613715" cy="9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sual studio">
            <a:extLst>
              <a:ext uri="{FF2B5EF4-FFF2-40B4-BE49-F238E27FC236}">
                <a16:creationId xmlns:a16="http://schemas.microsoft.com/office/drawing/2014/main" id="{571DD563-8776-4E8A-9FF6-67BA1654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076" y="2662150"/>
            <a:ext cx="55054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play image">
            <a:extLst>
              <a:ext uri="{FF2B5EF4-FFF2-40B4-BE49-F238E27FC236}">
                <a16:creationId xmlns:a16="http://schemas.microsoft.com/office/drawing/2014/main" id="{1BAEBFAE-2C17-4495-AFEC-3F6A283FA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919" y="3533591"/>
            <a:ext cx="4348162" cy="12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5895F-F901-47BC-806A-9B118B62EE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96623" y="14718776"/>
            <a:ext cx="8268854" cy="58362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EBFB3-E7EE-4004-AE5A-3CFE142FF2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75988" y="13823328"/>
            <a:ext cx="9935962" cy="80079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0D23D-886A-4E10-B628-5FF7DF90D2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03281" y="13823328"/>
            <a:ext cx="9504319" cy="80079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2F7ECA9-F95E-410A-96C8-D74D7DBD86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13" y="24811811"/>
            <a:ext cx="7137187" cy="697601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3CDFF4-C9F7-4B69-9A66-75BDA25557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09338" y="35015222"/>
            <a:ext cx="3134162" cy="50577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7EDAB8-F31B-43F0-B578-37D4262B69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38870" y="35015222"/>
            <a:ext cx="4977081" cy="50577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0E008E-D1B3-4C73-95FF-18C1C968CF3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1599" y="34697686"/>
            <a:ext cx="8723831" cy="4659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Graphic 61">
            <a:extLst>
              <a:ext uri="{FF2B5EF4-FFF2-40B4-BE49-F238E27FC236}">
                <a16:creationId xmlns:a16="http://schemas.microsoft.com/office/drawing/2014/main" id="{E65F3008-CB3D-40C2-AD3A-D97FEAD11F2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373600" y="460114"/>
            <a:ext cx="1773009" cy="137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6668F8-A991-4E59-BA5A-0B0AABCB7EFF}"/>
              </a:ext>
            </a:extLst>
          </p:cNvPr>
          <p:cNvSpPr txBox="1"/>
          <p:nvPr/>
        </p:nvSpPr>
        <p:spPr>
          <a:xfrm>
            <a:off x="26456928" y="40399313"/>
            <a:ext cx="695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Follow us @FIUSCIS</a:t>
            </a:r>
            <a:endParaRPr lang="en-US" sz="4000" dirty="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429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Christian Hidalgo</cp:lastModifiedBy>
  <cp:revision>15</cp:revision>
  <dcterms:modified xsi:type="dcterms:W3CDTF">2018-04-17T01:31:56Z</dcterms:modified>
</cp:coreProperties>
</file>