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Shape 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Shape 26"/>
            <p:cNvSpPr/>
            <p:nvPr/>
          </p:nvSpPr>
          <p:spPr>
            <a:xfrm>
              <a:off x="9181476" y="-8467"/>
              <a:ext cx="3007349" cy="6866467"/>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Shape 27"/>
            <p:cNvSpPr/>
            <p:nvPr/>
          </p:nvSpPr>
          <p:spPr>
            <a:xfrm>
              <a:off x="9603442" y="-8467"/>
              <a:ext cx="2588558" cy="6866467"/>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9334500" y="-8467"/>
              <a:ext cx="2854326" cy="6866467"/>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Shape 31"/>
            <p:cNvSpPr/>
            <p:nvPr/>
          </p:nvSpPr>
          <p:spPr>
            <a:xfrm>
              <a:off x="10938999" y="-8467"/>
              <a:ext cx="1249825"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chemeClr val="accent1"/>
              </a:buClr>
              <a:buSzPts val="5400"/>
              <a:buFont typeface="Trebuchet MS"/>
              <a:buNone/>
              <a:defRPr b="0" i="0" sz="5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spcFirstLastPara="1" rIns="91425" wrap="square" tIns="91425"/>
          <a:lstStyle>
            <a:lvl1pPr lvl="0" marR="0" rtl="0" algn="r">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lvl="1"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lvl="2"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lvl="3"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lvl="4"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lvl="5"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lvl="6"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lvl="7"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lvl="8"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03" name="Shape 10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18" name="Shape 1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Shape 41"/>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Shape 46"/>
          <p:cNvSpPr txBox="1"/>
          <p:nvPr>
            <p:ph type="title"/>
          </p:nvPr>
        </p:nvSpPr>
        <p:spPr>
          <a:xfrm>
            <a:off x="677335" y="2700867"/>
            <a:ext cx="8596668" cy="182658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accent1"/>
              </a:buClr>
              <a:buSzPts val="4000"/>
              <a:buFont typeface="Trebuchet MS"/>
              <a:buNone/>
              <a:defRPr b="0" i="0" sz="4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3" name="Shape 53"/>
          <p:cNvSpPr txBox="1"/>
          <p:nvPr>
            <p:ph idx="1" type="body"/>
          </p:nvPr>
        </p:nvSpPr>
        <p:spPr>
          <a:xfrm>
            <a:off x="677334" y="2160589"/>
            <a:ext cx="4184035" cy="3880772"/>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70" y="2160589"/>
            <a:ext cx="4184034"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0" name="Shape 60"/>
          <p:cNvSpPr txBox="1"/>
          <p:nvPr>
            <p:ph idx="1" type="body"/>
          </p:nvPr>
        </p:nvSpPr>
        <p:spPr>
          <a:xfrm>
            <a:off x="675745" y="2160983"/>
            <a:ext cx="4185623"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5"/>
            <a:ext cx="4185623"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3" y="2160983"/>
            <a:ext cx="418561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4" y="2737245"/>
            <a:ext cx="4185617"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Shape 68"/>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9" name="Shape 6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accent1"/>
              </a:buClr>
              <a:buSzPts val="2000"/>
              <a:buFont typeface="Trebuchet MS"/>
              <a:buNone/>
              <a:defRPr b="0" i="0" sz="2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accent1"/>
              </a:buClr>
              <a:buSzPts val="2400"/>
              <a:buFont typeface="Trebuchet MS"/>
              <a:buNone/>
              <a:defRPr b="0" i="0" sz="24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Shape 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Shape 9"/>
            <p:cNvSpPr/>
            <p:nvPr/>
          </p:nvSpPr>
          <p:spPr>
            <a:xfrm>
              <a:off x="9181476" y="-8467"/>
              <a:ext cx="3007349" cy="6866467"/>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Shape 10"/>
            <p:cNvSpPr/>
            <p:nvPr/>
          </p:nvSpPr>
          <p:spPr>
            <a:xfrm>
              <a:off x="9603442" y="-8467"/>
              <a:ext cx="2588558" cy="6866467"/>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9334500" y="-8467"/>
              <a:ext cx="2854326" cy="6866467"/>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Shape 14"/>
            <p:cNvSpPr/>
            <p:nvPr/>
          </p:nvSpPr>
          <p:spPr>
            <a:xfrm>
              <a:off x="10938999" y="-8467"/>
              <a:ext cx="1249825"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chida001@fi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81495" y="2340738"/>
            <a:ext cx="8296152" cy="164630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accent1"/>
              </a:buClr>
              <a:buSzPts val="4400"/>
              <a:buFont typeface="Trebuchet MS"/>
              <a:buNone/>
            </a:pPr>
            <a:r>
              <a:rPr b="0" i="0" lang="en-US" sz="4400" u="none" cap="none" strike="noStrike">
                <a:solidFill>
                  <a:schemeClr val="accent1"/>
                </a:solidFill>
                <a:latin typeface="Trebuchet MS"/>
                <a:ea typeface="Trebuchet MS"/>
                <a:cs typeface="Trebuchet MS"/>
                <a:sym typeface="Trebuchet MS"/>
              </a:rPr>
              <a:t>Vocabulary in Reading Study 3.0</a:t>
            </a:r>
            <a:endParaRPr/>
          </a:p>
        </p:txBody>
      </p:sp>
      <p:sp>
        <p:nvSpPr>
          <p:cNvPr id="144" name="Shape 144"/>
          <p:cNvSpPr txBox="1"/>
          <p:nvPr>
            <p:ph idx="1" type="subTitle"/>
          </p:nvPr>
        </p:nvSpPr>
        <p:spPr>
          <a:xfrm>
            <a:off x="1581495" y="4550562"/>
            <a:ext cx="7766936" cy="166948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710"/>
              <a:buFont typeface="Noto Sans Symbols"/>
              <a:buNone/>
            </a:pPr>
            <a:r>
              <a:rPr b="0" i="0" lang="en-US" sz="2137" u="none" cap="none" strike="noStrike">
                <a:solidFill>
                  <a:srgbClr val="7F7F7F"/>
                </a:solidFill>
                <a:latin typeface="Trebuchet MS"/>
                <a:ea typeface="Trebuchet MS"/>
                <a:cs typeface="Trebuchet MS"/>
                <a:sym typeface="Trebuchet MS"/>
              </a:rPr>
              <a:t>Team Members: Christian Hidalgo, Juan Carlos Valladares</a:t>
            </a:r>
            <a:endParaRPr b="0" i="0" sz="2137" u="none" cap="none" strike="noStrike">
              <a:solidFill>
                <a:srgbClr val="7F7F7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SzPts val="1710"/>
              <a:buFont typeface="Noto Sans Symbols"/>
              <a:buNone/>
            </a:pPr>
            <a:r>
              <a:rPr b="0" i="0" lang="en-US" sz="2137" u="none" cap="none" strike="noStrike">
                <a:solidFill>
                  <a:srgbClr val="7F7F7F"/>
                </a:solidFill>
                <a:latin typeface="Trebuchet MS"/>
                <a:ea typeface="Trebuchet MS"/>
                <a:cs typeface="Trebuchet MS"/>
                <a:sym typeface="Trebuchet MS"/>
              </a:rPr>
              <a:t>Product Owner: Eric Dwyer, S.J. Eshanzaseh</a:t>
            </a:r>
            <a:endParaRPr b="0" i="0" sz="2137" u="none" cap="none" strike="noStrike">
              <a:solidFill>
                <a:srgbClr val="7F7F7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SzPts val="1710"/>
              <a:buFont typeface="Noto Sans Symbols"/>
              <a:buNone/>
            </a:pPr>
            <a:r>
              <a:rPr b="0" i="0" lang="en-US" sz="2137" u="none" cap="none" strike="noStrike">
                <a:solidFill>
                  <a:srgbClr val="7F7F7F"/>
                </a:solidFill>
                <a:latin typeface="Trebuchet MS"/>
                <a:ea typeface="Trebuchet MS"/>
                <a:cs typeface="Trebuchet MS"/>
                <a:sym typeface="Trebuchet MS"/>
              </a:rPr>
              <a:t>Instructor: Masoud Sadjadi</a:t>
            </a:r>
            <a:endParaRPr b="0" i="0" sz="2137" u="none" cap="none" strike="noStrike">
              <a:solidFill>
                <a:srgbClr val="7F7F7F"/>
              </a:solidFill>
              <a:latin typeface="Trebuchet MS"/>
              <a:ea typeface="Trebuchet MS"/>
              <a:cs typeface="Trebuchet MS"/>
              <a:sym typeface="Trebuchet MS"/>
            </a:endParaRPr>
          </a:p>
          <a:p>
            <a:pPr indent="0" lvl="0" marL="0" marR="0" rtl="0" algn="r">
              <a:lnSpc>
                <a:spcPct val="80000"/>
              </a:lnSpc>
              <a:spcBef>
                <a:spcPts val="1000"/>
              </a:spcBef>
              <a:spcAft>
                <a:spcPts val="0"/>
              </a:spcAft>
              <a:buClr>
                <a:schemeClr val="accent1"/>
              </a:buClr>
              <a:buSzPts val="684"/>
              <a:buFont typeface="Noto Sans Symbols"/>
              <a:buNone/>
            </a:pPr>
            <a:br>
              <a:rPr b="0" i="0" lang="en-US" sz="855" u="none" cap="none" strike="noStrike">
                <a:solidFill>
                  <a:srgbClr val="7F7F7F"/>
                </a:solidFill>
                <a:latin typeface="Trebuchet MS"/>
                <a:ea typeface="Trebuchet MS"/>
                <a:cs typeface="Trebuchet MS"/>
                <a:sym typeface="Trebuchet MS"/>
              </a:rPr>
            </a:br>
            <a:endParaRPr b="0" i="0" sz="855" u="none" cap="none" strike="noStrike">
              <a:solidFill>
                <a:srgbClr val="7F7F7F"/>
              </a:solidFill>
              <a:latin typeface="Trebuchet MS"/>
              <a:ea typeface="Trebuchet MS"/>
              <a:cs typeface="Trebuchet MS"/>
              <a:sym typeface="Trebuchet MS"/>
            </a:endParaRPr>
          </a:p>
        </p:txBody>
      </p:sp>
      <p:sp>
        <p:nvSpPr>
          <p:cNvPr id="145" name="Shape 145"/>
          <p:cNvSpPr txBox="1"/>
          <p:nvPr/>
        </p:nvSpPr>
        <p:spPr>
          <a:xfrm>
            <a:off x="1903056" y="673982"/>
            <a:ext cx="712381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School of Computing and Information Sciences</a:t>
            </a:r>
            <a:br>
              <a:rPr b="0" i="0" lang="en-US" sz="18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Florida International University</a:t>
            </a:r>
            <a:endParaRPr/>
          </a:p>
          <a:p>
            <a:pPr indent="0" lvl="0" marL="0" marR="0" rtl="0" algn="ctr">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Spring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System Design:</a:t>
            </a:r>
            <a:endParaRPr/>
          </a:p>
        </p:txBody>
      </p:sp>
      <p:sp>
        <p:nvSpPr>
          <p:cNvPr id="201" name="Shape 20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Model-View-Controller</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202" name="Shape 202"/>
          <p:cNvPicPr preferRelativeResize="0"/>
          <p:nvPr/>
        </p:nvPicPr>
        <p:blipFill rotWithShape="1">
          <a:blip r:embed="rId3">
            <a:alphaModFix/>
          </a:blip>
          <a:srcRect b="0" l="0" r="0" t="0"/>
          <a:stretch/>
        </p:blipFill>
        <p:spPr>
          <a:xfrm>
            <a:off x="2685873" y="2667000"/>
            <a:ext cx="4297716" cy="33321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System Design: Deployment</a:t>
            </a:r>
            <a:endParaRPr/>
          </a:p>
        </p:txBody>
      </p:sp>
      <p:pic>
        <p:nvPicPr>
          <p:cNvPr id="208" name="Shape 208"/>
          <p:cNvPicPr preferRelativeResize="0"/>
          <p:nvPr>
            <p:ph idx="1" type="body"/>
          </p:nvPr>
        </p:nvPicPr>
        <p:blipFill rotWithShape="1">
          <a:blip r:embed="rId3">
            <a:alphaModFix/>
          </a:blip>
          <a:srcRect b="0" l="0" r="0" t="0"/>
          <a:stretch/>
        </p:blipFill>
        <p:spPr>
          <a:xfrm>
            <a:off x="1505455" y="2160588"/>
            <a:ext cx="6941128" cy="3881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Testing: Test Suite</a:t>
            </a:r>
            <a:endParaRPr/>
          </a:p>
        </p:txBody>
      </p:sp>
      <p:sp>
        <p:nvSpPr>
          <p:cNvPr id="214" name="Shape 2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Karma and Jasmine were used to perform unit testing for frontend.</a:t>
            </a:r>
            <a:endParaRPr/>
          </a:p>
          <a:p>
            <a:pPr indent="-285750" lvl="1" marL="742950" marR="0" rtl="0" algn="l">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Test case ID: TestsComponents_ShouldCreate_001</a:t>
            </a:r>
            <a:endParaRPr/>
          </a:p>
          <a:p>
            <a:pPr indent="-285750" lvl="1" marL="742950" marR="0" rtl="0" algn="l">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Test case ID: BeginnerComponents_ShouldCreate_001</a:t>
            </a:r>
            <a:endParaRPr/>
          </a:p>
          <a:p>
            <a:pPr indent="-285750" lvl="1" marL="742950" marR="0" rtl="0" algn="l">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Test case ID: FinishTest_001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b="0" l="0" r="0" t="0"/>
          <a:stretch/>
        </p:blipFill>
        <p:spPr>
          <a:xfrm>
            <a:off x="872202" y="2159331"/>
            <a:ext cx="3709705" cy="3769831"/>
          </a:xfrm>
          <a:prstGeom prst="rect">
            <a:avLst/>
          </a:prstGeom>
          <a:noFill/>
          <a:ln>
            <a:noFill/>
          </a:ln>
        </p:spPr>
      </p:pic>
      <p:sp>
        <p:nvSpPr>
          <p:cNvPr id="220" name="Shape 2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Testing: Test cases</a:t>
            </a:r>
            <a:endParaRPr/>
          </a:p>
        </p:txBody>
      </p:sp>
      <p:sp>
        <p:nvSpPr>
          <p:cNvPr id="221" name="Shape 221"/>
          <p:cNvSpPr txBox="1"/>
          <p:nvPr>
            <p:ph idx="1" type="body"/>
          </p:nvPr>
        </p:nvSpPr>
        <p:spPr>
          <a:xfrm>
            <a:off x="4860323" y="2160589"/>
            <a:ext cx="4410676" cy="37685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Test case ID: TestsComponents_ShouldCreate_001</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Description/Summary of Test: The Tests component should be created</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Pre-condition: The server must be running</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Expected Results: Pass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Actual Result:  Pass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Status (Fail/Pass): Pass</a:t>
            </a:r>
            <a:endParaRPr/>
          </a:p>
        </p:txBody>
      </p:sp>
      <p:pic>
        <p:nvPicPr>
          <p:cNvPr id="222" name="Shape 222"/>
          <p:cNvPicPr preferRelativeResize="0"/>
          <p:nvPr/>
        </p:nvPicPr>
        <p:blipFill rotWithShape="1">
          <a:blip r:embed="rId3">
            <a:alphaModFix/>
          </a:blip>
          <a:srcRect b="0" l="0" r="0" t="0"/>
          <a:stretch/>
        </p:blipFill>
        <p:spPr>
          <a:xfrm>
            <a:off x="5638870" y="35015222"/>
            <a:ext cx="4977081" cy="5057747"/>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Summary:</a:t>
            </a:r>
            <a:endParaRPr/>
          </a:p>
        </p:txBody>
      </p:sp>
      <p:sp>
        <p:nvSpPr>
          <p:cNvPr id="228" name="Shape 228"/>
          <p:cNvSpPr txBox="1"/>
          <p:nvPr>
            <p:ph idx="1" type="body"/>
          </p:nvPr>
        </p:nvSpPr>
        <p:spPr>
          <a:xfrm>
            <a:off x="677334" y="2160590"/>
            <a:ext cx="8596668" cy="189041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VIRS 3.0 has now added features that will benefit and facilitate the expanding of a student’s vocabulary.</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addition of vocabulary tests will not only test a user’s knowledge, it will also help them expand it.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Users can now register/log in</a:t>
            </a:r>
            <a:endParaRPr/>
          </a:p>
        </p:txBody>
      </p:sp>
      <p:sp>
        <p:nvSpPr>
          <p:cNvPr id="229" name="Shape 229"/>
          <p:cNvSpPr txBox="1"/>
          <p:nvPr/>
        </p:nvSpPr>
        <p:spPr>
          <a:xfrm>
            <a:off x="818706" y="4401879"/>
            <a:ext cx="5656521"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accent1"/>
                </a:solidFill>
                <a:latin typeface="Trebuchet MS"/>
                <a:ea typeface="Trebuchet MS"/>
                <a:cs typeface="Trebuchet MS"/>
                <a:sym typeface="Trebuchet MS"/>
              </a:rPr>
              <a:t>Contact info:</a:t>
            </a:r>
            <a:endParaRPr/>
          </a:p>
          <a:p>
            <a:pPr indent="0" lvl="0" marL="0" marR="0" rtl="0" algn="l">
              <a:spcBef>
                <a:spcPts val="0"/>
              </a:spcBef>
              <a:spcAft>
                <a:spcPts val="0"/>
              </a:spcAft>
              <a:buNone/>
            </a:pPr>
            <a:r>
              <a:t/>
            </a:r>
            <a:endParaRPr b="1" sz="2400">
              <a:solidFill>
                <a:schemeClr val="accen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Christian Hidalgo – </a:t>
            </a:r>
            <a:r>
              <a:rPr lang="en-US" sz="1800" u="sng">
                <a:solidFill>
                  <a:schemeClr val="hlink"/>
                </a:solidFill>
                <a:latin typeface="Trebuchet MS"/>
                <a:ea typeface="Trebuchet MS"/>
                <a:cs typeface="Trebuchet MS"/>
                <a:sym typeface="Trebuchet MS"/>
                <a:hlinkClick r:id="rId3"/>
              </a:rPr>
              <a:t>chida001@fiu.edu</a:t>
            </a:r>
            <a:endParaRPr sz="1800">
              <a:solidFill>
                <a:srgbClr val="0C0C0C"/>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chemeClr val="accent1"/>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77334" y="609600"/>
            <a:ext cx="8596668" cy="698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Project Definition:</a:t>
            </a:r>
            <a:endParaRPr/>
          </a:p>
        </p:txBody>
      </p:sp>
      <p:sp>
        <p:nvSpPr>
          <p:cNvPr id="151" name="Shape 1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en-US" sz="1800" u="none" cap="none" strike="noStrike">
                <a:solidFill>
                  <a:srgbClr val="3F3F3F"/>
                </a:solidFill>
                <a:latin typeface="Trebuchet MS"/>
                <a:ea typeface="Trebuchet MS"/>
                <a:cs typeface="Trebuchet MS"/>
                <a:sym typeface="Trebuchet MS"/>
              </a:rPr>
              <a:t>One of the major problems that ESOL, as well as regular students face is the lack of a reliable source to acquire and expand their vocabulary repertoire. If a student is reading a piece of text and does not know what the definition is, they find themselves stopping their reading and fetching for a dictionary. Making study sessions time consuming. There is also no easy way to validate the difficulty of text, which allows professors to select the correct and most adequate material for the targeted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Project Definition</a:t>
            </a:r>
            <a:br>
              <a:rPr b="0" i="0" lang="en-US" sz="3600" u="none" cap="none" strike="noStrike">
                <a:solidFill>
                  <a:schemeClr val="accent1"/>
                </a:solidFill>
                <a:latin typeface="Trebuchet MS"/>
                <a:ea typeface="Trebuchet MS"/>
                <a:cs typeface="Trebuchet MS"/>
                <a:sym typeface="Trebuchet MS"/>
              </a:rPr>
            </a:br>
            <a:endParaRPr b="0" i="0" sz="3600" u="none" cap="none" strike="noStrike">
              <a:solidFill>
                <a:schemeClr val="accent1"/>
              </a:solidFill>
              <a:latin typeface="Trebuchet MS"/>
              <a:ea typeface="Trebuchet MS"/>
              <a:cs typeface="Trebuchet MS"/>
              <a:sym typeface="Trebuchet MS"/>
            </a:endParaRPr>
          </a:p>
        </p:txBody>
      </p:sp>
      <p:pic>
        <p:nvPicPr>
          <p:cNvPr id="157" name="Shape 157"/>
          <p:cNvPicPr preferRelativeResize="0"/>
          <p:nvPr>
            <p:ph idx="1" type="body"/>
          </p:nvPr>
        </p:nvPicPr>
        <p:blipFill rotWithShape="1">
          <a:blip r:embed="rId3">
            <a:alphaModFix/>
          </a:blip>
          <a:srcRect b="0" l="0" r="0" t="0"/>
          <a:stretch/>
        </p:blipFill>
        <p:spPr>
          <a:xfrm>
            <a:off x="952328" y="2507829"/>
            <a:ext cx="8691401" cy="3881437"/>
          </a:xfrm>
          <a:prstGeom prst="rect">
            <a:avLst/>
          </a:prstGeom>
          <a:noFill/>
          <a:ln cap="flat" cmpd="sng" w="9525">
            <a:solidFill>
              <a:schemeClr val="accent1"/>
            </a:solidFill>
            <a:prstDash val="solid"/>
            <a:round/>
            <a:headEnd len="sm" w="sm" type="none"/>
            <a:tailEnd len="sm" w="sm" type="none"/>
          </a:ln>
        </p:spPr>
      </p:pic>
      <p:sp>
        <p:nvSpPr>
          <p:cNvPr id="158" name="Shape 158"/>
          <p:cNvSpPr txBox="1"/>
          <p:nvPr/>
        </p:nvSpPr>
        <p:spPr>
          <a:xfrm>
            <a:off x="952329" y="2034448"/>
            <a:ext cx="88793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 Sample texts that has been captured by the text analyzer with color coded words.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pic>
        <p:nvPicPr>
          <p:cNvPr id="163" name="Shape 163"/>
          <p:cNvPicPr preferRelativeResize="0"/>
          <p:nvPr/>
        </p:nvPicPr>
        <p:blipFill rotWithShape="1">
          <a:blip r:embed="rId3">
            <a:alphaModFix/>
          </a:blip>
          <a:srcRect b="2" l="0" r="3" t="575"/>
          <a:stretch/>
        </p:blipFill>
        <p:spPr>
          <a:xfrm>
            <a:off x="677334" y="2159331"/>
            <a:ext cx="5423429" cy="3882362"/>
          </a:xfrm>
          <a:prstGeom prst="rect">
            <a:avLst/>
          </a:prstGeom>
          <a:noFill/>
          <a:ln>
            <a:noFill/>
          </a:ln>
        </p:spPr>
      </p:pic>
      <p:sp>
        <p:nvSpPr>
          <p:cNvPr id="164" name="Shape 1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Project Definition</a:t>
            </a:r>
            <a:br>
              <a:rPr b="0" i="0" lang="en-US" sz="3600" u="none" cap="none" strike="noStrike">
                <a:solidFill>
                  <a:schemeClr val="accent1"/>
                </a:solidFill>
                <a:latin typeface="Trebuchet MS"/>
                <a:ea typeface="Trebuchet MS"/>
                <a:cs typeface="Trebuchet MS"/>
                <a:sym typeface="Trebuchet MS"/>
              </a:rPr>
            </a:br>
            <a:endParaRPr b="0" i="0" sz="3600" u="none" cap="none" strike="noStrike">
              <a:solidFill>
                <a:schemeClr val="accent1"/>
              </a:solidFill>
              <a:latin typeface="Trebuchet MS"/>
              <a:ea typeface="Trebuchet MS"/>
              <a:cs typeface="Trebuchet MS"/>
              <a:sym typeface="Trebuchet MS"/>
            </a:endParaRPr>
          </a:p>
        </p:txBody>
      </p:sp>
      <p:sp>
        <p:nvSpPr>
          <p:cNvPr id="165" name="Shape 165"/>
          <p:cNvSpPr txBox="1"/>
          <p:nvPr>
            <p:ph idx="1" type="body"/>
          </p:nvPr>
        </p:nvSpPr>
        <p:spPr>
          <a:xfrm>
            <a:off x="6336287" y="2160589"/>
            <a:ext cx="2934714"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en-US" sz="1800" u="none" cap="none" strike="noStrike">
                <a:solidFill>
                  <a:srgbClr val="3F3F3F"/>
                </a:solidFill>
                <a:latin typeface="Trebuchet MS"/>
                <a:ea typeface="Trebuchet MS"/>
                <a:cs typeface="Trebuchet MS"/>
                <a:sym typeface="Trebuchet MS"/>
              </a:rPr>
              <a:t>Additions to system:</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User registration</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Vocabulary testing</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Language translator</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More admin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Requirements: User Stories</a:t>
            </a:r>
            <a:endParaRPr/>
          </a:p>
        </p:txBody>
      </p:sp>
      <p:sp>
        <p:nvSpPr>
          <p:cNvPr id="171" name="Shape 171"/>
          <p:cNvSpPr txBox="1"/>
          <p:nvPr>
            <p:ph idx="1" type="body"/>
          </p:nvPr>
        </p:nvSpPr>
        <p:spPr>
          <a:xfrm>
            <a:off x="677334" y="2160589"/>
            <a:ext cx="8596668" cy="436780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[#260] [Frontend] Add STEM word category</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[#268] [Frontend] Add Tests section to main page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[#269] [Frontend] Add iTranslate Section</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[#259] Add Facebook link</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[#257] Fix PDF upload</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[#258] Fix .Docs upload</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[#265] [Frontend] Add Different Tests Levels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[#266] [Frontend] Skip Questions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[#267] [Frontend] Add external link to ck12 (School Library)</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[#284] User Registration API</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Requirements: User Stories</a:t>
            </a:r>
            <a:endParaRPr/>
          </a:p>
        </p:txBody>
      </p:sp>
      <p:sp>
        <p:nvSpPr>
          <p:cNvPr id="177" name="Shape 177"/>
          <p:cNvSpPr txBox="1"/>
          <p:nvPr>
            <p:ph idx="1" type="body"/>
          </p:nvPr>
        </p:nvSpPr>
        <p:spPr>
          <a:xfrm>
            <a:off x="677334" y="2160589"/>
            <a:ext cx="8596668" cy="437843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[#152] [Frontend] Add Remaining Tests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[#273] [Frontend] Finish Test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[#274] [Frontend] School Library</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[#278] [Backend] Register User</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[#279] [Backend] Login User</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[#280] [Frontend] Account Page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[#281] [Frontend] Edit Profile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[#285] [Frontend] - Limit Test Attempts (Unregistered)</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[#286] [Backend] - Fix Wikipedia API</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[#287] [Frontend] - Add WAT tests</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Use Case: 273 – Finish Tests</a:t>
            </a:r>
            <a:endParaRPr/>
          </a:p>
        </p:txBody>
      </p:sp>
      <p:sp>
        <p:nvSpPr>
          <p:cNvPr id="183" name="Shape 18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Name: Finish_Tests</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Actor: User</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Preconditions: User must be currently in the process of taking a test and has attempted more than 10 questions</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Description &lt;Flow of events&gt;:</a:t>
            </a:r>
            <a:endParaRPr/>
          </a:p>
          <a:p>
            <a:pPr indent="-285750" lvl="1" marL="742950" marR="0" rtl="0" algn="l">
              <a:lnSpc>
                <a:spcPct val="9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Question is currently loaded/displayed. Test in progress.</a:t>
            </a:r>
            <a:endParaRPr/>
          </a:p>
          <a:p>
            <a:pPr indent="-285750" lvl="1" marL="742950" marR="0" rtl="0" algn="l">
              <a:lnSpc>
                <a:spcPct val="9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User hits the “Finish” button</a:t>
            </a:r>
            <a:endParaRPr/>
          </a:p>
          <a:p>
            <a:pPr indent="-285750" lvl="1" marL="742950" marR="0" rtl="0" algn="l">
              <a:lnSpc>
                <a:spcPct val="9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System verifies that the user has done more than 10 questions</a:t>
            </a:r>
            <a:endParaRPr/>
          </a:p>
          <a:p>
            <a:pPr indent="-285750" lvl="1" marL="742950" marR="0" rtl="0" algn="l">
              <a:lnSpc>
                <a:spcPct val="9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If user hasn’t done more than 10, display warning and test proceeds.</a:t>
            </a:r>
            <a:endParaRPr/>
          </a:p>
          <a:p>
            <a:pPr indent="-285750" lvl="1" marL="742950" marR="0" rtl="0" algn="l">
              <a:lnSpc>
                <a:spcPct val="9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Trebuchet MS"/>
                <a:ea typeface="Trebuchet MS"/>
                <a:cs typeface="Trebuchet MS"/>
                <a:sym typeface="Trebuchet MS"/>
              </a:rPr>
              <a:t>If user has done more than 10 questions, test stops and a table displaying the performance is populated.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Use Case: 273 – Finish Tests</a:t>
            </a:r>
            <a:endParaRPr b="0" i="0" sz="3600" u="none" cap="none" strike="noStrike">
              <a:solidFill>
                <a:schemeClr val="accent1"/>
              </a:solidFill>
              <a:latin typeface="Trebuchet MS"/>
              <a:ea typeface="Trebuchet MS"/>
              <a:cs typeface="Trebuchet MS"/>
              <a:sym typeface="Trebuchet MS"/>
            </a:endParaRPr>
          </a:p>
        </p:txBody>
      </p:sp>
      <p:pic>
        <p:nvPicPr>
          <p:cNvPr descr="https://lh4.googleusercontent.com/LlejJAUyb-rQKTSS0mmz2aREoUT7IhGfBP78xVLq9MN9fuWLZ7KbF-IeSiiwykUIoHNp_x4cVd-qbwdOe_GfK1eJnzrLB5JHRwlo1K_-9eEs8MP8fSP3oLtKeOMZlO9EmfCgxYp7_D-osP9r1A" id="189" name="Shape 189"/>
          <p:cNvPicPr preferRelativeResize="0"/>
          <p:nvPr>
            <p:ph idx="1" type="body"/>
          </p:nvPr>
        </p:nvPicPr>
        <p:blipFill rotWithShape="1">
          <a:blip r:embed="rId3">
            <a:alphaModFix/>
          </a:blip>
          <a:srcRect b="0" l="0" r="0" t="0"/>
          <a:stretch/>
        </p:blipFill>
        <p:spPr>
          <a:xfrm>
            <a:off x="1525852" y="1828800"/>
            <a:ext cx="7490177" cy="421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Sequence Diagram:</a:t>
            </a:r>
            <a:br>
              <a:rPr b="0" i="0" lang="en-US" sz="3600" u="none" cap="none" strike="noStrike">
                <a:solidFill>
                  <a:schemeClr val="accent1"/>
                </a:solidFill>
                <a:latin typeface="Trebuchet MS"/>
                <a:ea typeface="Trebuchet MS"/>
                <a:cs typeface="Trebuchet MS"/>
                <a:sym typeface="Trebuchet MS"/>
              </a:rPr>
            </a:br>
            <a:endParaRPr b="0" i="0" sz="3600" u="none" cap="none" strike="noStrike">
              <a:solidFill>
                <a:schemeClr val="accent1"/>
              </a:solidFill>
              <a:latin typeface="Trebuchet MS"/>
              <a:ea typeface="Trebuchet MS"/>
              <a:cs typeface="Trebuchet MS"/>
              <a:sym typeface="Trebuchet MS"/>
            </a:endParaRPr>
          </a:p>
        </p:txBody>
      </p:sp>
      <p:pic>
        <p:nvPicPr>
          <p:cNvPr descr="https://lh5.googleusercontent.com/WQn87j4zdVQ8R7omjTdLOZq40FOeOSZRyinsVvFrD31T7vN0drdtAvCZjXj_XQOwJvG93yZ5wKPAd_iGTVAX0Dj-MMOPtJwz5t7_Yo3toBHj4EqLHmwK4FFEkR7u_xn1vdfHTbeHV3NR_RYORg" id="195" name="Shape 195"/>
          <p:cNvPicPr preferRelativeResize="0"/>
          <p:nvPr>
            <p:ph idx="1" type="body"/>
          </p:nvPr>
        </p:nvPicPr>
        <p:blipFill rotWithShape="1">
          <a:blip r:embed="rId3">
            <a:alphaModFix/>
          </a:blip>
          <a:srcRect b="0" l="0" r="0" t="0"/>
          <a:stretch/>
        </p:blipFill>
        <p:spPr>
          <a:xfrm>
            <a:off x="1843927" y="2160588"/>
            <a:ext cx="6264184" cy="38814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