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Slab-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font" Target="fonts/RobotoSlab-bold.fntdata"/><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7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73" name="Shape 7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54" name="Shape 15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61" name="Shape 16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68" name="Shape 16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76" name="Shape 17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94" name="Shape 19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02" name="Shape 20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09" name="Shape 20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17" name="Shape 21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rt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Calibri"/>
                <a:ea typeface="Calibri"/>
                <a:cs typeface="Calibri"/>
                <a:sym typeface="Calibri"/>
              </a:rPr>
              <a:t>Introduce the problem that the your project (in new version) tackles with GIF or screenshot. </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3" name="Shape 8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 description of verification process and Test Suites and Test Cases for one of the use cases.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 Automated test scripts for the implemented use cases (if any) (one or more slides).</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27" name="Shape 22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35" name="Shape 23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2" name="Shape 24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53" name="Shape 25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60" name="Shape 260"/>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68" name="Shape 26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Summarize your contribution, mention your effort for Scrum, Mingle, Github, Google Drive Documentation and minutes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75" name="Shape 27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Introduce the problem that the whole project (in all versions) tackles with GIF or screenshot. </a:t>
            </a: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90" name="Shape 9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System design: Highlight the parts that you contributed to them.</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Clr>
                <a:schemeClr val="dk1"/>
              </a:buClr>
              <a:buSzPct val="25000"/>
              <a:buFont typeface="Calibri"/>
              <a:buNone/>
            </a:pPr>
            <a:br>
              <a:rPr b="0" i="0" lang="en-US" sz="1200" u="none" cap="none" strike="noStrike">
                <a:solidFill>
                  <a:schemeClr val="dk1"/>
                </a:solidFill>
                <a:latin typeface="Calibri"/>
                <a:ea typeface="Calibri"/>
                <a:cs typeface="Calibri"/>
                <a:sym typeface="Calibri"/>
              </a:rPr>
            </a:b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97" name="Shape 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seconds.Minimal class diagram. Highlight the classes that you created/modified</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Identify the design patterns used (one or more slides).</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07" name="Shape 10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 seconds.</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Calibri"/>
                <a:ea typeface="Calibri"/>
                <a:cs typeface="Calibri"/>
                <a:sym typeface="Calibri"/>
              </a:rPr>
              <a:t>List the user stories that you worked on them.(put in order of importance). Stay focused on the parts that you have been working.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14" name="Shape 11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60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The most important user story you worked on it. You have to describe this one very well and be proud of that.</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Go into the details of the most important/significant tasks using bullet lists or visual graphs or state chart diagram</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mandatory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21" name="Shape 12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28" name="Shape 12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37" name="Shape 137"/>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chemeClr val="dk1"/>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p:nvPr/>
        </p:nvSpPr>
        <p:spPr>
          <a:xfrm>
            <a:off x="1524800" y="896807"/>
            <a:ext cx="1081625" cy="1499895"/>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5" name="Shape 15"/>
          <p:cNvSpPr/>
          <p:nvPr/>
        </p:nvSpPr>
        <p:spPr>
          <a:xfrm rot="10800000">
            <a:off x="6537562" y="4457270"/>
            <a:ext cx="1081625" cy="1499895"/>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6" name="Shape 16"/>
          <p:cNvCxnSpPr/>
          <p:nvPr/>
        </p:nvCxnSpPr>
        <p:spPr>
          <a:xfrm>
            <a:off x="4359601" y="3756618"/>
            <a:ext cx="424800" cy="0"/>
          </a:xfrm>
          <a:prstGeom prst="straightConnector1">
            <a:avLst/>
          </a:prstGeom>
          <a:noFill/>
          <a:ln cap="flat" cmpd="sng" w="38100">
            <a:solidFill>
              <a:schemeClr val="accent4"/>
            </a:solidFill>
            <a:prstDash val="solid"/>
            <a:round/>
            <a:headEnd len="med" w="med" type="none"/>
            <a:tailEnd len="med" w="med" type="none"/>
          </a:ln>
        </p:spPr>
      </p:cxnSp>
      <p:sp>
        <p:nvSpPr>
          <p:cNvPr id="17" name="Shape 17"/>
          <p:cNvSpPr txBox="1"/>
          <p:nvPr>
            <p:ph type="ctrTitle"/>
          </p:nvPr>
        </p:nvSpPr>
        <p:spPr>
          <a:xfrm>
            <a:off x="1680301" y="1585233"/>
            <a:ext cx="5783400" cy="1943100"/>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8" name="Shape 18"/>
          <p:cNvSpPr txBox="1"/>
          <p:nvPr>
            <p:ph idx="1" type="subTitle"/>
          </p:nvPr>
        </p:nvSpPr>
        <p:spPr>
          <a:xfrm>
            <a:off x="1680301" y="4065933"/>
            <a:ext cx="5783400" cy="1212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6" name="Shape 56"/>
        <p:cNvGrpSpPr/>
        <p:nvPr/>
      </p:nvGrpSpPr>
      <p:grpSpPr>
        <a:xfrm>
          <a:off x="0" y="0"/>
          <a:ext cx="0" cy="0"/>
          <a:chOff x="0" y="0"/>
          <a:chExt cx="0" cy="0"/>
        </a:xfrm>
      </p:grpSpPr>
      <p:sp>
        <p:nvSpPr>
          <p:cNvPr id="57" name="Shape 57"/>
          <p:cNvSpPr/>
          <p:nvPr/>
        </p:nvSpPr>
        <p:spPr>
          <a:xfrm>
            <a:off x="150" y="6769100"/>
            <a:ext cx="9143700" cy="888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8" name="Shape 58"/>
          <p:cNvSpPr txBox="1"/>
          <p:nvPr>
            <p:ph type="title"/>
          </p:nvPr>
        </p:nvSpPr>
        <p:spPr>
          <a:xfrm>
            <a:off x="387900" y="1536600"/>
            <a:ext cx="8368200" cy="20511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9" name="Shape 59"/>
          <p:cNvSpPr txBox="1"/>
          <p:nvPr>
            <p:ph idx="1" type="body"/>
          </p:nvPr>
        </p:nvSpPr>
        <p:spPr>
          <a:xfrm>
            <a:off x="387900" y="3892600"/>
            <a:ext cx="8368200" cy="14289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3" name="Shape 63"/>
        <p:cNvGrpSpPr/>
        <p:nvPr/>
      </p:nvGrpSpPr>
      <p:grpSpPr>
        <a:xfrm>
          <a:off x="0" y="0"/>
          <a:ext cx="0" cy="0"/>
          <a:chOff x="0" y="0"/>
          <a:chExt cx="0" cy="0"/>
        </a:xfrm>
      </p:grpSpPr>
      <p:pic>
        <p:nvPicPr>
          <p:cNvPr descr="Overlay-ContentSlides.png" id="64" name="Shape 64"/>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65" name="Shape 65"/>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66" name="Shape 66"/>
          <p:cNvSpPr txBox="1"/>
          <p:nvPr>
            <p:ph idx="1" type="body"/>
          </p:nvPr>
        </p:nvSpPr>
        <p:spPr>
          <a:xfrm>
            <a:off x="779462" y="1828800"/>
            <a:ext cx="7583400" cy="4208400"/>
          </a:xfrm>
          <a:prstGeom prst="rect">
            <a:avLst/>
          </a:prstGeom>
          <a:noFill/>
          <a:ln>
            <a:noFill/>
          </a:ln>
        </p:spPr>
        <p:txBody>
          <a:bodyPr anchorCtr="0" anchor="t" bIns="91425" lIns="91425" rIns="91425" tIns="91425"/>
          <a:lstStyle>
            <a:lvl1pPr indent="-3175" lvl="0" marL="282575" marR="0" rtl="0" algn="l">
              <a:lnSpc>
                <a:spcPct val="100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00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7" name="Shape 67"/>
          <p:cNvSpPr txBox="1"/>
          <p:nvPr>
            <p:ph idx="10" type="dt"/>
          </p:nvPr>
        </p:nvSpPr>
        <p:spPr>
          <a:xfrm>
            <a:off x="381000" y="6288087"/>
            <a:ext cx="18876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68" name="Shape 68"/>
          <p:cNvSpPr txBox="1"/>
          <p:nvPr>
            <p:ph idx="11" type="ftr"/>
          </p:nvPr>
        </p:nvSpPr>
        <p:spPr>
          <a:xfrm>
            <a:off x="3305175" y="6288087"/>
            <a:ext cx="5238900" cy="365099"/>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69" name="Shape 69"/>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0" name="Shape 20"/>
        <p:cNvGrpSpPr/>
        <p:nvPr/>
      </p:nvGrpSpPr>
      <p:grpSpPr>
        <a:xfrm>
          <a:off x="0" y="0"/>
          <a:ext cx="0" cy="0"/>
          <a:chOff x="0" y="0"/>
          <a:chExt cx="0" cy="0"/>
        </a:xfrm>
      </p:grpSpPr>
      <p:cxnSp>
        <p:nvCxnSpPr>
          <p:cNvPr id="21" name="Shape 21"/>
          <p:cNvCxnSpPr/>
          <p:nvPr/>
        </p:nvCxnSpPr>
        <p:spPr>
          <a:xfrm>
            <a:off x="4359601" y="3756618"/>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480750" y="2353266"/>
            <a:ext cx="8222100" cy="12099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23" name="Shape 2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4" name="Shape 24"/>
        <p:cNvGrpSpPr/>
        <p:nvPr/>
      </p:nvGrpSpPr>
      <p:grpSpPr>
        <a:xfrm>
          <a:off x="0" y="0"/>
          <a:ext cx="0" cy="0"/>
          <a:chOff x="0" y="0"/>
          <a:chExt cx="0" cy="0"/>
        </a:xfrm>
      </p:grpSpPr>
      <p:cxnSp>
        <p:nvCxnSpPr>
          <p:cNvPr id="25" name="Shape 25"/>
          <p:cNvCxnSpPr/>
          <p:nvPr/>
        </p:nvCxnSpPr>
        <p:spPr>
          <a:xfrm>
            <a:off x="492562" y="1680378"/>
            <a:ext cx="424800" cy="0"/>
          </a:xfrm>
          <a:prstGeom prst="straightConnector1">
            <a:avLst/>
          </a:prstGeom>
          <a:noFill/>
          <a:ln cap="flat" cmpd="sng" w="38100">
            <a:solidFill>
              <a:schemeClr val="accent4"/>
            </a:solidFill>
            <a:prstDash val="solid"/>
            <a:round/>
            <a:headEnd len="med" w="med" type="none"/>
            <a:tailEnd len="med" w="med" type="none"/>
          </a:ln>
        </p:spPr>
      </p:cxnSp>
      <p:sp>
        <p:nvSpPr>
          <p:cNvPr id="26" name="Shape 26"/>
          <p:cNvSpPr txBox="1"/>
          <p:nvPr>
            <p:ph type="title"/>
          </p:nvPr>
        </p:nvSpPr>
        <p:spPr>
          <a:xfrm>
            <a:off x="387900" y="610700"/>
            <a:ext cx="8368200" cy="914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87900" y="1986432"/>
            <a:ext cx="8368200" cy="410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9" name="Shape 29"/>
        <p:cNvGrpSpPr/>
        <p:nvPr/>
      </p:nvGrpSpPr>
      <p:grpSpPr>
        <a:xfrm>
          <a:off x="0" y="0"/>
          <a:ext cx="0" cy="0"/>
          <a:chOff x="0" y="0"/>
          <a:chExt cx="0" cy="0"/>
        </a:xfrm>
      </p:grpSpPr>
      <p:cxnSp>
        <p:nvCxnSpPr>
          <p:cNvPr id="30" name="Shape 30"/>
          <p:cNvCxnSpPr/>
          <p:nvPr/>
        </p:nvCxnSpPr>
        <p:spPr>
          <a:xfrm>
            <a:off x="492562" y="1680378"/>
            <a:ext cx="424800" cy="0"/>
          </a:xfrm>
          <a:prstGeom prst="straightConnector1">
            <a:avLst/>
          </a:prstGeom>
          <a:noFill/>
          <a:ln cap="flat" cmpd="sng" w="38100">
            <a:solidFill>
              <a:schemeClr val="accent4"/>
            </a:solidFill>
            <a:prstDash val="solid"/>
            <a:round/>
            <a:headEnd len="med" w="med" type="none"/>
            <a:tailEnd len="med" w="med" type="none"/>
          </a:ln>
        </p:spPr>
      </p:cxnSp>
      <p:sp>
        <p:nvSpPr>
          <p:cNvPr id="31" name="Shape 31"/>
          <p:cNvSpPr txBox="1"/>
          <p:nvPr>
            <p:ph type="title"/>
          </p:nvPr>
        </p:nvSpPr>
        <p:spPr>
          <a:xfrm>
            <a:off x="387900" y="610700"/>
            <a:ext cx="8368200" cy="914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87900" y="1986433"/>
            <a:ext cx="3999900" cy="410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756200" y="1986433"/>
            <a:ext cx="3999900" cy="410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87900" y="610700"/>
            <a:ext cx="8368200" cy="914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cxnSp>
        <p:nvCxnSpPr>
          <p:cNvPr id="39" name="Shape 39"/>
          <p:cNvCxnSpPr/>
          <p:nvPr/>
        </p:nvCxnSpPr>
        <p:spPr>
          <a:xfrm>
            <a:off x="489218" y="1883035"/>
            <a:ext cx="331500" cy="0"/>
          </a:xfrm>
          <a:prstGeom prst="straightConnector1">
            <a:avLst/>
          </a:prstGeom>
          <a:noFill/>
          <a:ln cap="flat" cmpd="sng" w="38100">
            <a:solidFill>
              <a:schemeClr val="accent4"/>
            </a:solidFill>
            <a:prstDash val="solid"/>
            <a:round/>
            <a:headEnd len="med" w="med" type="none"/>
            <a:tailEnd len="med" w="med" type="none"/>
          </a:ln>
        </p:spPr>
      </p:cxnSp>
      <p:sp>
        <p:nvSpPr>
          <p:cNvPr id="40" name="Shape 40"/>
          <p:cNvSpPr txBox="1"/>
          <p:nvPr>
            <p:ph type="title"/>
          </p:nvPr>
        </p:nvSpPr>
        <p:spPr>
          <a:xfrm>
            <a:off x="3879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1" name="Shape 41"/>
          <p:cNvSpPr txBox="1"/>
          <p:nvPr>
            <p:ph idx="1" type="body"/>
          </p:nvPr>
        </p:nvSpPr>
        <p:spPr>
          <a:xfrm>
            <a:off x="387900" y="2125366"/>
            <a:ext cx="2808000" cy="3574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3" name="Shape 43"/>
        <p:cNvGrpSpPr/>
        <p:nvPr/>
      </p:nvGrpSpPr>
      <p:grpSpPr>
        <a:xfrm>
          <a:off x="0" y="0"/>
          <a:ext cx="0" cy="0"/>
          <a:chOff x="0" y="0"/>
          <a:chExt cx="0" cy="0"/>
        </a:xfrm>
      </p:grpSpPr>
      <p:sp>
        <p:nvSpPr>
          <p:cNvPr id="44" name="Shape 44"/>
          <p:cNvSpPr txBox="1"/>
          <p:nvPr>
            <p:ph type="title"/>
          </p:nvPr>
        </p:nvSpPr>
        <p:spPr>
          <a:xfrm>
            <a:off x="490250" y="701800"/>
            <a:ext cx="56187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5" name="Shape 4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6" name="Shape 46"/>
        <p:cNvGrpSpPr/>
        <p:nvPr/>
      </p:nvGrpSpPr>
      <p:grpSpPr>
        <a:xfrm>
          <a:off x="0" y="0"/>
          <a:ext cx="0" cy="0"/>
          <a:chOff x="0" y="0"/>
          <a:chExt cx="0" cy="0"/>
        </a:xfrm>
      </p:grpSpPr>
      <p:sp>
        <p:nvSpPr>
          <p:cNvPr id="47" name="Shape 47"/>
          <p:cNvSpPr/>
          <p:nvPr/>
        </p:nvSpPr>
        <p:spPr>
          <a:xfrm>
            <a:off x="4572000" y="-100"/>
            <a:ext cx="4572000"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8" name="Shape 48"/>
          <p:cNvCxnSpPr/>
          <p:nvPr/>
        </p:nvCxnSpPr>
        <p:spPr>
          <a:xfrm>
            <a:off x="5029675" y="5994004"/>
            <a:ext cx="540900" cy="0"/>
          </a:xfrm>
          <a:prstGeom prst="straightConnector1">
            <a:avLst/>
          </a:prstGeom>
          <a:noFill/>
          <a:ln cap="flat" cmpd="sng" w="38100">
            <a:solidFill>
              <a:schemeClr val="accent5"/>
            </a:solidFill>
            <a:prstDash val="solid"/>
            <a:round/>
            <a:headEnd len="med" w="med" type="none"/>
            <a:tailEnd len="med" w="med" type="none"/>
          </a:ln>
        </p:spPr>
      </p:cxnSp>
      <p:sp>
        <p:nvSpPr>
          <p:cNvPr id="49" name="Shape 49"/>
          <p:cNvSpPr txBox="1"/>
          <p:nvPr>
            <p:ph type="title"/>
          </p:nvPr>
        </p:nvSpPr>
        <p:spPr>
          <a:xfrm>
            <a:off x="265500" y="1612100"/>
            <a:ext cx="4045200" cy="20085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50" name="Shape 50"/>
          <p:cNvSpPr txBox="1"/>
          <p:nvPr>
            <p:ph idx="1" type="subTitle"/>
          </p:nvPr>
        </p:nvSpPr>
        <p:spPr>
          <a:xfrm>
            <a:off x="265500" y="3692001"/>
            <a:ext cx="4045200" cy="1794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51" name="Shape 51"/>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2" name="Shape 5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3" name="Shape 53"/>
        <p:cNvGrpSpPr/>
        <p:nvPr/>
      </p:nvGrpSpPr>
      <p:grpSpPr>
        <a:xfrm>
          <a:off x="0" y="0"/>
          <a:ext cx="0" cy="0"/>
          <a:chOff x="0" y="0"/>
          <a:chExt cx="0" cy="0"/>
        </a:xfrm>
      </p:grpSpPr>
      <p:sp>
        <p:nvSpPr>
          <p:cNvPr id="54" name="Shape 54"/>
          <p:cNvSpPr txBox="1"/>
          <p:nvPr>
            <p:ph idx="1" type="body"/>
          </p:nvPr>
        </p:nvSpPr>
        <p:spPr>
          <a:xfrm>
            <a:off x="319500" y="5644966"/>
            <a:ext cx="5998800" cy="7983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5" name="Shape 5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87900" y="610700"/>
            <a:ext cx="8368200" cy="9147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11" name="Shape 11"/>
          <p:cNvSpPr txBox="1"/>
          <p:nvPr>
            <p:ph idx="1" type="body"/>
          </p:nvPr>
        </p:nvSpPr>
        <p:spPr>
          <a:xfrm>
            <a:off x="387900" y="1986432"/>
            <a:ext cx="8368200" cy="410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12" name="Shape 12"/>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0" Type="http://schemas.openxmlformats.org/officeDocument/2006/relationships/image" Target="../media/image31.png"/><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mailto:jgonz770@fiu.edu" TargetMode="External"/><Relationship Id="rId4" Type="http://schemas.openxmlformats.org/officeDocument/2006/relationships/hyperlink" Target="mailto:snaku001@fiu.edu" TargetMode="External"/><Relationship Id="rId9" Type="http://schemas.openxmlformats.org/officeDocument/2006/relationships/image" Target="../media/image29.png"/><Relationship Id="rId5" Type="http://schemas.openxmlformats.org/officeDocument/2006/relationships/hyperlink" Target="mailto:ragar005@fiu.edu" TargetMode="External"/><Relationship Id="rId6" Type="http://schemas.openxmlformats.org/officeDocument/2006/relationships/hyperlink" Target="mailto:ndand002@fiu.edu" TargetMode="External"/><Relationship Id="rId7" Type="http://schemas.openxmlformats.org/officeDocument/2006/relationships/image" Target="../media/image28.png"/><Relationship Id="rId8"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6.png"/><Relationship Id="rId4"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lang="en-US"/>
              <a:t>VIP 4.0</a:t>
            </a:r>
          </a:p>
          <a:p>
            <a:pPr indent="0" lvl="0" marL="0" marR="0" rtl="0" algn="ctr">
              <a:lnSpc>
                <a:spcPct val="100000"/>
              </a:lnSpc>
              <a:spcBef>
                <a:spcPts val="0"/>
              </a:spcBef>
              <a:spcAft>
                <a:spcPts val="0"/>
              </a:spcAft>
              <a:buClr>
                <a:srgbClr val="001D4D"/>
              </a:buClr>
              <a:buSzPct val="25000"/>
              <a:buFont typeface="Trebuchet MS"/>
              <a:buNone/>
            </a:pPr>
            <a:r>
              <a:t/>
            </a:r>
            <a:endParaRPr b="0" i="0" sz="2900" u="none" cap="none" strike="noStrike">
              <a:solidFill>
                <a:srgbClr val="001D4D"/>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1D4D"/>
              </a:buClr>
              <a:buSzPct val="25000"/>
              <a:buFont typeface="Trebuchet MS"/>
              <a:buNone/>
            </a:pPr>
            <a:r>
              <a:rPr b="0" i="0" lang="en-US" sz="2500" u="none" cap="none" strike="noStrike">
                <a:solidFill>
                  <a:srgbClr val="001D4D"/>
                </a:solidFill>
                <a:latin typeface="Trebuchet MS"/>
                <a:ea typeface="Trebuchet MS"/>
                <a:cs typeface="Trebuchet MS"/>
                <a:sym typeface="Trebuchet MS"/>
              </a:rPr>
              <a:t>Team Member(s): </a:t>
            </a:r>
            <a:r>
              <a:rPr lang="en-US" sz="2500"/>
              <a:t>Joseph Gonzalez, Nandini Dandu, Shefali Nakum, Ravi Kiran, Franco Hernandez</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Owner(s): Mohsen Taheri</a:t>
            </a:r>
          </a:p>
          <a:p>
            <a:pPr indent="0" lvl="0" marL="0" marR="0" rtl="0" algn="ctr">
              <a:lnSpc>
                <a:spcPct val="100000"/>
              </a:lnSpc>
              <a:spcBef>
                <a:spcPts val="0"/>
              </a:spcBef>
              <a:spcAft>
                <a:spcPts val="0"/>
              </a:spcAft>
              <a:buClr>
                <a:srgbClr val="001D4D"/>
              </a:buClr>
              <a:buSzPct val="25000"/>
              <a:buFont typeface="Trebuchet MS"/>
              <a:buNone/>
            </a:pPr>
            <a:r>
              <a:rPr b="0" i="0" lang="en-US" sz="2500" u="none" cap="none" strike="noStrike">
                <a:solidFill>
                  <a:srgbClr val="001D4D"/>
                </a:solidFill>
                <a:latin typeface="Trebuchet MS"/>
                <a:ea typeface="Trebuchet MS"/>
                <a:cs typeface="Trebuchet MS"/>
                <a:sym typeface="Trebuchet MS"/>
              </a:rPr>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76" name="Shape 76"/>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Noto Sans Symbols"/>
              <a:buNone/>
            </a:pPr>
            <a:r>
              <a:rPr b="0" i="0" lang="en-US" sz="1800" u="none" cap="none" strike="noStrike">
                <a:solidFill>
                  <a:srgbClr val="666666"/>
                </a:solidFill>
                <a:latin typeface="Trebuchet MS"/>
                <a:ea typeface="Trebuchet MS"/>
                <a:cs typeface="Trebuchet MS"/>
                <a:sym typeface="Trebuchet MS"/>
              </a:rPr>
              <a:t> </a:t>
            </a:r>
          </a:p>
        </p:txBody>
      </p:sp>
      <p:sp>
        <p:nvSpPr>
          <p:cNvPr id="77" name="Shape 77"/>
          <p:cNvSpPr txBox="1"/>
          <p:nvPr/>
        </p:nvSpPr>
        <p:spPr>
          <a:xfrm>
            <a:off x="135925" y="556025"/>
            <a:ext cx="8686800" cy="7226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600" u="none" cap="none" strike="noStrike">
                <a:solidFill>
                  <a:srgbClr val="001D4D"/>
                </a:solidFill>
                <a:latin typeface="Trebuchet MS"/>
                <a:ea typeface="Trebuchet MS"/>
                <a:cs typeface="Trebuchet MS"/>
                <a:sym typeface="Trebuchet MS"/>
              </a:rPr>
              <a:t>Final Presentation</a:t>
            </a:r>
          </a:p>
          <a:p>
            <a:pPr indent="0" lvl="0" marL="0" marR="0" rtl="0" algn="ctr">
              <a:lnSpc>
                <a:spcPct val="100000"/>
              </a:lnSpc>
              <a:spcBef>
                <a:spcPts val="0"/>
              </a:spcBef>
              <a:spcAft>
                <a:spcPts val="0"/>
              </a:spcAft>
              <a:buClr>
                <a:schemeClr val="dk1"/>
              </a:buClr>
              <a:buSzPct val="25000"/>
              <a:buFont typeface="Arial"/>
              <a:buNone/>
            </a:pPr>
            <a:r>
              <a:rPr b="0" i="0" lang="en-US" sz="2600" u="none" cap="none" strike="noStrike">
                <a:solidFill>
                  <a:srgbClr val="001D4D"/>
                </a:solidFill>
                <a:latin typeface="Trebuchet MS"/>
                <a:ea typeface="Trebuchet MS"/>
                <a:cs typeface="Trebuchet MS"/>
                <a:sym typeface="Trebuchet MS"/>
              </a:rPr>
              <a:t>Fall 2016</a:t>
            </a:r>
          </a:p>
        </p:txBody>
      </p:sp>
      <p:sp>
        <p:nvSpPr>
          <p:cNvPr id="78" name="Shape 78"/>
          <p:cNvSpPr txBox="1"/>
          <p:nvPr/>
        </p:nvSpPr>
        <p:spPr>
          <a:xfrm>
            <a:off x="585850" y="5942950"/>
            <a:ext cx="1550700" cy="620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t</a:t>
            </a:r>
          </a:p>
        </p:txBody>
      </p:sp>
      <p:pic>
        <p:nvPicPr>
          <p:cNvPr id="79" name="Shape 79"/>
          <p:cNvPicPr preferRelativeResize="0"/>
          <p:nvPr/>
        </p:nvPicPr>
        <p:blipFill>
          <a:blip r:embed="rId3">
            <a:alphaModFix/>
          </a:blip>
          <a:stretch>
            <a:fillRect/>
          </a:stretch>
        </p:blipFill>
        <p:spPr>
          <a:xfrm>
            <a:off x="419850" y="5994099"/>
            <a:ext cx="1644551" cy="620399"/>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b="1" lang="en-US"/>
              <a:t>Use Case Diagram</a:t>
            </a:r>
          </a:p>
        </p:txBody>
      </p:sp>
      <p:pic>
        <p:nvPicPr>
          <p:cNvPr id="150" name="Shape 150"/>
          <p:cNvPicPr preferRelativeResize="0"/>
          <p:nvPr/>
        </p:nvPicPr>
        <p:blipFill>
          <a:blip r:embed="rId3">
            <a:alphaModFix/>
          </a:blip>
          <a:stretch>
            <a:fillRect/>
          </a:stretch>
        </p:blipFill>
        <p:spPr>
          <a:xfrm>
            <a:off x="779450" y="1666374"/>
            <a:ext cx="7583400" cy="4814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a:t>
            </a:r>
          </a:p>
        </p:txBody>
      </p:sp>
      <p:pic>
        <p:nvPicPr>
          <p:cNvPr id="157" name="Shape 157"/>
          <p:cNvPicPr preferRelativeResize="0"/>
          <p:nvPr/>
        </p:nvPicPr>
        <p:blipFill>
          <a:blip r:embed="rId3">
            <a:alphaModFix/>
          </a:blip>
          <a:stretch>
            <a:fillRect/>
          </a:stretch>
        </p:blipFill>
        <p:spPr>
          <a:xfrm>
            <a:off x="509587" y="1578000"/>
            <a:ext cx="8124825" cy="455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Faculty Registration Page</a:t>
            </a:r>
          </a:p>
        </p:txBody>
      </p:sp>
      <p:sp>
        <p:nvSpPr>
          <p:cNvPr id="164" name="Shape 164"/>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0" lvl="0" marL="0" rtl="0">
              <a:spcBef>
                <a:spcPts val="0"/>
              </a:spcBef>
              <a:buNone/>
            </a:pPr>
            <a:r>
              <a:rPr b="1" lang="en-US" sz="3000"/>
              <a:t>Before:</a:t>
            </a:r>
            <a:r>
              <a:rPr lang="en-US" sz="3000"/>
              <a:t> There was no way for the Pi/Copi to view the list of faculties registration requests.</a:t>
            </a:r>
          </a:p>
          <a:p>
            <a:pPr indent="0" lvl="0" marL="0">
              <a:spcBef>
                <a:spcPts val="0"/>
              </a:spcBef>
              <a:buClr>
                <a:srgbClr val="001D4D"/>
              </a:buClr>
              <a:buSzPct val="25000"/>
              <a:buFont typeface="Noto Sans Symbols"/>
              <a:buNone/>
            </a:pPr>
            <a:r>
              <a:t/>
            </a:r>
            <a:endParaRPr sz="3000"/>
          </a:p>
          <a:p>
            <a:pPr indent="0" lvl="0" marL="0" rtl="0">
              <a:spcBef>
                <a:spcPts val="0"/>
              </a:spcBef>
              <a:buNone/>
            </a:pPr>
            <a:r>
              <a:rPr b="1" lang="en-US" sz="3000"/>
              <a:t>After: </a:t>
            </a:r>
            <a:r>
              <a:rPr lang="en-US" sz="3000"/>
              <a:t>Now the vip website contains a feature called “REVIEW FACULTY REGISTRATIONS”, where Pi/Copi </a:t>
            </a:r>
            <a:r>
              <a:rPr lang="en-US" sz="3000"/>
              <a:t>can </a:t>
            </a:r>
            <a:r>
              <a:rPr lang="en-US" sz="3000"/>
              <a:t>Approve, Reject, Undo or Delete the faculty registration request.</a:t>
            </a:r>
          </a:p>
          <a:p>
            <a:pPr indent="0" lvl="0" marL="0" rtl="0">
              <a:spcBef>
                <a:spcPts val="0"/>
              </a:spcBef>
              <a:buNone/>
            </a:pPr>
            <a:r>
              <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idx="1" type="body"/>
          </p:nvPr>
        </p:nvSpPr>
        <p:spPr>
          <a:xfrm>
            <a:off x="164450" y="246700"/>
            <a:ext cx="8198400" cy="6200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rPr lang="en-US"/>
              <a:t>                                                    </a:t>
            </a:r>
          </a:p>
          <a:p>
            <a:pPr indent="0" lvl="0" marL="0" marR="0" rtl="0" algn="l">
              <a:lnSpc>
                <a:spcPct val="100000"/>
              </a:lnSpc>
              <a:spcBef>
                <a:spcPts val="0"/>
              </a:spcBef>
              <a:spcAft>
                <a:spcPts val="0"/>
              </a:spcAft>
              <a:buClr>
                <a:srgbClr val="001D4D"/>
              </a:buClr>
              <a:buSzPct val="25000"/>
              <a:buFont typeface="Noto Sans Symbols"/>
              <a:buNone/>
            </a:pPr>
            <a:r>
              <a:t/>
            </a:r>
            <a:endParaRPr/>
          </a:p>
          <a:p>
            <a:pPr indent="0" lvl="0" marL="0" marR="0" rtl="0" algn="l">
              <a:lnSpc>
                <a:spcPct val="100000"/>
              </a:lnSpc>
              <a:spcBef>
                <a:spcPts val="0"/>
              </a:spcBef>
              <a:spcAft>
                <a:spcPts val="0"/>
              </a:spcAft>
              <a:buClr>
                <a:srgbClr val="001D4D"/>
              </a:buClr>
              <a:buSzPct val="25000"/>
              <a:buFont typeface="Noto Sans Symbols"/>
              <a:buNone/>
            </a:pPr>
            <a:r>
              <a:rPr lang="en-US"/>
              <a:t>                                             </a:t>
            </a:r>
            <a:r>
              <a:rPr lang="en-US" u="sng"/>
              <a:t>Link to view the list of faculties </a:t>
            </a:r>
          </a:p>
          <a:p>
            <a:pPr indent="0" lvl="0" marL="0" rtl="0">
              <a:spcBef>
                <a:spcPts val="0"/>
              </a:spcBef>
              <a:buClr>
                <a:srgbClr val="001D4D"/>
              </a:buClr>
              <a:buSzPct val="25000"/>
              <a:buFont typeface="Noto Sans Symbols"/>
              <a:buNone/>
            </a:pPr>
            <a:r>
              <a:rPr lang="en-US"/>
              <a:t>                                             </a:t>
            </a:r>
            <a:r>
              <a:rPr lang="en-US" u="sng"/>
              <a:t>registrations </a:t>
            </a:r>
          </a:p>
          <a:p>
            <a:pPr indent="0" lvl="0" marL="0" marR="0" rtl="0" algn="l">
              <a:lnSpc>
                <a:spcPct val="100000"/>
              </a:lnSpc>
              <a:spcBef>
                <a:spcPts val="0"/>
              </a:spcBef>
              <a:spcAft>
                <a:spcPts val="0"/>
              </a:spcAft>
              <a:buClr>
                <a:srgbClr val="001D4D"/>
              </a:buClr>
              <a:buSzPct val="25000"/>
              <a:buFont typeface="Noto Sans Symbols"/>
              <a:buNone/>
            </a:pPr>
            <a:r>
              <a:t/>
            </a:r>
            <a:endParaRPr/>
          </a:p>
          <a:p>
            <a:pPr indent="0" lvl="0" marL="0" marR="0" rtl="0" algn="l">
              <a:lnSpc>
                <a:spcPct val="100000"/>
              </a:lnSpc>
              <a:spcBef>
                <a:spcPts val="0"/>
              </a:spcBef>
              <a:spcAft>
                <a:spcPts val="0"/>
              </a:spcAft>
              <a:buClr>
                <a:srgbClr val="001D4D"/>
              </a:buClr>
              <a:buSzPct val="25000"/>
              <a:buFont typeface="Noto Sans Symbols"/>
              <a:buNone/>
            </a:pPr>
            <a:r>
              <a:rPr lang="en-US"/>
              <a:t>                                     </a:t>
            </a:r>
          </a:p>
          <a:p>
            <a:pPr indent="0" lvl="0" marL="0" marR="0" rtl="0" algn="l">
              <a:lnSpc>
                <a:spcPct val="100000"/>
              </a:lnSpc>
              <a:spcBef>
                <a:spcPts val="0"/>
              </a:spcBef>
              <a:spcAft>
                <a:spcPts val="0"/>
              </a:spcAft>
              <a:buClr>
                <a:srgbClr val="001D4D"/>
              </a:buClr>
              <a:buSzPct val="25000"/>
              <a:buFont typeface="Noto Sans Symbols"/>
              <a:buNone/>
            </a:pPr>
            <a:r>
              <a:t/>
            </a:r>
            <a:endParaRPr u="sng"/>
          </a:p>
          <a:p>
            <a:pPr indent="0" lvl="0" marL="0" marR="0" rtl="0" algn="l">
              <a:lnSpc>
                <a:spcPct val="100000"/>
              </a:lnSpc>
              <a:spcBef>
                <a:spcPts val="0"/>
              </a:spcBef>
              <a:spcAft>
                <a:spcPts val="0"/>
              </a:spcAft>
              <a:buClr>
                <a:srgbClr val="001D4D"/>
              </a:buClr>
              <a:buSzPct val="25000"/>
              <a:buFont typeface="Noto Sans Symbols"/>
              <a:buNone/>
            </a:pPr>
            <a:r>
              <a:t/>
            </a:r>
            <a:endParaRPr u="sng"/>
          </a:p>
          <a:p>
            <a:pPr indent="0" lvl="0" marL="0" marR="0" rtl="0" algn="l">
              <a:lnSpc>
                <a:spcPct val="100000"/>
              </a:lnSpc>
              <a:spcBef>
                <a:spcPts val="0"/>
              </a:spcBef>
              <a:spcAft>
                <a:spcPts val="0"/>
              </a:spcAft>
              <a:buClr>
                <a:srgbClr val="001D4D"/>
              </a:buClr>
              <a:buSzPct val="25000"/>
              <a:buFont typeface="Noto Sans Symbols"/>
              <a:buNone/>
            </a:pPr>
            <a:r>
              <a:t/>
            </a:r>
            <a:endParaRPr u="sng"/>
          </a:p>
          <a:p>
            <a:pPr indent="0" lvl="0" marL="0" marR="0" rtl="0" algn="l">
              <a:lnSpc>
                <a:spcPct val="100000"/>
              </a:lnSpc>
              <a:spcBef>
                <a:spcPts val="0"/>
              </a:spcBef>
              <a:spcAft>
                <a:spcPts val="0"/>
              </a:spcAft>
              <a:buClr>
                <a:srgbClr val="001D4D"/>
              </a:buClr>
              <a:buSzPct val="25000"/>
              <a:buFont typeface="Noto Sans Symbols"/>
              <a:buNone/>
            </a:pPr>
            <a:r>
              <a:t/>
            </a:r>
            <a:endParaRPr u="sng"/>
          </a:p>
          <a:p>
            <a:pPr indent="0" lvl="0" marL="0" marR="0" rtl="0" algn="l">
              <a:lnSpc>
                <a:spcPct val="100000"/>
              </a:lnSpc>
              <a:spcBef>
                <a:spcPts val="0"/>
              </a:spcBef>
              <a:spcAft>
                <a:spcPts val="0"/>
              </a:spcAft>
              <a:buClr>
                <a:srgbClr val="001D4D"/>
              </a:buClr>
              <a:buSzPct val="25000"/>
              <a:buFont typeface="Noto Sans Symbols"/>
              <a:buNone/>
            </a:pPr>
            <a:r>
              <a:t/>
            </a:r>
            <a:endParaRPr u="sng"/>
          </a:p>
          <a:p>
            <a:pPr indent="0" lvl="0" marL="0" marR="0" rtl="0" algn="l">
              <a:lnSpc>
                <a:spcPct val="100000"/>
              </a:lnSpc>
              <a:spcBef>
                <a:spcPts val="0"/>
              </a:spcBef>
              <a:spcAft>
                <a:spcPts val="0"/>
              </a:spcAft>
              <a:buClr>
                <a:srgbClr val="001D4D"/>
              </a:buClr>
              <a:buSzPct val="25000"/>
              <a:buFont typeface="Noto Sans Symbols"/>
              <a:buNone/>
            </a:pPr>
            <a:r>
              <a:t/>
            </a:r>
            <a:endParaRPr u="sng"/>
          </a:p>
          <a:p>
            <a:pPr indent="0" lvl="0" marL="0" marR="0" rtl="0" algn="l">
              <a:lnSpc>
                <a:spcPct val="100000"/>
              </a:lnSpc>
              <a:spcBef>
                <a:spcPts val="0"/>
              </a:spcBef>
              <a:spcAft>
                <a:spcPts val="0"/>
              </a:spcAft>
              <a:buClr>
                <a:srgbClr val="001D4D"/>
              </a:buClr>
              <a:buSzPct val="25000"/>
              <a:buFont typeface="Noto Sans Symbols"/>
              <a:buNone/>
            </a:pPr>
            <a:r>
              <a:t/>
            </a:r>
            <a:endParaRPr u="sng"/>
          </a:p>
          <a:p>
            <a:pPr indent="0" lvl="0" marL="0" marR="0" rtl="0" algn="l">
              <a:lnSpc>
                <a:spcPct val="100000"/>
              </a:lnSpc>
              <a:spcBef>
                <a:spcPts val="0"/>
              </a:spcBef>
              <a:spcAft>
                <a:spcPts val="0"/>
              </a:spcAft>
              <a:buClr>
                <a:srgbClr val="001D4D"/>
              </a:buClr>
              <a:buSzPct val="25000"/>
              <a:buFont typeface="Noto Sans Symbols"/>
              <a:buNone/>
            </a:pPr>
            <a:r>
              <a:t/>
            </a:r>
            <a:endParaRPr u="sng"/>
          </a:p>
          <a:p>
            <a:pPr indent="0" lvl="0" marL="0" marR="0" rtl="0" algn="l">
              <a:lnSpc>
                <a:spcPct val="100000"/>
              </a:lnSpc>
              <a:spcBef>
                <a:spcPts val="0"/>
              </a:spcBef>
              <a:spcAft>
                <a:spcPts val="0"/>
              </a:spcAft>
              <a:buClr>
                <a:srgbClr val="001D4D"/>
              </a:buClr>
              <a:buSzPct val="25000"/>
              <a:buFont typeface="Noto Sans Symbols"/>
              <a:buNone/>
            </a:pPr>
            <a:r>
              <a:rPr lang="en-US" u="sng"/>
              <a:t>List of the registered faculties with an additional feature called Approves/ Rejects/Undo/Delete</a:t>
            </a:r>
          </a:p>
        </p:txBody>
      </p:sp>
      <p:pic>
        <p:nvPicPr>
          <p:cNvPr id="171" name="Shape 171"/>
          <p:cNvPicPr preferRelativeResize="0"/>
          <p:nvPr/>
        </p:nvPicPr>
        <p:blipFill>
          <a:blip r:embed="rId3">
            <a:alphaModFix/>
          </a:blip>
          <a:stretch>
            <a:fillRect/>
          </a:stretch>
        </p:blipFill>
        <p:spPr>
          <a:xfrm>
            <a:off x="450525" y="397962"/>
            <a:ext cx="2933700" cy="2276475"/>
          </a:xfrm>
          <a:prstGeom prst="rect">
            <a:avLst/>
          </a:prstGeom>
          <a:noFill/>
          <a:ln>
            <a:noFill/>
          </a:ln>
        </p:spPr>
      </p:pic>
      <p:pic>
        <p:nvPicPr>
          <p:cNvPr id="172" name="Shape 172"/>
          <p:cNvPicPr preferRelativeResize="0"/>
          <p:nvPr/>
        </p:nvPicPr>
        <p:blipFill>
          <a:blip r:embed="rId4">
            <a:alphaModFix/>
          </a:blip>
          <a:stretch>
            <a:fillRect/>
          </a:stretch>
        </p:blipFill>
        <p:spPr>
          <a:xfrm>
            <a:off x="1300325" y="3472337"/>
            <a:ext cx="5686425" cy="140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idx="1" type="body"/>
          </p:nvPr>
        </p:nvSpPr>
        <p:spPr>
          <a:xfrm>
            <a:off x="493375" y="0"/>
            <a:ext cx="8387700" cy="6726300"/>
          </a:xfrm>
          <a:prstGeom prst="rect">
            <a:avLst/>
          </a:prstGeom>
        </p:spPr>
        <p:txBody>
          <a:bodyPr anchorCtr="0" anchor="t" bIns="91425" lIns="91425" rIns="91425" tIns="91425">
            <a:noAutofit/>
          </a:bodyPr>
          <a:lstStyle/>
          <a:p>
            <a:pPr lvl="0">
              <a:spcBef>
                <a:spcPts val="0"/>
              </a:spcBef>
              <a:buNone/>
            </a:pPr>
            <a:r>
              <a:rPr lang="en-US" sz="3000"/>
              <a:t>Faculty will be notified according to the action taken by Pi/CoPi</a:t>
            </a:r>
          </a:p>
          <a:p>
            <a:pPr lvl="0">
              <a:spcBef>
                <a:spcPts val="0"/>
              </a:spcBef>
              <a:buNone/>
            </a:pPr>
            <a:r>
              <a:t/>
            </a:r>
            <a:endParaRPr/>
          </a:p>
          <a:p>
            <a:pPr lvl="0">
              <a:spcBef>
                <a:spcPts val="0"/>
              </a:spcBef>
              <a:buNone/>
            </a:pPr>
            <a:r>
              <a:t/>
            </a:r>
            <a:endParaRPr/>
          </a:p>
          <a:p>
            <a:pPr lvl="0">
              <a:spcBef>
                <a:spcPts val="0"/>
              </a:spcBef>
              <a:buNone/>
            </a:pPr>
            <a:r>
              <a:t/>
            </a:r>
            <a:endParaRPr u="sng"/>
          </a:p>
          <a:p>
            <a:pPr indent="0" lvl="0" marL="0">
              <a:spcBef>
                <a:spcPts val="0"/>
              </a:spcBef>
              <a:buNone/>
            </a:pPr>
            <a:r>
              <a:rPr lang="en-US"/>
              <a:t>                                     Case 1: I</a:t>
            </a:r>
            <a:r>
              <a:rPr lang="en-US" u="sng"/>
              <a:t>f Pi/CoPi approves the request</a:t>
            </a:r>
          </a:p>
          <a:p>
            <a:pPr lvl="0">
              <a:spcBef>
                <a:spcPts val="0"/>
              </a:spcBef>
              <a:buNone/>
            </a:pPr>
            <a:r>
              <a:t/>
            </a:r>
            <a:endParaRPr/>
          </a:p>
          <a:p>
            <a:pPr lvl="0">
              <a:spcBef>
                <a:spcPts val="0"/>
              </a:spcBef>
              <a:buNone/>
            </a:pPr>
            <a:r>
              <a:t/>
            </a:r>
            <a:endParaRPr/>
          </a:p>
          <a:p>
            <a:pPr lvl="0">
              <a:spcBef>
                <a:spcPts val="0"/>
              </a:spcBef>
              <a:buNone/>
            </a:pPr>
            <a:r>
              <a:rPr lang="en-US"/>
              <a:t>                                             </a:t>
            </a:r>
          </a:p>
          <a:p>
            <a:pPr lvl="0">
              <a:spcBef>
                <a:spcPts val="0"/>
              </a:spcBef>
              <a:buNone/>
            </a:pPr>
            <a:r>
              <a:rPr lang="en-US"/>
              <a:t>                                      Case 2: I</a:t>
            </a:r>
            <a:r>
              <a:rPr lang="en-US" u="sng"/>
              <a:t>f Pi/CoPi Undo the request </a:t>
            </a:r>
            <a:r>
              <a:rPr lang="en-US"/>
              <a:t>  </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pic>
        <p:nvPicPr>
          <p:cNvPr id="179" name="Shape 179"/>
          <p:cNvPicPr preferRelativeResize="0"/>
          <p:nvPr/>
        </p:nvPicPr>
        <p:blipFill>
          <a:blip r:embed="rId3">
            <a:alphaModFix/>
          </a:blip>
          <a:stretch>
            <a:fillRect/>
          </a:stretch>
        </p:blipFill>
        <p:spPr>
          <a:xfrm>
            <a:off x="713550" y="1559900"/>
            <a:ext cx="2541099" cy="1893750"/>
          </a:xfrm>
          <a:prstGeom prst="rect">
            <a:avLst/>
          </a:prstGeom>
          <a:noFill/>
          <a:ln>
            <a:noFill/>
          </a:ln>
        </p:spPr>
      </p:pic>
      <p:pic>
        <p:nvPicPr>
          <p:cNvPr id="180" name="Shape 180"/>
          <p:cNvPicPr preferRelativeResize="0"/>
          <p:nvPr/>
        </p:nvPicPr>
        <p:blipFill>
          <a:blip r:embed="rId4">
            <a:alphaModFix/>
          </a:blip>
          <a:stretch>
            <a:fillRect/>
          </a:stretch>
        </p:blipFill>
        <p:spPr>
          <a:xfrm>
            <a:off x="3530949" y="1856125"/>
            <a:ext cx="5284125" cy="1038225"/>
          </a:xfrm>
          <a:prstGeom prst="rect">
            <a:avLst/>
          </a:prstGeom>
          <a:noFill/>
          <a:ln>
            <a:noFill/>
          </a:ln>
        </p:spPr>
      </p:pic>
      <p:pic>
        <p:nvPicPr>
          <p:cNvPr id="181" name="Shape 181"/>
          <p:cNvPicPr preferRelativeResize="0"/>
          <p:nvPr/>
        </p:nvPicPr>
        <p:blipFill>
          <a:blip r:embed="rId5">
            <a:alphaModFix/>
          </a:blip>
          <a:stretch>
            <a:fillRect/>
          </a:stretch>
        </p:blipFill>
        <p:spPr>
          <a:xfrm>
            <a:off x="713550" y="4014087"/>
            <a:ext cx="3067050" cy="1762125"/>
          </a:xfrm>
          <a:prstGeom prst="rect">
            <a:avLst/>
          </a:prstGeom>
          <a:noFill/>
          <a:ln>
            <a:noFill/>
          </a:ln>
        </p:spPr>
      </p:pic>
      <p:pic>
        <p:nvPicPr>
          <p:cNvPr id="182" name="Shape 182"/>
          <p:cNvPicPr preferRelativeResize="0"/>
          <p:nvPr/>
        </p:nvPicPr>
        <p:blipFill>
          <a:blip r:embed="rId6">
            <a:alphaModFix/>
          </a:blip>
          <a:stretch>
            <a:fillRect/>
          </a:stretch>
        </p:blipFill>
        <p:spPr>
          <a:xfrm>
            <a:off x="3918174" y="4014087"/>
            <a:ext cx="4962899" cy="952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779462" y="381000"/>
            <a:ext cx="7583400" cy="1044600"/>
          </a:xfrm>
          <a:prstGeom prst="rect">
            <a:avLst/>
          </a:prstGeom>
        </p:spPr>
        <p:txBody>
          <a:bodyPr anchorCtr="0" anchor="b" bIns="91425" lIns="91425" rIns="91425" tIns="91425">
            <a:noAutofit/>
          </a:bodyPr>
          <a:lstStyle/>
          <a:p>
            <a:pPr lvl="0">
              <a:lnSpc>
                <a:spcPct val="115000"/>
              </a:lnSpc>
              <a:spcBef>
                <a:spcPts val="1000"/>
              </a:spcBef>
              <a:buNone/>
            </a:pPr>
            <a:r>
              <a:rPr b="1" lang="en-US">
                <a:solidFill>
                  <a:srgbClr val="000000"/>
                </a:solidFill>
              </a:rPr>
              <a:t>Use Case </a:t>
            </a:r>
            <a:r>
              <a:rPr b="1" lang="en-US">
                <a:solidFill>
                  <a:srgbClr val="000000"/>
                </a:solidFill>
              </a:rPr>
              <a:t>Diagram</a:t>
            </a:r>
          </a:p>
        </p:txBody>
      </p:sp>
      <p:sp>
        <p:nvSpPr>
          <p:cNvPr id="189" name="Shape 189"/>
          <p:cNvSpPr txBox="1"/>
          <p:nvPr>
            <p:ph idx="1" type="body"/>
          </p:nvPr>
        </p:nvSpPr>
        <p:spPr>
          <a:xfrm>
            <a:off x="779462" y="1828800"/>
            <a:ext cx="7583400" cy="4208400"/>
          </a:xfrm>
          <a:prstGeom prst="rect">
            <a:avLst/>
          </a:prstGeom>
        </p:spPr>
        <p:txBody>
          <a:bodyPr anchorCtr="0" anchor="t" bIns="91425" lIns="91425" rIns="91425" tIns="91425">
            <a:noAutofit/>
          </a:bodyPr>
          <a:lstStyle/>
          <a:p>
            <a:pPr lvl="0">
              <a:spcBef>
                <a:spcPts val="0"/>
              </a:spcBef>
              <a:buNone/>
            </a:pPr>
            <a:r>
              <a:t/>
            </a:r>
            <a:endParaRPr/>
          </a:p>
        </p:txBody>
      </p:sp>
      <p:pic>
        <p:nvPicPr>
          <p:cNvPr id="190" name="Shape 190"/>
          <p:cNvPicPr preferRelativeResize="0"/>
          <p:nvPr/>
        </p:nvPicPr>
        <p:blipFill>
          <a:blip r:embed="rId3">
            <a:alphaModFix/>
          </a:blip>
          <a:stretch>
            <a:fillRect/>
          </a:stretch>
        </p:blipFill>
        <p:spPr>
          <a:xfrm>
            <a:off x="779450" y="1509325"/>
            <a:ext cx="8035625" cy="4921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lvl="0" rtl="0">
              <a:spcBef>
                <a:spcPts val="0"/>
              </a:spcBef>
              <a:buClr>
                <a:srgbClr val="000000"/>
              </a:buClr>
              <a:buSzPct val="28947"/>
              <a:buFont typeface="Arial"/>
              <a:buNone/>
            </a:pPr>
            <a:r>
              <a:t/>
            </a:r>
            <a:endParaRPr/>
          </a:p>
          <a:p>
            <a:pPr lvl="0" rtl="0">
              <a:spcBef>
                <a:spcPts val="0"/>
              </a:spcBef>
              <a:buClr>
                <a:srgbClr val="000000"/>
              </a:buClr>
              <a:buSzPct val="28947"/>
              <a:buFont typeface="Arial"/>
              <a:buNone/>
            </a:pPr>
            <a:r>
              <a:t/>
            </a:r>
            <a:endParaRPr/>
          </a:p>
          <a:p>
            <a:pPr lvl="0" rtl="0">
              <a:spcBef>
                <a:spcPts val="0"/>
              </a:spcBef>
              <a:buClr>
                <a:srgbClr val="000000"/>
              </a:buClr>
              <a:buSzPct val="28947"/>
              <a:buFont typeface="Arial"/>
              <a:buNone/>
            </a:pPr>
            <a:r>
              <a:t/>
            </a:r>
            <a:endParaRPr/>
          </a:p>
          <a:p>
            <a:pPr lvl="0" rtl="0">
              <a:spcBef>
                <a:spcPts val="0"/>
              </a:spcBef>
              <a:buClr>
                <a:srgbClr val="000000"/>
              </a:buClr>
              <a:buSzPct val="28947"/>
              <a:buFont typeface="Arial"/>
              <a:buNone/>
            </a:pPr>
            <a:r>
              <a:t/>
            </a:r>
            <a:endParaRPr/>
          </a:p>
          <a:p>
            <a:pPr lvl="0" rtl="0">
              <a:spcBef>
                <a:spcPts val="0"/>
              </a:spcBef>
              <a:buClr>
                <a:srgbClr val="000000"/>
              </a:buClr>
              <a:buSzPct val="28947"/>
              <a:buFont typeface="Arial"/>
              <a:buNone/>
            </a:pPr>
            <a:r>
              <a:rPr lang="en-US"/>
              <a:t>Sequence Diagram</a:t>
            </a:r>
          </a:p>
          <a:p>
            <a:pPr indent="0" lvl="0" marL="0" marR="0" rtl="0" algn="l">
              <a:lnSpc>
                <a:spcPct val="100000"/>
              </a:lnSpc>
              <a:spcBef>
                <a:spcPts val="0"/>
              </a:spcBef>
              <a:spcAft>
                <a:spcPts val="0"/>
              </a:spcAft>
              <a:buClr>
                <a:srgbClr val="001D4D"/>
              </a:buClr>
              <a:buSzPct val="25000"/>
              <a:buFont typeface="Trebuchet MS"/>
              <a:buNone/>
            </a:pPr>
            <a:r>
              <a:t/>
            </a:r>
            <a:endParaRPr/>
          </a:p>
        </p:txBody>
      </p:sp>
      <p:sp>
        <p:nvSpPr>
          <p:cNvPr id="197" name="Shape 197"/>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pic>
        <p:nvPicPr>
          <p:cNvPr id="198" name="Shape 198"/>
          <p:cNvPicPr preferRelativeResize="0"/>
          <p:nvPr/>
        </p:nvPicPr>
        <p:blipFill rotWithShape="1">
          <a:blip r:embed="rId3">
            <a:alphaModFix/>
          </a:blip>
          <a:srcRect b="0" l="0" r="0" t="0"/>
          <a:stretch/>
        </p:blipFill>
        <p:spPr>
          <a:xfrm>
            <a:off x="779450" y="1407800"/>
            <a:ext cx="7673825" cy="4629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lang="en-US"/>
              <a:t>Format to “Project Proposal Form’s team description</a:t>
            </a:r>
          </a:p>
        </p:txBody>
      </p:sp>
      <p:sp>
        <p:nvSpPr>
          <p:cNvPr id="205" name="Shape 205"/>
          <p:cNvSpPr txBox="1"/>
          <p:nvPr>
            <p:ph idx="1" type="body"/>
          </p:nvPr>
        </p:nvSpPr>
        <p:spPr>
          <a:xfrm>
            <a:off x="779450" y="1529475"/>
            <a:ext cx="7583400" cy="4507800"/>
          </a:xfrm>
          <a:prstGeom prst="rect">
            <a:avLst/>
          </a:prstGeom>
          <a:noFill/>
          <a:ln>
            <a:noFill/>
          </a:ln>
        </p:spPr>
        <p:txBody>
          <a:bodyPr anchorCtr="0" anchor="t" bIns="45700" lIns="91425" rIns="91425" tIns="45700">
            <a:noAutofit/>
          </a:bodyPr>
          <a:lstStyle/>
          <a:p>
            <a:pPr indent="-69850" lvl="0" marL="0" rtl="0">
              <a:spcBef>
                <a:spcPts val="0"/>
              </a:spcBef>
              <a:buClr>
                <a:srgbClr val="000000"/>
              </a:buClr>
              <a:buSzPct val="36666"/>
              <a:buFont typeface="Arial"/>
              <a:buNone/>
            </a:pPr>
            <a:r>
              <a:rPr b="1" lang="en-US" sz="3000"/>
              <a:t>Before:</a:t>
            </a:r>
            <a:r>
              <a:rPr lang="en-US" sz="3000"/>
              <a:t> There was no way to keep same format of the description entered by the Faculty.</a:t>
            </a:r>
          </a:p>
          <a:p>
            <a:pPr indent="-69850" lvl="0" marL="0" rtl="0">
              <a:spcBef>
                <a:spcPts val="0"/>
              </a:spcBef>
              <a:buClr>
                <a:srgbClr val="000000"/>
              </a:buClr>
              <a:buSzPct val="36666"/>
              <a:buFont typeface="Arial"/>
              <a:buNone/>
            </a:pPr>
            <a:r>
              <a:t/>
            </a:r>
            <a:endParaRPr sz="3000"/>
          </a:p>
          <a:p>
            <a:pPr indent="-69850" lvl="0" marL="0" rtl="0">
              <a:spcBef>
                <a:spcPts val="0"/>
              </a:spcBef>
              <a:buClr>
                <a:srgbClr val="000000"/>
              </a:buClr>
              <a:buSzPct val="36666"/>
              <a:buFont typeface="Arial"/>
              <a:buNone/>
            </a:pPr>
            <a:r>
              <a:rPr b="1" lang="en-US" sz="3000"/>
              <a:t>After: </a:t>
            </a:r>
            <a:r>
              <a:rPr lang="en-US" sz="3000"/>
              <a:t>Now the faculty can use the text editor and propose the description in a format which will be preserved throughout the website.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lang="en-US"/>
              <a:t>Text Editor for Project Description</a:t>
            </a:r>
          </a:p>
        </p:txBody>
      </p:sp>
      <p:sp>
        <p:nvSpPr>
          <p:cNvPr id="212" name="Shape 212"/>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pic>
        <p:nvPicPr>
          <p:cNvPr id="213" name="Shape 213"/>
          <p:cNvPicPr preferRelativeResize="0"/>
          <p:nvPr/>
        </p:nvPicPr>
        <p:blipFill>
          <a:blip r:embed="rId3">
            <a:alphaModFix/>
          </a:blip>
          <a:stretch>
            <a:fillRect/>
          </a:stretch>
        </p:blipFill>
        <p:spPr>
          <a:xfrm>
            <a:off x="736450" y="1584300"/>
            <a:ext cx="8267700" cy="5010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nvSpPr>
        <p:spPr>
          <a:xfrm>
            <a:off x="947150" y="4571700"/>
            <a:ext cx="3806100" cy="894600"/>
          </a:xfrm>
          <a:prstGeom prst="rect">
            <a:avLst/>
          </a:prstGeom>
          <a:noFill/>
          <a:ln>
            <a:noFill/>
          </a:ln>
        </p:spPr>
        <p:txBody>
          <a:bodyPr anchorCtr="0" anchor="t" bIns="91425" lIns="91425" rIns="91425" tIns="91425">
            <a:noAutofit/>
          </a:bodyPr>
          <a:lstStyle/>
          <a:p>
            <a:pPr lvl="0" rtl="0">
              <a:spcBef>
                <a:spcPts val="0"/>
              </a:spcBef>
              <a:buNone/>
            </a:pPr>
            <a:r>
              <a:t/>
            </a:r>
            <a:endParaRPr b="1" sz="2400">
              <a:solidFill>
                <a:srgbClr val="001D4D"/>
              </a:solidFill>
              <a:latin typeface="Trebuchet MS"/>
              <a:ea typeface="Trebuchet MS"/>
              <a:cs typeface="Trebuchet MS"/>
              <a:sym typeface="Trebuchet MS"/>
            </a:endParaRPr>
          </a:p>
        </p:txBody>
      </p:sp>
      <p:sp>
        <p:nvSpPr>
          <p:cNvPr id="220" name="Shape 220"/>
          <p:cNvSpPr txBox="1"/>
          <p:nvPr/>
        </p:nvSpPr>
        <p:spPr>
          <a:xfrm>
            <a:off x="555825" y="1514325"/>
            <a:ext cx="3806100" cy="894600"/>
          </a:xfrm>
          <a:prstGeom prst="rect">
            <a:avLst/>
          </a:prstGeom>
          <a:noFill/>
          <a:ln>
            <a:noFill/>
          </a:ln>
        </p:spPr>
        <p:txBody>
          <a:bodyPr anchorCtr="0" anchor="t" bIns="91425" lIns="91425" rIns="91425" tIns="91425">
            <a:noAutofit/>
          </a:bodyPr>
          <a:lstStyle/>
          <a:p>
            <a:pPr lvl="0" rtl="0">
              <a:spcBef>
                <a:spcPts val="0"/>
              </a:spcBef>
              <a:buNone/>
            </a:pPr>
            <a:r>
              <a:rPr b="1" lang="en-US" sz="2200">
                <a:solidFill>
                  <a:srgbClr val="001D4D"/>
                </a:solidFill>
                <a:latin typeface="Trebuchet MS"/>
                <a:ea typeface="Trebuchet MS"/>
                <a:cs typeface="Trebuchet MS"/>
                <a:sym typeface="Trebuchet MS"/>
              </a:rPr>
              <a:t>Projects Page</a:t>
            </a:r>
          </a:p>
        </p:txBody>
      </p:sp>
      <p:sp>
        <p:nvSpPr>
          <p:cNvPr id="221" name="Shape 221"/>
          <p:cNvSpPr txBox="1"/>
          <p:nvPr/>
        </p:nvSpPr>
        <p:spPr>
          <a:xfrm>
            <a:off x="5337900" y="4842375"/>
            <a:ext cx="3243900" cy="894600"/>
          </a:xfrm>
          <a:prstGeom prst="rect">
            <a:avLst/>
          </a:prstGeom>
          <a:noFill/>
          <a:ln>
            <a:noFill/>
          </a:ln>
        </p:spPr>
        <p:txBody>
          <a:bodyPr anchorCtr="0" anchor="t" bIns="91425" lIns="91425" rIns="91425" tIns="91425">
            <a:noAutofit/>
          </a:bodyPr>
          <a:lstStyle/>
          <a:p>
            <a:pPr lvl="0" rtl="0">
              <a:spcBef>
                <a:spcPts val="0"/>
              </a:spcBef>
              <a:buNone/>
            </a:pPr>
            <a:r>
              <a:rPr b="1" lang="en-US" sz="2200">
                <a:solidFill>
                  <a:srgbClr val="001D4D"/>
                </a:solidFill>
                <a:latin typeface="Trebuchet MS"/>
                <a:ea typeface="Trebuchet MS"/>
                <a:cs typeface="Trebuchet MS"/>
                <a:sym typeface="Trebuchet MS"/>
              </a:rPr>
              <a:t>Project in Detail View</a:t>
            </a:r>
          </a:p>
        </p:txBody>
      </p:sp>
      <p:pic>
        <p:nvPicPr>
          <p:cNvPr id="222" name="Shape 222"/>
          <p:cNvPicPr preferRelativeResize="0"/>
          <p:nvPr/>
        </p:nvPicPr>
        <p:blipFill>
          <a:blip r:embed="rId3">
            <a:alphaModFix/>
          </a:blip>
          <a:stretch>
            <a:fillRect/>
          </a:stretch>
        </p:blipFill>
        <p:spPr>
          <a:xfrm>
            <a:off x="4203150" y="1198075"/>
            <a:ext cx="4543425" cy="2152650"/>
          </a:xfrm>
          <a:prstGeom prst="rect">
            <a:avLst/>
          </a:prstGeom>
          <a:noFill/>
          <a:ln>
            <a:noFill/>
          </a:ln>
        </p:spPr>
      </p:pic>
      <p:pic>
        <p:nvPicPr>
          <p:cNvPr id="223" name="Shape 223"/>
          <p:cNvPicPr preferRelativeResize="0"/>
          <p:nvPr/>
        </p:nvPicPr>
        <p:blipFill>
          <a:blip r:embed="rId4">
            <a:alphaModFix/>
          </a:blip>
          <a:stretch>
            <a:fillRect/>
          </a:stretch>
        </p:blipFill>
        <p:spPr>
          <a:xfrm>
            <a:off x="223212" y="3865675"/>
            <a:ext cx="5017674" cy="284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Project definition</a:t>
            </a:r>
          </a:p>
        </p:txBody>
      </p:sp>
      <p:sp>
        <p:nvSpPr>
          <p:cNvPr id="86" name="Shape 86"/>
          <p:cNvSpPr txBox="1"/>
          <p:nvPr>
            <p:ph idx="1" type="body"/>
          </p:nvPr>
        </p:nvSpPr>
        <p:spPr>
          <a:xfrm>
            <a:off x="779462" y="15240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2000"/>
              </a:spcBef>
              <a:spcAft>
                <a:spcPts val="0"/>
              </a:spcAft>
              <a:buNone/>
            </a:pPr>
            <a:r>
              <a:rPr b="1" lang="en-US"/>
              <a:t>Problems with VIP 3.0</a:t>
            </a:r>
          </a:p>
          <a:p>
            <a:pPr indent="-228600" lvl="0" marL="457200" marR="0" rtl="0" algn="l">
              <a:lnSpc>
                <a:spcPct val="100000"/>
              </a:lnSpc>
              <a:spcBef>
                <a:spcPts val="2000"/>
              </a:spcBef>
              <a:spcAft>
                <a:spcPts val="0"/>
              </a:spcAft>
            </a:pPr>
            <a:r>
              <a:rPr lang="en-US"/>
              <a:t>Project Management Issues</a:t>
            </a:r>
          </a:p>
          <a:p>
            <a:pPr indent="-228600" lvl="0" marL="457200" marR="0" rtl="0" algn="l">
              <a:lnSpc>
                <a:spcPct val="100000"/>
              </a:lnSpc>
              <a:spcBef>
                <a:spcPts val="2000"/>
              </a:spcBef>
              <a:spcAft>
                <a:spcPts val="0"/>
              </a:spcAft>
            </a:pPr>
            <a:r>
              <a:rPr lang="en-US"/>
              <a:t>Formatting Issues</a:t>
            </a:r>
          </a:p>
          <a:p>
            <a:pPr indent="-228600" lvl="0" marL="457200" marR="0" rtl="0" algn="l">
              <a:lnSpc>
                <a:spcPct val="100000"/>
              </a:lnSpc>
              <a:spcBef>
                <a:spcPts val="2000"/>
              </a:spcBef>
              <a:spcAft>
                <a:spcPts val="0"/>
              </a:spcAft>
            </a:pPr>
            <a:r>
              <a:rPr lang="en-US"/>
              <a:t>Data Organization</a:t>
            </a:r>
          </a:p>
          <a:p>
            <a:pPr indent="-228600" lvl="0" marL="457200" marR="0" rtl="0" algn="l">
              <a:lnSpc>
                <a:spcPct val="100000"/>
              </a:lnSpc>
              <a:spcBef>
                <a:spcPts val="2000"/>
              </a:spcBef>
              <a:spcAft>
                <a:spcPts val="0"/>
              </a:spcAft>
            </a:pPr>
            <a:r>
              <a:rPr lang="en-US"/>
              <a:t>No Archiving System</a:t>
            </a:r>
          </a:p>
          <a:p>
            <a:pPr indent="-228600" lvl="0" marL="457200" marR="0" rtl="0" algn="l">
              <a:lnSpc>
                <a:spcPct val="100000"/>
              </a:lnSpc>
              <a:spcBef>
                <a:spcPts val="2000"/>
              </a:spcBef>
              <a:spcAft>
                <a:spcPts val="0"/>
              </a:spcAft>
            </a:pPr>
            <a:r>
              <a:rPr lang="en-US"/>
              <a:t>Report Generating</a:t>
            </a:r>
          </a:p>
          <a:p>
            <a:pPr indent="-228600" lvl="0" marL="457200" marR="0" rtl="0" algn="l">
              <a:lnSpc>
                <a:spcPct val="100000"/>
              </a:lnSpc>
              <a:spcBef>
                <a:spcPts val="2000"/>
              </a:spcBef>
              <a:spcAft>
                <a:spcPts val="0"/>
              </a:spcAft>
            </a:pPr>
            <a:r>
              <a:rPr lang="en-US"/>
              <a:t>Etc...</a:t>
            </a:r>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lang="en-US"/>
              <a:t>Use Case Diagram</a:t>
            </a:r>
          </a:p>
        </p:txBody>
      </p:sp>
      <p:sp>
        <p:nvSpPr>
          <p:cNvPr id="230" name="Shape 230"/>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282575" lvl="0" marL="282575" marR="0" rtl="0" algn="l">
              <a:lnSpc>
                <a:spcPct val="100000"/>
              </a:lnSpc>
              <a:spcBef>
                <a:spcPts val="0"/>
              </a:spcBef>
              <a:spcAft>
                <a:spcPts val="0"/>
              </a:spcAft>
              <a:buClr>
                <a:srgbClr val="001D4D"/>
              </a:buClr>
              <a:buSzPct val="100000"/>
              <a:buFont typeface="Noto Sans Symbols"/>
              <a:buChar char="●"/>
            </a:pPr>
            <a:r>
              <a:t/>
            </a:r>
            <a:endParaRPr b="0" i="0" sz="2200" u="none" cap="none" strike="noStrike">
              <a:solidFill>
                <a:srgbClr val="001D4D"/>
              </a:solidFill>
              <a:latin typeface="Trebuchet MS"/>
              <a:ea typeface="Trebuchet MS"/>
              <a:cs typeface="Trebuchet MS"/>
              <a:sym typeface="Trebuchet MS"/>
            </a:endParaRPr>
          </a:p>
        </p:txBody>
      </p:sp>
      <p:pic>
        <p:nvPicPr>
          <p:cNvPr id="231" name="Shape 231"/>
          <p:cNvPicPr preferRelativeResize="0"/>
          <p:nvPr/>
        </p:nvPicPr>
        <p:blipFill>
          <a:blip r:embed="rId3">
            <a:alphaModFix/>
          </a:blip>
          <a:stretch>
            <a:fillRect/>
          </a:stretch>
        </p:blipFill>
        <p:spPr>
          <a:xfrm>
            <a:off x="779450" y="1785126"/>
            <a:ext cx="7583400" cy="46027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Clr>
                <a:srgbClr val="001D4D"/>
              </a:buClr>
              <a:buSzPct val="25000"/>
              <a:buFont typeface="Trebuchet MS"/>
              <a:buNone/>
            </a:pPr>
            <a:r>
              <a:rPr lang="en-US"/>
              <a:t>Adding Excel report in Admin Panel.</a:t>
            </a:r>
          </a:p>
        </p:txBody>
      </p:sp>
      <p:sp>
        <p:nvSpPr>
          <p:cNvPr id="238" name="Shape 238"/>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0" lvl="0" marL="0">
              <a:spcBef>
                <a:spcPts val="0"/>
              </a:spcBef>
              <a:buClr>
                <a:srgbClr val="001D4D"/>
              </a:buClr>
              <a:buSzPct val="25000"/>
              <a:buFont typeface="Noto Sans Symbols"/>
              <a:buNone/>
            </a:pPr>
            <a:r>
              <a:rPr b="1" lang="en-US" sz="3000"/>
              <a:t>Before:</a:t>
            </a:r>
            <a:r>
              <a:rPr lang="en-US" sz="3000"/>
              <a:t> The admin had to manually select the students information and copy it to an excel file.</a:t>
            </a:r>
          </a:p>
          <a:p>
            <a:pPr indent="0" lvl="0" marL="0">
              <a:spcBef>
                <a:spcPts val="0"/>
              </a:spcBef>
              <a:buClr>
                <a:srgbClr val="001D4D"/>
              </a:buClr>
              <a:buSzPct val="25000"/>
              <a:buFont typeface="Noto Sans Symbols"/>
              <a:buNone/>
            </a:pPr>
            <a:r>
              <a:t/>
            </a:r>
            <a:endParaRPr sz="3000"/>
          </a:p>
          <a:p>
            <a:pPr indent="0" lvl="0" marL="0">
              <a:spcBef>
                <a:spcPts val="0"/>
              </a:spcBef>
              <a:buClr>
                <a:srgbClr val="001D4D"/>
              </a:buClr>
              <a:buSzPct val="25000"/>
              <a:buFont typeface="Noto Sans Symbols"/>
              <a:buNone/>
            </a:pPr>
            <a:r>
              <a:rPr b="1" lang="en-US" sz="3000"/>
              <a:t>After: </a:t>
            </a:r>
            <a:r>
              <a:rPr lang="en-US" sz="3000"/>
              <a:t>The admin can simply search the list of students that he want and generate an excel report along with the date.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4575" y="597575"/>
            <a:ext cx="3235200" cy="929700"/>
          </a:xfrm>
          <a:prstGeom prst="rect">
            <a:avLst/>
          </a:prstGeom>
        </p:spPr>
        <p:txBody>
          <a:bodyPr anchorCtr="0" anchor="b" bIns="91425" lIns="91425" rIns="91425" tIns="91425">
            <a:noAutofit/>
          </a:bodyPr>
          <a:lstStyle/>
          <a:p>
            <a:pPr lvl="0">
              <a:spcBef>
                <a:spcPts val="0"/>
              </a:spcBef>
              <a:buNone/>
            </a:pPr>
            <a:r>
              <a:rPr lang="en-US" sz="1800">
                <a:latin typeface="Arial"/>
                <a:ea typeface="Arial"/>
                <a:cs typeface="Arial"/>
                <a:sym typeface="Arial"/>
              </a:rPr>
              <a:t>Admin searches for the students with the filters on the left or in the search box</a:t>
            </a:r>
          </a:p>
        </p:txBody>
      </p:sp>
      <p:sp>
        <p:nvSpPr>
          <p:cNvPr id="245" name="Shape 245"/>
          <p:cNvSpPr txBox="1"/>
          <p:nvPr>
            <p:ph idx="1" type="body"/>
          </p:nvPr>
        </p:nvSpPr>
        <p:spPr>
          <a:xfrm>
            <a:off x="332001" y="4930550"/>
            <a:ext cx="3054300" cy="1149600"/>
          </a:xfrm>
          <a:prstGeom prst="rect">
            <a:avLst/>
          </a:prstGeom>
        </p:spPr>
        <p:txBody>
          <a:bodyPr anchorCtr="0" anchor="t" bIns="91425" lIns="91425" rIns="91425" tIns="91425">
            <a:noAutofit/>
          </a:bodyPr>
          <a:lstStyle/>
          <a:p>
            <a:pPr lvl="0">
              <a:spcBef>
                <a:spcPts val="0"/>
              </a:spcBef>
              <a:buNone/>
            </a:pPr>
            <a:r>
              <a:rPr lang="en-US" sz="1800">
                <a:latin typeface="Arial"/>
                <a:ea typeface="Arial"/>
                <a:cs typeface="Arial"/>
                <a:sym typeface="Arial"/>
              </a:rPr>
              <a:t>The Excel report with respective information</a:t>
            </a:r>
          </a:p>
        </p:txBody>
      </p:sp>
      <p:pic>
        <p:nvPicPr>
          <p:cNvPr id="246" name="Shape 246"/>
          <p:cNvPicPr preferRelativeResize="0"/>
          <p:nvPr/>
        </p:nvPicPr>
        <p:blipFill>
          <a:blip r:embed="rId3">
            <a:alphaModFix/>
          </a:blip>
          <a:stretch>
            <a:fillRect/>
          </a:stretch>
        </p:blipFill>
        <p:spPr>
          <a:xfrm>
            <a:off x="3908025" y="206700"/>
            <a:ext cx="5031475" cy="1842175"/>
          </a:xfrm>
          <a:prstGeom prst="rect">
            <a:avLst/>
          </a:prstGeom>
          <a:noFill/>
          <a:ln>
            <a:noFill/>
          </a:ln>
        </p:spPr>
      </p:pic>
      <p:pic>
        <p:nvPicPr>
          <p:cNvPr id="247" name="Shape 247"/>
          <p:cNvPicPr preferRelativeResize="0"/>
          <p:nvPr/>
        </p:nvPicPr>
        <p:blipFill>
          <a:blip r:embed="rId4">
            <a:alphaModFix/>
          </a:blip>
          <a:stretch>
            <a:fillRect/>
          </a:stretch>
        </p:blipFill>
        <p:spPr>
          <a:xfrm>
            <a:off x="123300" y="2343475"/>
            <a:ext cx="5467200" cy="2010400"/>
          </a:xfrm>
          <a:prstGeom prst="rect">
            <a:avLst/>
          </a:prstGeom>
          <a:noFill/>
          <a:ln>
            <a:noFill/>
          </a:ln>
        </p:spPr>
      </p:pic>
      <p:pic>
        <p:nvPicPr>
          <p:cNvPr id="248" name="Shape 248"/>
          <p:cNvPicPr preferRelativeResize="0"/>
          <p:nvPr/>
        </p:nvPicPr>
        <p:blipFill>
          <a:blip r:embed="rId5">
            <a:alphaModFix/>
          </a:blip>
          <a:stretch>
            <a:fillRect/>
          </a:stretch>
        </p:blipFill>
        <p:spPr>
          <a:xfrm>
            <a:off x="3989212" y="4534700"/>
            <a:ext cx="4869099" cy="2105100"/>
          </a:xfrm>
          <a:prstGeom prst="rect">
            <a:avLst/>
          </a:prstGeom>
          <a:noFill/>
          <a:ln>
            <a:noFill/>
          </a:ln>
        </p:spPr>
      </p:pic>
      <p:sp>
        <p:nvSpPr>
          <p:cNvPr id="249" name="Shape 249"/>
          <p:cNvSpPr txBox="1"/>
          <p:nvPr>
            <p:ph type="title"/>
          </p:nvPr>
        </p:nvSpPr>
        <p:spPr>
          <a:xfrm>
            <a:off x="5899975" y="2774878"/>
            <a:ext cx="2856000" cy="1332300"/>
          </a:xfrm>
          <a:prstGeom prst="rect">
            <a:avLst/>
          </a:prstGeom>
        </p:spPr>
        <p:txBody>
          <a:bodyPr anchorCtr="0" anchor="b" bIns="91425" lIns="91425" rIns="91425" tIns="91425">
            <a:noAutofit/>
          </a:bodyPr>
          <a:lstStyle/>
          <a:p>
            <a:pPr lvl="0" rtl="0">
              <a:spcBef>
                <a:spcPts val="0"/>
              </a:spcBef>
              <a:buNone/>
            </a:pPr>
            <a:r>
              <a:rPr lang="en-US" sz="1800">
                <a:latin typeface="Arial"/>
                <a:ea typeface="Arial"/>
                <a:cs typeface="Arial"/>
                <a:sym typeface="Arial"/>
              </a:rPr>
              <a:t>He clicks on the Excel Icon, automatically the file is downloaded with the current date.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Diagram</a:t>
            </a:r>
          </a:p>
        </p:txBody>
      </p:sp>
      <p:pic>
        <p:nvPicPr>
          <p:cNvPr id="256" name="Shape 256"/>
          <p:cNvPicPr preferRelativeResize="0"/>
          <p:nvPr/>
        </p:nvPicPr>
        <p:blipFill>
          <a:blip r:embed="rId3">
            <a:alphaModFix/>
          </a:blip>
          <a:stretch>
            <a:fillRect/>
          </a:stretch>
        </p:blipFill>
        <p:spPr>
          <a:xfrm>
            <a:off x="927250" y="2077324"/>
            <a:ext cx="7308649" cy="32440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a:t>
            </a:r>
          </a:p>
        </p:txBody>
      </p:sp>
      <p:sp>
        <p:nvSpPr>
          <p:cNvPr id="263" name="Shape 263"/>
          <p:cNvSpPr txBox="1"/>
          <p:nvPr>
            <p:ph idx="1" type="body"/>
          </p:nvPr>
        </p:nvSpPr>
        <p:spPr>
          <a:xfrm>
            <a:off x="779462" y="1828800"/>
            <a:ext cx="7583400" cy="4208400"/>
          </a:xfrm>
          <a:prstGeom prst="rect">
            <a:avLst/>
          </a:prstGeom>
        </p:spPr>
        <p:txBody>
          <a:bodyPr anchorCtr="0" anchor="t" bIns="91425" lIns="91425" rIns="91425" tIns="91425">
            <a:noAutofit/>
          </a:bodyPr>
          <a:lstStyle/>
          <a:p>
            <a:pPr lvl="0">
              <a:spcBef>
                <a:spcPts val="0"/>
              </a:spcBef>
              <a:buNone/>
            </a:pPr>
            <a:r>
              <a:t/>
            </a:r>
            <a:endParaRPr/>
          </a:p>
        </p:txBody>
      </p:sp>
      <p:pic>
        <p:nvPicPr>
          <p:cNvPr id="264" name="Shape 264"/>
          <p:cNvPicPr preferRelativeResize="0"/>
          <p:nvPr/>
        </p:nvPicPr>
        <p:blipFill>
          <a:blip r:embed="rId3">
            <a:alphaModFix/>
          </a:blip>
          <a:stretch>
            <a:fillRect/>
          </a:stretch>
        </p:blipFill>
        <p:spPr>
          <a:xfrm>
            <a:off x="643225" y="1828799"/>
            <a:ext cx="7931650" cy="46808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SUMMARY</a:t>
            </a:r>
          </a:p>
        </p:txBody>
      </p:sp>
      <p:sp>
        <p:nvSpPr>
          <p:cNvPr id="271" name="Shape 271"/>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228600" lvl="0" marL="457200" rtl="0">
              <a:spcBef>
                <a:spcPts val="0"/>
              </a:spcBef>
            </a:pPr>
            <a:r>
              <a:rPr lang="en-US"/>
              <a:t>VIP 4.0 has a new page for admin to review faculties registration requests.</a:t>
            </a:r>
          </a:p>
          <a:p>
            <a:pPr indent="-228600" lvl="0" marL="457200" rtl="0">
              <a:spcBef>
                <a:spcPts val="0"/>
              </a:spcBef>
            </a:pPr>
            <a:r>
              <a:rPr lang="en-US"/>
              <a:t>VIP 4.0 now has a text editor in project form,with which faculties can edit the description in the desired format.</a:t>
            </a:r>
          </a:p>
          <a:p>
            <a:pPr indent="-228600" lvl="0" marL="457200" rtl="0">
              <a:spcBef>
                <a:spcPts val="0"/>
              </a:spcBef>
            </a:pPr>
            <a:r>
              <a:rPr lang="en-US"/>
              <a:t>VIP 4.0 now gives admin more feasibility to search for a specific user in admin panel.</a:t>
            </a:r>
          </a:p>
          <a:p>
            <a:pPr indent="-228600" lvl="0" marL="457200" rtl="0">
              <a:spcBef>
                <a:spcPts val="0"/>
              </a:spcBef>
            </a:pPr>
            <a:r>
              <a:rPr lang="en-US"/>
              <a:t>VIP 4.0 gives admin the feature to quickly get the information of the students that he wants just by searching and clicking on the excel report to generate one.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Summary</a:t>
            </a:r>
          </a:p>
        </p:txBody>
      </p:sp>
      <p:sp>
        <p:nvSpPr>
          <p:cNvPr id="278" name="Shape 278"/>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0" lvl="0" marL="0" marR="0" rtl="0" algn="l">
              <a:lnSpc>
                <a:spcPct val="100000"/>
              </a:lnSpc>
              <a:spcBef>
                <a:spcPts val="2000"/>
              </a:spcBef>
              <a:spcAft>
                <a:spcPts val="0"/>
              </a:spcAft>
              <a:buNone/>
            </a:pPr>
            <a:r>
              <a:rPr lang="en-US"/>
              <a:t>We can be contacted via email at </a:t>
            </a:r>
            <a:r>
              <a:rPr lang="en-US" u="sng">
                <a:solidFill>
                  <a:schemeClr val="hlink"/>
                </a:solidFill>
                <a:hlinkClick r:id="rId3"/>
              </a:rPr>
              <a:t>jgonz770@fiu.edu</a:t>
            </a:r>
            <a:r>
              <a:rPr lang="en-US"/>
              <a:t>, </a:t>
            </a:r>
            <a:r>
              <a:rPr lang="en-US" u="sng">
                <a:solidFill>
                  <a:schemeClr val="hlink"/>
                </a:solidFill>
                <a:hlinkClick r:id="rId4"/>
              </a:rPr>
              <a:t>snaku001@fiu.edu</a:t>
            </a:r>
            <a:r>
              <a:rPr lang="en-US"/>
              <a:t>, </a:t>
            </a:r>
            <a:r>
              <a:rPr lang="en-US" u="sng">
                <a:solidFill>
                  <a:schemeClr val="hlink"/>
                </a:solidFill>
                <a:hlinkClick r:id="rId5"/>
              </a:rPr>
              <a:t>ragar005@fiu.edu</a:t>
            </a:r>
            <a:r>
              <a:rPr lang="en-US"/>
              <a:t>, </a:t>
            </a:r>
            <a:r>
              <a:rPr lang="en-US" u="sng">
                <a:solidFill>
                  <a:schemeClr val="hlink"/>
                </a:solidFill>
                <a:hlinkClick r:id="rId6"/>
              </a:rPr>
              <a:t>ndand002@fiu.edu</a:t>
            </a:r>
            <a:r>
              <a:rPr lang="en-US"/>
              <a:t>,fhern030@fiu.edu.  </a:t>
            </a:r>
          </a:p>
          <a:p>
            <a:pPr indent="-282575" lvl="0" marL="282575"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282575" lvl="0" marL="282575"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a:p>
        </p:txBody>
      </p:sp>
      <p:pic>
        <p:nvPicPr>
          <p:cNvPr id="279" name="Shape 279"/>
          <p:cNvPicPr preferRelativeResize="0"/>
          <p:nvPr/>
        </p:nvPicPr>
        <p:blipFill rotWithShape="1">
          <a:blip r:embed="rId7">
            <a:alphaModFix/>
          </a:blip>
          <a:srcRect b="0" l="0" r="0" t="0"/>
          <a:stretch/>
        </p:blipFill>
        <p:spPr>
          <a:xfrm>
            <a:off x="361075" y="5190400"/>
            <a:ext cx="2093100" cy="1250100"/>
          </a:xfrm>
          <a:prstGeom prst="rect">
            <a:avLst/>
          </a:prstGeom>
          <a:noFill/>
          <a:ln>
            <a:noFill/>
          </a:ln>
        </p:spPr>
      </p:pic>
      <p:pic>
        <p:nvPicPr>
          <p:cNvPr id="280" name="Shape 280"/>
          <p:cNvPicPr preferRelativeResize="0"/>
          <p:nvPr/>
        </p:nvPicPr>
        <p:blipFill rotWithShape="1">
          <a:blip r:embed="rId8">
            <a:alphaModFix/>
          </a:blip>
          <a:srcRect b="0" l="0" r="0" t="0"/>
          <a:stretch/>
        </p:blipFill>
        <p:spPr>
          <a:xfrm>
            <a:off x="2701598" y="5190400"/>
            <a:ext cx="1575600" cy="1512600"/>
          </a:xfrm>
          <a:prstGeom prst="rect">
            <a:avLst/>
          </a:prstGeom>
          <a:noFill/>
          <a:ln>
            <a:noFill/>
          </a:ln>
        </p:spPr>
      </p:pic>
      <p:pic>
        <p:nvPicPr>
          <p:cNvPr id="281" name="Shape 281"/>
          <p:cNvPicPr preferRelativeResize="0"/>
          <p:nvPr/>
        </p:nvPicPr>
        <p:blipFill rotWithShape="1">
          <a:blip r:embed="rId9">
            <a:alphaModFix/>
          </a:blip>
          <a:srcRect b="0" l="0" r="0" t="0"/>
          <a:stretch/>
        </p:blipFill>
        <p:spPr>
          <a:xfrm>
            <a:off x="6658748" y="3384145"/>
            <a:ext cx="2093100" cy="2452800"/>
          </a:xfrm>
          <a:prstGeom prst="rect">
            <a:avLst/>
          </a:prstGeom>
          <a:noFill/>
          <a:ln>
            <a:noFill/>
          </a:ln>
        </p:spPr>
      </p:pic>
      <p:pic>
        <p:nvPicPr>
          <p:cNvPr id="282" name="Shape 282"/>
          <p:cNvPicPr preferRelativeResize="0"/>
          <p:nvPr/>
        </p:nvPicPr>
        <p:blipFill rotWithShape="1">
          <a:blip r:embed="rId10">
            <a:alphaModFix/>
          </a:blip>
          <a:srcRect b="0" l="0" r="0" t="0"/>
          <a:stretch/>
        </p:blipFill>
        <p:spPr>
          <a:xfrm>
            <a:off x="4364874" y="4541000"/>
            <a:ext cx="1945500" cy="166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Project definition</a:t>
            </a:r>
          </a:p>
        </p:txBody>
      </p:sp>
      <p:pic>
        <p:nvPicPr>
          <p:cNvPr descr="output_Ej7Fkz.gif" id="93" name="Shape 93"/>
          <p:cNvPicPr preferRelativeResize="0"/>
          <p:nvPr/>
        </p:nvPicPr>
        <p:blipFill>
          <a:blip r:embed="rId3">
            <a:alphaModFix/>
          </a:blip>
          <a:stretch>
            <a:fillRect/>
          </a:stretch>
        </p:blipFill>
        <p:spPr>
          <a:xfrm>
            <a:off x="651100" y="1425574"/>
            <a:ext cx="7841825" cy="5127625"/>
          </a:xfrm>
          <a:prstGeom prst="rect">
            <a:avLst/>
          </a:prstGeom>
          <a:noFill/>
          <a:ln>
            <a:noFill/>
          </a:ln>
        </p:spPr>
      </p:pic>
    </p:spTree>
  </p:cSld>
  <p:clrMapOvr>
    <a:masterClrMapping/>
  </p:clrMapOvr>
  <mc:AlternateContent>
    <mc:Choice Requires="p14">
      <p:transition spd="slow">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00" name="Shape 100"/>
          <p:cNvSpPr txBox="1"/>
          <p:nvPr>
            <p:ph idx="1" type="body"/>
          </p:nvPr>
        </p:nvSpPr>
        <p:spPr>
          <a:xfrm>
            <a:off x="977675" y="2321250"/>
            <a:ext cx="3660300" cy="1477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rPr b="1" lang="en-US" sz="3800"/>
              <a:t>Software:</a:t>
            </a:r>
          </a:p>
          <a:p>
            <a:pPr indent="0" lvl="0" marL="0" marR="0" rtl="0" algn="l">
              <a:lnSpc>
                <a:spcPct val="100000"/>
              </a:lnSpc>
              <a:spcBef>
                <a:spcPts val="0"/>
              </a:spcBef>
              <a:spcAft>
                <a:spcPts val="0"/>
              </a:spcAft>
              <a:buClr>
                <a:srgbClr val="001D4D"/>
              </a:buClr>
              <a:buSzPct val="25000"/>
              <a:buFont typeface="Noto Sans Symbols"/>
              <a:buNone/>
            </a:pPr>
            <a:r>
              <a:rPr b="1" lang="en-US" sz="3800"/>
              <a:t>MVC</a:t>
            </a:r>
          </a:p>
        </p:txBody>
      </p:sp>
      <p:pic>
        <p:nvPicPr>
          <p:cNvPr descr="MVC.png" id="101" name="Shape 101"/>
          <p:cNvPicPr preferRelativeResize="0"/>
          <p:nvPr/>
        </p:nvPicPr>
        <p:blipFill rotWithShape="1">
          <a:blip r:embed="rId3">
            <a:alphaModFix/>
          </a:blip>
          <a:srcRect b="0" l="0" r="0" t="0"/>
          <a:stretch/>
        </p:blipFill>
        <p:spPr>
          <a:xfrm>
            <a:off x="4637975" y="1511110"/>
            <a:ext cx="3724800" cy="2406300"/>
          </a:xfrm>
          <a:prstGeom prst="rect">
            <a:avLst/>
          </a:prstGeom>
          <a:noFill/>
          <a:ln>
            <a:noFill/>
          </a:ln>
        </p:spPr>
      </p:pic>
      <p:pic>
        <p:nvPicPr>
          <p:cNvPr descr="Client-server-model.svg.png" id="102" name="Shape 102"/>
          <p:cNvPicPr preferRelativeResize="0"/>
          <p:nvPr/>
        </p:nvPicPr>
        <p:blipFill rotWithShape="1">
          <a:blip r:embed="rId4">
            <a:alphaModFix/>
          </a:blip>
          <a:srcRect b="0" l="0" r="0" t="0"/>
          <a:stretch/>
        </p:blipFill>
        <p:spPr>
          <a:xfrm>
            <a:off x="4637975" y="4320600"/>
            <a:ext cx="3588000" cy="2153100"/>
          </a:xfrm>
          <a:prstGeom prst="rect">
            <a:avLst/>
          </a:prstGeom>
          <a:noFill/>
          <a:ln>
            <a:noFill/>
          </a:ln>
        </p:spPr>
      </p:pic>
      <p:sp>
        <p:nvSpPr>
          <p:cNvPr id="103" name="Shape 103"/>
          <p:cNvSpPr txBox="1"/>
          <p:nvPr/>
        </p:nvSpPr>
        <p:spPr>
          <a:xfrm>
            <a:off x="872125" y="4320600"/>
            <a:ext cx="4257600" cy="1916100"/>
          </a:xfrm>
          <a:prstGeom prst="rect">
            <a:avLst/>
          </a:prstGeom>
          <a:noFill/>
          <a:ln>
            <a:noFill/>
          </a:ln>
        </p:spPr>
        <p:txBody>
          <a:bodyPr anchorCtr="0" anchor="t" bIns="91425" lIns="91425" rIns="91425" tIns="91425">
            <a:noAutofit/>
          </a:bodyPr>
          <a:lstStyle/>
          <a:p>
            <a:pPr lvl="0">
              <a:spcBef>
                <a:spcPts val="0"/>
              </a:spcBef>
              <a:buNone/>
            </a:pPr>
            <a:r>
              <a:rPr b="1" lang="en-US" sz="3800">
                <a:solidFill>
                  <a:srgbClr val="001D4D"/>
                </a:solidFill>
                <a:latin typeface="Trebuchet MS"/>
                <a:ea typeface="Trebuchet MS"/>
                <a:cs typeface="Trebuchet MS"/>
                <a:sym typeface="Trebuchet MS"/>
              </a:rPr>
              <a:t>Hardware:</a:t>
            </a:r>
          </a:p>
          <a:p>
            <a:pPr lvl="0">
              <a:spcBef>
                <a:spcPts val="0"/>
              </a:spcBef>
              <a:buNone/>
            </a:pPr>
            <a:r>
              <a:rPr b="1" lang="en-US" sz="3800">
                <a:solidFill>
                  <a:srgbClr val="001D4D"/>
                </a:solidFill>
                <a:latin typeface="Trebuchet MS"/>
                <a:ea typeface="Trebuchet MS"/>
                <a:cs typeface="Trebuchet MS"/>
                <a:sym typeface="Trebuchet MS"/>
              </a:rPr>
              <a:t>Client-Server</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Minimal Class Diagram</a:t>
            </a:r>
          </a:p>
        </p:txBody>
      </p:sp>
      <p:pic>
        <p:nvPicPr>
          <p:cNvPr id="110" name="Shape 110"/>
          <p:cNvPicPr preferRelativeResize="0"/>
          <p:nvPr/>
        </p:nvPicPr>
        <p:blipFill>
          <a:blip r:embed="rId3">
            <a:alphaModFix/>
          </a:blip>
          <a:stretch>
            <a:fillRect/>
          </a:stretch>
        </p:blipFill>
        <p:spPr>
          <a:xfrm>
            <a:off x="218024" y="1578000"/>
            <a:ext cx="8542776" cy="4955875"/>
          </a:xfrm>
          <a:prstGeom prst="rect">
            <a:avLst/>
          </a:prstGeom>
          <a:noFill/>
          <a:ln>
            <a:noFill/>
          </a:ln>
        </p:spPr>
      </p:pic>
    </p:spTree>
  </p:cSld>
  <p:clrMapOvr>
    <a:masterClrMapping/>
  </p:clrMapOvr>
  <mc:AlternateContent>
    <mc:Choice Requires="p14">
      <p:transition spd="slow">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117" name="Shape 117"/>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228600" lvl="0" marL="457200" marR="0" rtl="0" algn="l">
              <a:lnSpc>
                <a:spcPct val="150000"/>
              </a:lnSpc>
              <a:spcBef>
                <a:spcPts val="0"/>
              </a:spcBef>
              <a:spcAft>
                <a:spcPts val="0"/>
              </a:spcAft>
              <a:buAutoNum type="arabicPeriod"/>
            </a:pPr>
            <a:r>
              <a:rPr lang="en-US"/>
              <a:t>Project Lock Features</a:t>
            </a:r>
          </a:p>
          <a:p>
            <a:pPr indent="-228600" lvl="0" marL="457200" marR="0" rtl="0" algn="l">
              <a:lnSpc>
                <a:spcPct val="150000"/>
              </a:lnSpc>
              <a:spcBef>
                <a:spcPts val="0"/>
              </a:spcBef>
              <a:spcAft>
                <a:spcPts val="0"/>
              </a:spcAft>
              <a:buAutoNum type="arabicPeriod"/>
            </a:pPr>
            <a:r>
              <a:rPr lang="en-US"/>
              <a:t>Faculties registration page</a:t>
            </a:r>
          </a:p>
          <a:p>
            <a:pPr indent="-228600" lvl="0" marL="457200" marR="0" rtl="0" algn="l">
              <a:lnSpc>
                <a:spcPct val="150000"/>
              </a:lnSpc>
              <a:spcBef>
                <a:spcPts val="0"/>
              </a:spcBef>
              <a:spcAft>
                <a:spcPts val="0"/>
              </a:spcAft>
              <a:buAutoNum type="arabicPeriod"/>
            </a:pPr>
            <a:r>
              <a:rPr lang="en-US"/>
              <a:t>Preserving the format of Project’s Description</a:t>
            </a:r>
          </a:p>
          <a:p>
            <a:pPr indent="-228600" lvl="0" marL="457200" rtl="0">
              <a:lnSpc>
                <a:spcPct val="150000"/>
              </a:lnSpc>
              <a:spcBef>
                <a:spcPts val="0"/>
              </a:spcBef>
              <a:buAutoNum type="arabicPeriod"/>
            </a:pPr>
            <a:r>
              <a:rPr lang="en-US"/>
              <a:t>Adding Excel report in Admin Panel.</a:t>
            </a:r>
          </a:p>
          <a:p>
            <a:pPr indent="0" lvl="0" marL="0" marR="0" rtl="0" algn="l">
              <a:lnSpc>
                <a:spcPct val="15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lang="en-US"/>
              <a:t>Project Lock Features</a:t>
            </a:r>
          </a:p>
        </p:txBody>
      </p:sp>
      <p:sp>
        <p:nvSpPr>
          <p:cNvPr id="124" name="Shape 124"/>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rPr b="1" lang="en-US" sz="3000"/>
              <a:t>Before:</a:t>
            </a:r>
            <a:r>
              <a:rPr lang="en-US" sz="3000"/>
              <a:t> There was no system in place to manage projects long term over multiple semesters.</a:t>
            </a:r>
          </a:p>
          <a:p>
            <a:pPr indent="0" lvl="0" marL="0" marR="0" rtl="0" algn="l">
              <a:lnSpc>
                <a:spcPct val="100000"/>
              </a:lnSpc>
              <a:spcBef>
                <a:spcPts val="0"/>
              </a:spcBef>
              <a:spcAft>
                <a:spcPts val="0"/>
              </a:spcAft>
              <a:buClr>
                <a:srgbClr val="001D4D"/>
              </a:buClr>
              <a:buSzPct val="25000"/>
              <a:buFont typeface="Noto Sans Symbols"/>
              <a:buNone/>
            </a:pPr>
            <a:r>
              <a:t/>
            </a:r>
            <a:endParaRPr sz="3000"/>
          </a:p>
          <a:p>
            <a:pPr indent="0" lvl="0" marL="0" marR="0" rtl="0" algn="l">
              <a:lnSpc>
                <a:spcPct val="100000"/>
              </a:lnSpc>
              <a:spcBef>
                <a:spcPts val="0"/>
              </a:spcBef>
              <a:spcAft>
                <a:spcPts val="0"/>
              </a:spcAft>
              <a:buClr>
                <a:srgbClr val="001D4D"/>
              </a:buClr>
              <a:buSzPct val="25000"/>
              <a:buFont typeface="Noto Sans Symbols"/>
              <a:buNone/>
            </a:pPr>
            <a:r>
              <a:rPr b="1" lang="en-US" sz="3000"/>
              <a:t>After: </a:t>
            </a:r>
            <a:r>
              <a:rPr lang="en-US" sz="3000"/>
              <a:t>Projects can now be attached to a specific Semester, with both individual projects and entire semester’s being lockable. </a:t>
            </a:r>
          </a:p>
        </p:txBody>
      </p:sp>
    </p:spTree>
  </p:cSld>
  <p:clrMapOvr>
    <a:masterClrMapping/>
  </p:clrMapOvr>
  <mc:AlternateContent>
    <mc:Choice Requires="p14">
      <p:transition spd="slow">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4753250" y="445250"/>
            <a:ext cx="3999024" cy="2302300"/>
          </a:xfrm>
          <a:prstGeom prst="rect">
            <a:avLst/>
          </a:prstGeom>
          <a:noFill/>
          <a:ln>
            <a:noFill/>
          </a:ln>
        </p:spPr>
      </p:pic>
      <p:pic>
        <p:nvPicPr>
          <p:cNvPr id="131" name="Shape 131"/>
          <p:cNvPicPr preferRelativeResize="0"/>
          <p:nvPr/>
        </p:nvPicPr>
        <p:blipFill>
          <a:blip r:embed="rId4">
            <a:alphaModFix/>
          </a:blip>
          <a:stretch>
            <a:fillRect/>
          </a:stretch>
        </p:blipFill>
        <p:spPr>
          <a:xfrm>
            <a:off x="526200" y="3659625"/>
            <a:ext cx="3999025" cy="2326298"/>
          </a:xfrm>
          <a:prstGeom prst="rect">
            <a:avLst/>
          </a:prstGeom>
          <a:noFill/>
          <a:ln>
            <a:noFill/>
          </a:ln>
        </p:spPr>
      </p:pic>
      <p:sp>
        <p:nvSpPr>
          <p:cNvPr id="132" name="Shape 132"/>
          <p:cNvSpPr txBox="1"/>
          <p:nvPr/>
        </p:nvSpPr>
        <p:spPr>
          <a:xfrm>
            <a:off x="4849712" y="4375475"/>
            <a:ext cx="3806100" cy="894600"/>
          </a:xfrm>
          <a:prstGeom prst="rect">
            <a:avLst/>
          </a:prstGeom>
          <a:noFill/>
          <a:ln>
            <a:noFill/>
          </a:ln>
        </p:spPr>
        <p:txBody>
          <a:bodyPr anchorCtr="0" anchor="t" bIns="91425" lIns="91425" rIns="91425" tIns="91425">
            <a:noAutofit/>
          </a:bodyPr>
          <a:lstStyle/>
          <a:p>
            <a:pPr lvl="0">
              <a:spcBef>
                <a:spcPts val="0"/>
              </a:spcBef>
              <a:buNone/>
            </a:pPr>
            <a:r>
              <a:rPr b="1" lang="en-US" sz="2400">
                <a:solidFill>
                  <a:srgbClr val="001D4D"/>
                </a:solidFill>
                <a:latin typeface="Trebuchet MS"/>
                <a:ea typeface="Trebuchet MS"/>
                <a:cs typeface="Trebuchet MS"/>
                <a:sym typeface="Trebuchet MS"/>
              </a:rPr>
              <a:t>Display Status Message on Project Pages</a:t>
            </a:r>
          </a:p>
        </p:txBody>
      </p:sp>
      <p:sp>
        <p:nvSpPr>
          <p:cNvPr id="133" name="Shape 133"/>
          <p:cNvSpPr txBox="1"/>
          <p:nvPr/>
        </p:nvSpPr>
        <p:spPr>
          <a:xfrm>
            <a:off x="871525" y="1005675"/>
            <a:ext cx="3806100" cy="894600"/>
          </a:xfrm>
          <a:prstGeom prst="rect">
            <a:avLst/>
          </a:prstGeom>
          <a:noFill/>
          <a:ln>
            <a:noFill/>
          </a:ln>
        </p:spPr>
        <p:txBody>
          <a:bodyPr anchorCtr="0" anchor="t" bIns="91425" lIns="91425" rIns="91425" tIns="91425">
            <a:noAutofit/>
          </a:bodyPr>
          <a:lstStyle/>
          <a:p>
            <a:pPr lvl="0" rtl="0">
              <a:spcBef>
                <a:spcPts val="0"/>
              </a:spcBef>
              <a:buNone/>
            </a:pPr>
            <a:r>
              <a:rPr b="1" lang="en-US" sz="2400">
                <a:solidFill>
                  <a:srgbClr val="001D4D"/>
                </a:solidFill>
                <a:latin typeface="Trebuchet MS"/>
                <a:ea typeface="Trebuchet MS"/>
                <a:cs typeface="Trebuchet MS"/>
                <a:sym typeface="Trebuchet MS"/>
              </a:rPr>
              <a:t>New Panels to Lock Projects and Semesters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pic>
        <p:nvPicPr>
          <p:cNvPr id="139" name="Shape 139"/>
          <p:cNvPicPr preferRelativeResize="0"/>
          <p:nvPr/>
        </p:nvPicPr>
        <p:blipFill>
          <a:blip r:embed="rId3">
            <a:alphaModFix/>
          </a:blip>
          <a:stretch>
            <a:fillRect/>
          </a:stretch>
        </p:blipFill>
        <p:spPr>
          <a:xfrm>
            <a:off x="5068925" y="424000"/>
            <a:ext cx="3683599" cy="3358374"/>
          </a:xfrm>
          <a:prstGeom prst="rect">
            <a:avLst/>
          </a:prstGeom>
          <a:noFill/>
          <a:ln>
            <a:noFill/>
          </a:ln>
        </p:spPr>
      </p:pic>
      <p:pic>
        <p:nvPicPr>
          <p:cNvPr id="140" name="Shape 140"/>
          <p:cNvPicPr preferRelativeResize="0"/>
          <p:nvPr/>
        </p:nvPicPr>
        <p:blipFill>
          <a:blip r:embed="rId4">
            <a:alphaModFix/>
          </a:blip>
          <a:stretch>
            <a:fillRect/>
          </a:stretch>
        </p:blipFill>
        <p:spPr>
          <a:xfrm>
            <a:off x="362600" y="3782375"/>
            <a:ext cx="3683599" cy="2946675"/>
          </a:xfrm>
          <a:prstGeom prst="rect">
            <a:avLst/>
          </a:prstGeom>
          <a:noFill/>
          <a:ln>
            <a:noFill/>
          </a:ln>
        </p:spPr>
      </p:pic>
      <p:sp>
        <p:nvSpPr>
          <p:cNvPr id="141" name="Shape 141"/>
          <p:cNvSpPr txBox="1"/>
          <p:nvPr/>
        </p:nvSpPr>
        <p:spPr>
          <a:xfrm>
            <a:off x="947150" y="4571700"/>
            <a:ext cx="3806100" cy="894600"/>
          </a:xfrm>
          <a:prstGeom prst="rect">
            <a:avLst/>
          </a:prstGeom>
          <a:noFill/>
          <a:ln>
            <a:noFill/>
          </a:ln>
        </p:spPr>
        <p:txBody>
          <a:bodyPr anchorCtr="0" anchor="t" bIns="91425" lIns="91425" rIns="91425" tIns="91425">
            <a:noAutofit/>
          </a:bodyPr>
          <a:lstStyle/>
          <a:p>
            <a:pPr lvl="0" rtl="0">
              <a:spcBef>
                <a:spcPts val="0"/>
              </a:spcBef>
              <a:buNone/>
            </a:pPr>
            <a:r>
              <a:t/>
            </a:r>
            <a:endParaRPr b="1" sz="2400">
              <a:solidFill>
                <a:srgbClr val="001D4D"/>
              </a:solidFill>
              <a:latin typeface="Trebuchet MS"/>
              <a:ea typeface="Trebuchet MS"/>
              <a:cs typeface="Trebuchet MS"/>
              <a:sym typeface="Trebuchet MS"/>
            </a:endParaRPr>
          </a:p>
        </p:txBody>
      </p:sp>
      <p:sp>
        <p:nvSpPr>
          <p:cNvPr id="142" name="Shape 142"/>
          <p:cNvSpPr txBox="1"/>
          <p:nvPr/>
        </p:nvSpPr>
        <p:spPr>
          <a:xfrm>
            <a:off x="555825" y="1514325"/>
            <a:ext cx="3806100" cy="894600"/>
          </a:xfrm>
          <a:prstGeom prst="rect">
            <a:avLst/>
          </a:prstGeom>
          <a:noFill/>
          <a:ln>
            <a:noFill/>
          </a:ln>
        </p:spPr>
        <p:txBody>
          <a:bodyPr anchorCtr="0" anchor="t" bIns="91425" lIns="91425" rIns="91425" tIns="91425">
            <a:noAutofit/>
          </a:bodyPr>
          <a:lstStyle/>
          <a:p>
            <a:pPr lvl="0" rtl="0">
              <a:spcBef>
                <a:spcPts val="0"/>
              </a:spcBef>
              <a:buNone/>
            </a:pPr>
            <a:r>
              <a:rPr b="1" lang="en-US" sz="2400">
                <a:solidFill>
                  <a:srgbClr val="001D4D"/>
                </a:solidFill>
                <a:latin typeface="Trebuchet MS"/>
                <a:ea typeface="Trebuchet MS"/>
                <a:cs typeface="Trebuchet MS"/>
                <a:sym typeface="Trebuchet MS"/>
              </a:rPr>
              <a:t>Professor Notifications</a:t>
            </a:r>
          </a:p>
        </p:txBody>
      </p:sp>
      <p:sp>
        <p:nvSpPr>
          <p:cNvPr id="143" name="Shape 143"/>
          <p:cNvSpPr txBox="1"/>
          <p:nvPr/>
        </p:nvSpPr>
        <p:spPr>
          <a:xfrm>
            <a:off x="4361925" y="4808412"/>
            <a:ext cx="3806100" cy="894600"/>
          </a:xfrm>
          <a:prstGeom prst="rect">
            <a:avLst/>
          </a:prstGeom>
          <a:noFill/>
          <a:ln>
            <a:noFill/>
          </a:ln>
        </p:spPr>
        <p:txBody>
          <a:bodyPr anchorCtr="0" anchor="t" bIns="91425" lIns="91425" rIns="91425" tIns="91425">
            <a:noAutofit/>
          </a:bodyPr>
          <a:lstStyle/>
          <a:p>
            <a:pPr lvl="0" rtl="0">
              <a:spcBef>
                <a:spcPts val="0"/>
              </a:spcBef>
              <a:buNone/>
            </a:pPr>
            <a:r>
              <a:rPr b="1" lang="en-US" sz="2400">
                <a:solidFill>
                  <a:srgbClr val="001D4D"/>
                </a:solidFill>
                <a:latin typeface="Trebuchet MS"/>
                <a:ea typeface="Trebuchet MS"/>
                <a:cs typeface="Trebuchet MS"/>
                <a:sym typeface="Trebuchet MS"/>
              </a:rPr>
              <a:t>Student</a:t>
            </a:r>
            <a:r>
              <a:rPr b="1" lang="en-US" sz="2400">
                <a:solidFill>
                  <a:srgbClr val="001D4D"/>
                </a:solidFill>
                <a:latin typeface="Trebuchet MS"/>
                <a:ea typeface="Trebuchet MS"/>
                <a:cs typeface="Trebuchet MS"/>
                <a:sym typeface="Trebuchet MS"/>
              </a:rPr>
              <a:t> Notifications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