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>
      <p:cViewPr>
        <p:scale>
          <a:sx n="40" d="100"/>
          <a:sy n="40" d="100"/>
        </p:scale>
        <p:origin x="-1062" y="0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3163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3926800" y="27472321"/>
            <a:ext cx="8034587" cy="15581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3926800" y="24866753"/>
            <a:ext cx="8034587" cy="1943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926800" y="20144993"/>
            <a:ext cx="8034587" cy="1313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969413" y="17761592"/>
            <a:ext cx="8034587" cy="1516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hape 94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906814" y="27025269"/>
            <a:ext cx="2915586" cy="4302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6814" y="24392885"/>
            <a:ext cx="2915586" cy="473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3940715" y="21670648"/>
            <a:ext cx="291558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906814" y="19673645"/>
            <a:ext cx="2915586" cy="468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940715" y="17292934"/>
            <a:ext cx="291558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pe 90"/>
          <p:cNvSpPr txBox="1"/>
          <p:nvPr/>
        </p:nvSpPr>
        <p:spPr>
          <a:xfrm>
            <a:off x="6009512" y="2590800"/>
            <a:ext cx="21117375" cy="39624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 smtClean="0">
                <a:solidFill>
                  <a:srgbClr val="3333CC"/>
                </a:solidFill>
              </a:rPr>
              <a:t>Virtual Machine Administration with Xen (VMAX) 1.0</a:t>
            </a:r>
            <a:endParaRPr lang="en-US" sz="6000" b="1" i="0" u="none" strike="noStrike" cap="none" dirty="0" smtClean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err="1" smtClean="0">
                <a:solidFill>
                  <a:srgbClr val="3333CC"/>
                </a:solidFill>
              </a:rPr>
              <a:t>D’Mita</a:t>
            </a:r>
            <a:r>
              <a:rPr lang="en-US" sz="3500" dirty="0" smtClean="0">
                <a:solidFill>
                  <a:srgbClr val="3333CC"/>
                </a:solidFill>
              </a:rPr>
              <a:t> Anthony Levy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 smtClean="0">
                <a:solidFill>
                  <a:srgbClr val="3333CC"/>
                </a:solidFill>
              </a:rPr>
              <a:t>Himanshu</a:t>
            </a:r>
            <a:r>
              <a:rPr lang="en-US" sz="3500" dirty="0" smtClean="0">
                <a:solidFill>
                  <a:srgbClr val="3333CC"/>
                </a:solidFill>
              </a:rPr>
              <a:t> </a:t>
            </a:r>
            <a:r>
              <a:rPr lang="en-US" sz="3500" dirty="0" err="1" smtClean="0">
                <a:solidFill>
                  <a:srgbClr val="3333CC"/>
                </a:solidFill>
              </a:rPr>
              <a:t>Upadhyay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Applied Research Center Florida International University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Mohsen Taheri, School of Computing and Information Sciences Florida International University</a:t>
            </a:r>
            <a:endParaRPr lang="en-US" sz="3500" i="1" dirty="0">
              <a:solidFill>
                <a:srgbClr val="3333CC"/>
              </a:solidFill>
            </a:endParaRPr>
          </a:p>
          <a:p>
            <a:pPr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14400" y="42519600"/>
            <a:ext cx="30632400" cy="914398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D’Mita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Anthony Levy.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help that I received from my group members,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Obando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Qixiu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Xin.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219200" y="5811324"/>
            <a:ext cx="9774175" cy="7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2313443" y="5792708"/>
            <a:ext cx="11232269" cy="7604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System</a:t>
            </a:r>
          </a:p>
          <a:p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23926796" y="5810570"/>
            <a:ext cx="7995640" cy="7426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Requirements</a:t>
            </a:r>
          </a:p>
          <a:p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219199" y="16336960"/>
            <a:ext cx="9774175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313442" y="16336962"/>
            <a:ext cx="11232271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997636" y="16336962"/>
            <a:ext cx="7924800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</a:t>
            </a:r>
          </a:p>
          <a:p>
            <a:endParaRPr dirty="0"/>
          </a:p>
        </p:txBody>
      </p:sp>
      <p:sp>
        <p:nvSpPr>
          <p:cNvPr id="103" name="Shape 103"/>
          <p:cNvSpPr txBox="1"/>
          <p:nvPr/>
        </p:nvSpPr>
        <p:spPr>
          <a:xfrm>
            <a:off x="1219198" y="29207645"/>
            <a:ext cx="9774175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313443" y="29260800"/>
            <a:ext cx="11232272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Screenshots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926800" y="29260800"/>
            <a:ext cx="7924800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8650" tIns="49325" rIns="98650" bIns="493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rgbClr val="336699"/>
              </a:buClr>
              <a:buSzPct val="25000"/>
              <a:buFont typeface="Arial"/>
              <a:defRPr sz="41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896600" y="1638300"/>
            <a:ext cx="11963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Senior Project, Fall 2016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421" y="760480"/>
            <a:ext cx="4419600" cy="3085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7" y="3786796"/>
            <a:ext cx="4229100" cy="2005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194" y="0"/>
            <a:ext cx="2754300" cy="2754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76455"/>
            <a:ext cx="4190997" cy="1871210"/>
          </a:xfrm>
          <a:prstGeom prst="rect">
            <a:avLst/>
          </a:prstGeom>
        </p:spPr>
      </p:pic>
      <p:pic>
        <p:nvPicPr>
          <p:cNvPr id="1026" name="Picture 2" descr="C:\Users\DODTech\Desktop\SWP_RESOURCES\Sprint 7\Poster\Images\VMAX Senior Over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287361"/>
            <a:ext cx="9372600" cy="76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2425" y="17523766"/>
            <a:ext cx="9774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VMAX client connects to a Go server running on the host and sends custom XML API commands  that allow an administrator to manage a virtual machine’s lifecycle (start, stop, resume etc.) as well as retrieve relevant usage and performance statistics from the host server.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109" y="18031628"/>
            <a:ext cx="4361951" cy="11544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017554" y="17292935"/>
            <a:ext cx="238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Interface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87448" y="19649972"/>
            <a:ext cx="253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XML API Library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109" y="20315811"/>
            <a:ext cx="4219575" cy="9715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4067634" y="21700868"/>
            <a:ext cx="126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413" y="24981219"/>
            <a:ext cx="3091563" cy="1828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97985" y="24392885"/>
            <a:ext cx="23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Hypervisor API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231" y="27451563"/>
            <a:ext cx="3860332" cy="15788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4087448" y="26984937"/>
            <a:ext cx="178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Hypervisor</a:t>
            </a:r>
            <a:endParaRPr lang="en-US" sz="2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43" y="30099000"/>
            <a:ext cx="11232272" cy="52609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43" y="35791935"/>
            <a:ext cx="11232272" cy="6178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30099000"/>
            <a:ext cx="9755125" cy="61361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7" y="36576000"/>
            <a:ext cx="9755125" cy="39974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17554" y="6914266"/>
            <a:ext cx="768152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system allows the administrator to manage a remote host and it’s virtual machines including the following capabilities :</a:t>
            </a:r>
          </a:p>
          <a:p>
            <a:endParaRPr lang="en-US" sz="32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Start virtual </a:t>
            </a:r>
            <a:r>
              <a:rPr lang="en-US" sz="3200" dirty="0"/>
              <a:t>m</a:t>
            </a:r>
            <a:r>
              <a:rPr lang="en-US" sz="3200" dirty="0" smtClean="0"/>
              <a:t>achine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Stop virtual machine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Pause virtual </a:t>
            </a:r>
            <a:r>
              <a:rPr lang="en-US" sz="3200" dirty="0"/>
              <a:t>m</a:t>
            </a:r>
            <a:r>
              <a:rPr lang="en-US" sz="3200" dirty="0" smtClean="0"/>
              <a:t>achine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Resume virtual </a:t>
            </a:r>
            <a:r>
              <a:rPr lang="en-US" sz="3200" dirty="0"/>
              <a:t>m</a:t>
            </a:r>
            <a:r>
              <a:rPr lang="en-US" sz="3200" dirty="0" smtClean="0"/>
              <a:t>achine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Force virtual </a:t>
            </a:r>
            <a:r>
              <a:rPr lang="en-US" sz="3200" dirty="0"/>
              <a:t>m</a:t>
            </a:r>
            <a:r>
              <a:rPr lang="en-US" sz="3200" dirty="0" smtClean="0"/>
              <a:t>achine shutdown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Create a New </a:t>
            </a:r>
            <a:r>
              <a:rPr lang="en-US" sz="3200" dirty="0"/>
              <a:t>v</a:t>
            </a:r>
            <a:r>
              <a:rPr lang="en-US" sz="3200" dirty="0" smtClean="0"/>
              <a:t>irtual machine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Delete virtual machine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Display virtual machine statistics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Display host server disk usage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Display host server CPU performance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Display host server 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313444" y="6975822"/>
            <a:ext cx="9654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Manages virtual machines at the Applied Research Center FIU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Integrated into cyber defense research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Code base planned for future open source community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Performs all common virtual machine management tasks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7700" y="2057075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Server Architecture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3997984" y="30327600"/>
            <a:ext cx="7853615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Virtual Machine Administration with Xen (VMAX) is a client server system that allows the management of a remote host and virtual machines that operate on the Xen Hypervisor platform.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The system uses the extensive </a:t>
            </a:r>
            <a:r>
              <a:rPr lang="en-US" sz="3200" dirty="0" err="1" smtClean="0"/>
              <a:t>Libvirt</a:t>
            </a:r>
            <a:r>
              <a:rPr lang="en-US" sz="3200" dirty="0" smtClean="0"/>
              <a:t> Application Programming Interface and a Go programming language server to communicate with the Xen Hypervisor and manage virtual machine life cycles remotely.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Administrators interact with the system through a Windows Presentation Foundation (WPF) client developed for the Microsoft .NET 4.6 framework.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1219200" y="6914266"/>
            <a:ext cx="97551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dirty="0" smtClean="0">
                <a:solidFill>
                  <a:schemeClr val="tx1"/>
                </a:solidFill>
              </a:rPr>
              <a:t>The Xen hypervisor platform </a:t>
            </a:r>
            <a:r>
              <a:rPr lang="en-US" sz="3200" dirty="0">
                <a:solidFill>
                  <a:schemeClr val="tx1"/>
                </a:solidFill>
              </a:rPr>
              <a:t>does not have a </a:t>
            </a:r>
            <a:r>
              <a:rPr lang="en-US" sz="3200" dirty="0" smtClean="0">
                <a:solidFill>
                  <a:schemeClr val="tx1"/>
                </a:solidFill>
              </a:rPr>
              <a:t>robust, open-source, </a:t>
            </a:r>
            <a:r>
              <a:rPr lang="en-US" sz="3200" dirty="0">
                <a:solidFill>
                  <a:schemeClr val="tx1"/>
                </a:solidFill>
              </a:rPr>
              <a:t>Windows based </a:t>
            </a:r>
            <a:r>
              <a:rPr lang="en-US" sz="3200" dirty="0" smtClean="0">
                <a:solidFill>
                  <a:schemeClr val="tx1"/>
                </a:solidFill>
              </a:rPr>
              <a:t>application for virtual machine management. In addition, available commercial management applications require expensive licenses and proprietary closed-source versions of the hypervisor.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38250" y="10176698"/>
            <a:ext cx="9736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336699"/>
              </a:buClr>
            </a:pPr>
            <a:r>
              <a:rPr lang="en-US" sz="3200" b="1" u="sng" dirty="0" smtClean="0">
                <a:solidFill>
                  <a:schemeClr val="tx1"/>
                </a:solidFill>
              </a:rPr>
              <a:t>Solution</a:t>
            </a:r>
          </a:p>
          <a:p>
            <a:pPr lvl="0">
              <a:buClr>
                <a:srgbClr val="336699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VMAX </a:t>
            </a:r>
            <a:r>
              <a:rPr lang="en-US" sz="3200" dirty="0">
                <a:solidFill>
                  <a:schemeClr val="tx1"/>
                </a:solidFill>
              </a:rPr>
              <a:t>makes use of the </a:t>
            </a:r>
            <a:r>
              <a:rPr lang="en-US" sz="3200" dirty="0" smtClean="0">
                <a:solidFill>
                  <a:schemeClr val="tx1"/>
                </a:solidFill>
              </a:rPr>
              <a:t>open-source </a:t>
            </a:r>
            <a:r>
              <a:rPr lang="en-US" sz="3200" dirty="0">
                <a:solidFill>
                  <a:schemeClr val="tx1"/>
                </a:solidFill>
              </a:rPr>
              <a:t>Xen hypervisor management library </a:t>
            </a:r>
            <a:r>
              <a:rPr lang="en-US" sz="3200" dirty="0" err="1" smtClean="0">
                <a:solidFill>
                  <a:schemeClr val="tx1"/>
                </a:solidFill>
              </a:rPr>
              <a:t>Libvirt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en-US" sz="3200" dirty="0">
                <a:solidFill>
                  <a:schemeClr val="tx1"/>
                </a:solidFill>
              </a:rPr>
              <a:t>and provides the following solutions:</a:t>
            </a:r>
          </a:p>
          <a:p>
            <a:pPr lvl="0">
              <a:buClr>
                <a:srgbClr val="336699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Control of the virtual machine lifecycle (start, stop, resume etc</a:t>
            </a:r>
            <a:r>
              <a:rPr lang="en-US" sz="3200" dirty="0" smtClean="0">
                <a:solidFill>
                  <a:schemeClr val="tx1"/>
                </a:solidFill>
              </a:rPr>
              <a:t>.)</a:t>
            </a: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Cost effective, open-source implementation of the Xen hypervisor</a:t>
            </a: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Targeted application that runs on Windows</a:t>
            </a: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Reduced function set that can be extended as necessary</a:t>
            </a:r>
            <a:endParaRPr lang="en-US" dirty="0"/>
          </a:p>
        </p:txBody>
      </p:sp>
      <p:pic>
        <p:nvPicPr>
          <p:cNvPr id="1027" name="Picture 3" descr="C:\Users\DODTech\Desktop\SWP_RESOURCES\Sprint 6\Class Diagrams\VMAX Class Diagram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389" y="17754600"/>
            <a:ext cx="12275407" cy="106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23943091" y="22171418"/>
            <a:ext cx="8034587" cy="1794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313444" y="11193680"/>
            <a:ext cx="103631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Implements host level </a:t>
            </a:r>
            <a:r>
              <a:rPr lang="en-US" sz="3200" dirty="0" err="1" smtClean="0"/>
              <a:t>Golang</a:t>
            </a:r>
            <a:r>
              <a:rPr lang="en-US" sz="3200" dirty="0" smtClean="0"/>
              <a:t>, native C bindings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Client runs on any Windows version that supports .NET 3.5+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Core C# library supports Web and Windows Application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Secures host super user terminal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Reduces the need to physically interact  with the host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169" y="38924488"/>
            <a:ext cx="7611632" cy="26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01" y="17947785"/>
            <a:ext cx="3659179" cy="944530"/>
          </a:xfrm>
          <a:prstGeom prst="rect">
            <a:avLst/>
          </a:prstGeom>
        </p:spPr>
      </p:pic>
      <p:pic>
        <p:nvPicPr>
          <p:cNvPr id="7" name="Picture 3" descr="C:\Users\DODTech\Downloads\FIU_VIP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14380"/>
            <a:ext cx="43434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703" y="20156011"/>
            <a:ext cx="2217035" cy="138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022" y="22272978"/>
            <a:ext cx="3465955" cy="1688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048" y="3475824"/>
            <a:ext cx="2316883" cy="23168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592421" y="25280066"/>
            <a:ext cx="38407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libvirt</a:t>
            </a:r>
            <a:r>
              <a:rPr lang="en-US" sz="6000" b="1" dirty="0"/>
              <a:t>-go</a:t>
            </a:r>
            <a:r>
              <a:rPr lang="en-US" sz="1800" b="1" dirty="0"/>
              <a:t> 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516" y="22443972"/>
            <a:ext cx="3966094" cy="134655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496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DODTech</cp:lastModifiedBy>
  <cp:revision>94</cp:revision>
  <dcterms:modified xsi:type="dcterms:W3CDTF">2016-11-26T20:35:34Z</dcterms:modified>
</cp:coreProperties>
</file>