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32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45" autoAdjust="0"/>
  </p:normalViewPr>
  <p:slideViewPr>
    <p:cSldViewPr snapToGrid="0" snapToObjects="1">
      <p:cViewPr>
        <p:scale>
          <a:sx n="33" d="100"/>
          <a:sy n="33" d="100"/>
        </p:scale>
        <p:origin x="-1096" y="-80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00440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698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6984" algn="l" defTabSz="45698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3968" algn="l" defTabSz="45698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0938" algn="l" defTabSz="45698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7922" algn="l" defTabSz="45698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4906" algn="l" defTabSz="45698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741890" algn="l" defTabSz="45698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3198859" algn="l" defTabSz="45698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655843" algn="l" defTabSz="45698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4748288"/>
            <a:ext cx="32918400" cy="19142912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32918400" cy="247482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6974790"/>
            <a:ext cx="32918400" cy="14630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0241280"/>
            <a:ext cx="32918400" cy="326745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5662" y="32336291"/>
            <a:ext cx="20293236" cy="5645562"/>
          </a:xfrm>
        </p:spPr>
        <p:txBody>
          <a:bodyPr>
            <a:normAutofit/>
          </a:bodyPr>
          <a:lstStyle>
            <a:lvl1pPr marL="0" indent="0" algn="l">
              <a:buNone/>
              <a:defRPr sz="10600">
                <a:solidFill>
                  <a:schemeClr val="tx2"/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3293" y="20046659"/>
            <a:ext cx="25831264" cy="11476269"/>
          </a:xfrm>
          <a:effectLst/>
        </p:spPr>
        <p:txBody>
          <a:bodyPr>
            <a:noAutofit/>
          </a:bodyPr>
          <a:lstStyle>
            <a:lvl1pPr marL="3072384" indent="-2194560" algn="l">
              <a:defRPr sz="259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0" y="4681722"/>
            <a:ext cx="23042880" cy="2223820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dk1"/>
              </a:buClr>
              <a:buSzPct val="25000"/>
            </a:pPr>
            <a:fld id="{00000000-1234-1234-1234-123412341234}" type="slidenum">
              <a:rPr lang="en-US" sz="6700" smtClean="0">
                <a:solidFill>
                  <a:schemeClr val="dk1"/>
                </a:solidFill>
              </a:rPr>
              <a:pPr algn="r">
                <a:buClr>
                  <a:schemeClr val="dk1"/>
                </a:buClr>
                <a:buSzPct val="25000"/>
              </a:pPr>
              <a:t>‹#›</a:t>
            </a:fld>
            <a:endParaRPr lang="en-US" sz="67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53529" y="2409712"/>
            <a:ext cx="7406640" cy="33525370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66809" y="4681725"/>
            <a:ext cx="17385433" cy="31326266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dk1"/>
              </a:buClr>
              <a:buSzPct val="25000"/>
            </a:pPr>
            <a:fld id="{00000000-1234-1234-1234-123412341234}" type="slidenum">
              <a:rPr lang="en-US" sz="6700" smtClean="0">
                <a:solidFill>
                  <a:schemeClr val="dk1"/>
                </a:solidFill>
              </a:rPr>
              <a:pPr algn="r">
                <a:buClr>
                  <a:schemeClr val="dk1"/>
                </a:buClr>
                <a:buSzPct val="25000"/>
              </a:pPr>
              <a:t>‹#›</a:t>
            </a:fld>
            <a:endParaRPr lang="en-US" sz="67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dk1"/>
              </a:buClr>
              <a:buSzPct val="25000"/>
            </a:pPr>
            <a:fld id="{00000000-1234-1234-1234-123412341234}" type="slidenum">
              <a:rPr lang="en-US" sz="6700" smtClean="0">
                <a:solidFill>
                  <a:schemeClr val="dk1"/>
                </a:solidFill>
              </a:rPr>
              <a:pPr algn="r">
                <a:buClr>
                  <a:schemeClr val="dk1"/>
                </a:buClr>
                <a:buSzPct val="25000"/>
              </a:pPr>
              <a:t>‹#›</a:t>
            </a:fld>
            <a:endParaRPr lang="en-US" sz="6700">
              <a:solidFill>
                <a:schemeClr val="dk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114800" y="4681728"/>
            <a:ext cx="23042880" cy="2223820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4748288"/>
            <a:ext cx="32918400" cy="19142912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2918400" cy="247482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6974790"/>
            <a:ext cx="32918400" cy="14630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0241280"/>
            <a:ext cx="32918400" cy="326745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9502" y="13904947"/>
            <a:ext cx="21479998" cy="15509414"/>
          </a:xfrm>
          <a:effectLst/>
        </p:spPr>
        <p:txBody>
          <a:bodyPr anchor="b"/>
          <a:lstStyle>
            <a:lvl1pPr algn="r">
              <a:defRPr sz="22100" b="1" cap="none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0777" y="29488070"/>
            <a:ext cx="21493778" cy="5346944"/>
          </a:xfrm>
        </p:spPr>
        <p:txBody>
          <a:bodyPr anchor="t"/>
          <a:lstStyle>
            <a:lvl1pPr marL="0" indent="0" algn="r">
              <a:buNone/>
              <a:defRPr sz="9600">
                <a:solidFill>
                  <a:schemeClr val="tx2"/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dk1"/>
              </a:buClr>
              <a:buSzPct val="25000"/>
            </a:pPr>
            <a:fld id="{00000000-1234-1234-1234-123412341234}" type="slidenum">
              <a:rPr lang="en-US" sz="6700" smtClean="0">
                <a:solidFill>
                  <a:schemeClr val="dk1"/>
                </a:solidFill>
              </a:rPr>
              <a:pPr algn="r">
                <a:buClr>
                  <a:schemeClr val="dk1"/>
                </a:buClr>
                <a:buSzPct val="25000"/>
              </a:pPr>
              <a:t>‹#›</a:t>
            </a:fld>
            <a:endParaRPr lang="en-US" sz="67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dk1"/>
              </a:buClr>
              <a:buSzPct val="25000"/>
            </a:pPr>
            <a:fld id="{00000000-1234-1234-1234-123412341234}" type="slidenum">
              <a:rPr lang="en-US" sz="6700" smtClean="0">
                <a:solidFill>
                  <a:schemeClr val="dk1"/>
                </a:solidFill>
              </a:rPr>
              <a:pPr algn="r">
                <a:buClr>
                  <a:schemeClr val="dk1"/>
                </a:buClr>
                <a:buSzPct val="25000"/>
              </a:pPr>
              <a:t>‹#›</a:t>
            </a:fld>
            <a:endParaRPr lang="en-US" sz="6700">
              <a:solidFill>
                <a:schemeClr val="dk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114797" y="4681722"/>
            <a:ext cx="12048134" cy="2223820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6722547" y="4681728"/>
            <a:ext cx="12048134" cy="2223820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0" y="4681728"/>
            <a:ext cx="12048134" cy="4094477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115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3209" y="8962093"/>
            <a:ext cx="12048134" cy="17556480"/>
          </a:xfrm>
        </p:spPr>
        <p:txBody>
          <a:bodyPr>
            <a:normAutofit/>
          </a:bodyPr>
          <a:lstStyle>
            <a:lvl1pPr>
              <a:defRPr sz="8600"/>
            </a:lvl1pPr>
            <a:lvl2pPr>
              <a:defRPr sz="8600"/>
            </a:lvl2pPr>
            <a:lvl3pPr>
              <a:defRPr sz="7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30287" y="4681728"/>
            <a:ext cx="12048134" cy="4094477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115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marL="0" lvl="0" indent="0" algn="ctr" defTabSz="4389120" rtl="0" eaLnBrk="1" latinLnBrk="0" hangingPunct="1">
              <a:spcBef>
                <a:spcPct val="20000"/>
              </a:spcBef>
              <a:spcAft>
                <a:spcPts val="144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0" y="8953805"/>
            <a:ext cx="12048134" cy="17556480"/>
          </a:xfrm>
        </p:spPr>
        <p:txBody>
          <a:bodyPr>
            <a:normAutofit/>
          </a:bodyPr>
          <a:lstStyle>
            <a:lvl1pPr>
              <a:defRPr sz="8600"/>
            </a:lvl1pPr>
            <a:lvl2pPr>
              <a:defRPr sz="8600"/>
            </a:lvl2pPr>
            <a:lvl3pPr>
              <a:defRPr sz="7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dk1"/>
              </a:buClr>
              <a:buSzPct val="25000"/>
            </a:pPr>
            <a:fld id="{00000000-1234-1234-1234-123412341234}" type="slidenum">
              <a:rPr lang="en-US" sz="6700" smtClean="0">
                <a:solidFill>
                  <a:schemeClr val="dk1"/>
                </a:solidFill>
              </a:rPr>
              <a:pPr algn="r">
                <a:buClr>
                  <a:schemeClr val="dk1"/>
                </a:buClr>
                <a:buSzPct val="25000"/>
              </a:pPr>
              <a:t>‹#›</a:t>
            </a:fld>
            <a:endParaRPr lang="en-US" sz="6700">
              <a:solidFill>
                <a:schemeClr val="dk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dk1"/>
              </a:buClr>
              <a:buSzPct val="25000"/>
            </a:pPr>
            <a:fld id="{00000000-1234-1234-1234-123412341234}" type="slidenum">
              <a:rPr lang="en-US" sz="6700" smtClean="0">
                <a:solidFill>
                  <a:schemeClr val="dk1"/>
                </a:solidFill>
              </a:rPr>
              <a:pPr algn="r">
                <a:buClr>
                  <a:schemeClr val="dk1"/>
                </a:buClr>
                <a:buSzPct val="25000"/>
              </a:pPr>
              <a:t>‹#›</a:t>
            </a:fld>
            <a:endParaRPr lang="en-US" sz="67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dk1"/>
              </a:buClr>
              <a:buSzPct val="25000"/>
            </a:pPr>
            <a:fld id="{00000000-1234-1234-1234-123412341234}" type="slidenum">
              <a:rPr lang="en-US" sz="6700" smtClean="0">
                <a:solidFill>
                  <a:schemeClr val="dk1"/>
                </a:solidFill>
              </a:rPr>
              <a:pPr algn="r">
                <a:buClr>
                  <a:schemeClr val="dk1"/>
                </a:buClr>
                <a:buSzPct val="25000"/>
              </a:pPr>
              <a:t>‹#›</a:t>
            </a:fld>
            <a:endParaRPr lang="en-US" sz="67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744" y="14142723"/>
            <a:ext cx="13089906" cy="8054355"/>
          </a:xfrm>
          <a:effectLst/>
        </p:spPr>
        <p:txBody>
          <a:bodyPr anchor="b">
            <a:noAutofit/>
          </a:bodyPr>
          <a:lstStyle>
            <a:lvl1pPr marL="1097280" indent="-1097280" algn="l">
              <a:defRPr sz="13400" b="1">
                <a:effectLst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36656" y="4681728"/>
            <a:ext cx="14461506" cy="31326272"/>
          </a:xfrm>
        </p:spPr>
        <p:txBody>
          <a:bodyPr anchor="ctr"/>
          <a:lstStyle>
            <a:lvl1pPr>
              <a:defRPr sz="106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67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2754" y="22385933"/>
            <a:ext cx="12199176" cy="13692915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748288"/>
            <a:ext cx="32918400" cy="19142912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2918400" cy="247482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6974790"/>
            <a:ext cx="32918400" cy="14630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0241280"/>
            <a:ext cx="32918400" cy="326745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10630" y="7315200"/>
            <a:ext cx="14813280" cy="20017958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96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60393" y="6467110"/>
            <a:ext cx="13298810" cy="13843328"/>
          </a:xfrm>
        </p:spPr>
        <p:txBody>
          <a:bodyPr anchor="b"/>
          <a:lstStyle>
            <a:lvl1pPr marL="877824" indent="-877824">
              <a:buFont typeface="Georgia" pitchFamily="18" charset="0"/>
              <a:buChar char="*"/>
              <a:defRPr sz="7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dk1"/>
              </a:buClr>
              <a:buSzPct val="25000"/>
            </a:pPr>
            <a:fld id="{00000000-1234-1234-1234-123412341234}" type="slidenum">
              <a:rPr lang="en-US" sz="6700" smtClean="0">
                <a:solidFill>
                  <a:schemeClr val="dk1"/>
                </a:solidFill>
              </a:rPr>
              <a:pPr algn="r">
                <a:buClr>
                  <a:schemeClr val="dk1"/>
                </a:buClr>
                <a:buSzPct val="25000"/>
              </a:pPr>
              <a:t>‹#›</a:t>
            </a:fld>
            <a:endParaRPr lang="en-US" sz="6700">
              <a:solidFill>
                <a:schemeClr val="dk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165" y="28572294"/>
            <a:ext cx="22980737" cy="7315200"/>
          </a:xfrm>
        </p:spPr>
        <p:txBody>
          <a:bodyPr anchor="b">
            <a:noAutofit/>
          </a:bodyPr>
          <a:lstStyle>
            <a:lvl1pPr algn="l">
              <a:defRPr sz="221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674560"/>
            <a:ext cx="32918400" cy="1121664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2918400" cy="3267456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4117146"/>
            <a:ext cx="32918400" cy="14630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0241280"/>
            <a:ext cx="32918400" cy="326745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42" y="27981875"/>
            <a:ext cx="23445040" cy="7315200"/>
          </a:xfrm>
          <a:prstGeom prst="rect">
            <a:avLst/>
          </a:prstGeom>
          <a:effectLst/>
        </p:spPr>
        <p:txBody>
          <a:bodyPr vert="horz" lIns="438912" tIns="219456" rIns="438912" bIns="219456" rtlCol="0" anchor="t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0" y="4686464"/>
            <a:ext cx="23042880" cy="22238208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19920" y="39502083"/>
            <a:ext cx="90525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5918" y="39502083"/>
            <a:ext cx="12070084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00" y="39502083"/>
            <a:ext cx="65836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>
              <a:buClr>
                <a:schemeClr val="dk1"/>
              </a:buClr>
              <a:buSzPct val="25000"/>
            </a:pPr>
            <a:fld id="{00000000-1234-1234-1234-123412341234}" type="slidenum">
              <a:rPr lang="en-US" sz="6700" smtClean="0">
                <a:solidFill>
                  <a:schemeClr val="dk1"/>
                </a:solidFill>
              </a:rPr>
              <a:pPr algn="r">
                <a:buClr>
                  <a:schemeClr val="dk1"/>
                </a:buClr>
                <a:buSzPct val="25000"/>
              </a:pPr>
              <a:t>‹#›</a:t>
            </a:fld>
            <a:endParaRPr lang="en-US" sz="6700">
              <a:solidFill>
                <a:schemeClr val="dk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marL="1536192" indent="-1536192" algn="r" defTabSz="438912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221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097280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0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633472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9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950208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8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266944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7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671462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7988198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436608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0972800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421210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gif"/><Relationship Id="rId18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7061199" y="2139791"/>
            <a:ext cx="19303895" cy="1066800"/>
          </a:xfrm>
          <a:prstGeom prst="rect">
            <a:avLst/>
          </a:prstGeom>
          <a:noFill/>
          <a:ln>
            <a:noFill/>
          </a:ln>
        </p:spPr>
        <p:txBody>
          <a:bodyPr lIns="98606" tIns="49296" rIns="98606" bIns="49296" anchor="t" anchorCtr="0">
            <a:noAutofit/>
          </a:bodyPr>
          <a:lstStyle/>
          <a:p>
            <a:pPr algn="ctr">
              <a:lnSpc>
                <a:spcPct val="30000"/>
              </a:lnSpc>
              <a:buClr>
                <a:schemeClr val="dk1"/>
              </a:buClr>
              <a:buSzPct val="25000"/>
            </a:pPr>
            <a:r>
              <a:rPr lang="en-US" sz="7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</a:t>
            </a:r>
            <a:r>
              <a:rPr lang="zh-CN" altLang="en-US" sz="7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7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r>
              <a:rPr lang="zh-CN" altLang="en-US" sz="7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7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Engineering</a:t>
            </a:r>
            <a:r>
              <a:rPr lang="en-US" sz="7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2016, Fall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5715010" y="2590802"/>
            <a:ext cx="20650086" cy="3836053"/>
          </a:xfrm>
          <a:prstGeom prst="rect">
            <a:avLst/>
          </a:prstGeom>
          <a:noFill/>
          <a:ln>
            <a:noFill/>
          </a:ln>
        </p:spPr>
        <p:txBody>
          <a:bodyPr lIns="98606" tIns="49296" rIns="98606" bIns="49296" anchor="t" anchorCtr="0">
            <a:noAutofit/>
          </a:bodyPr>
          <a:lstStyle/>
          <a:p>
            <a:pPr algn="ctr">
              <a:buClr>
                <a:srgbClr val="3333CC"/>
              </a:buClr>
              <a:buSzPct val="25000"/>
            </a:pPr>
            <a:r>
              <a:rPr lang="zh-CN" altLang="en-US" sz="5800" b="1" dirty="0" smtClean="0">
                <a:solidFill>
                  <a:srgbClr val="3333CC"/>
                </a:solidFill>
              </a:rPr>
              <a:t>      </a:t>
            </a:r>
            <a:r>
              <a:rPr lang="en-US" sz="5800" b="1" dirty="0" smtClean="0">
                <a:solidFill>
                  <a:srgbClr val="3333CC"/>
                </a:solidFill>
              </a:rPr>
              <a:t>Virtual</a:t>
            </a:r>
            <a:r>
              <a:rPr lang="zh-CN" altLang="en-US" sz="5800" b="1" dirty="0" smtClean="0">
                <a:solidFill>
                  <a:srgbClr val="3333CC"/>
                </a:solidFill>
              </a:rPr>
              <a:t> </a:t>
            </a:r>
            <a:r>
              <a:rPr lang="en-US" altLang="zh-CN" sz="5800" b="1" dirty="0" smtClean="0">
                <a:solidFill>
                  <a:srgbClr val="3333CC"/>
                </a:solidFill>
              </a:rPr>
              <a:t>Machine</a:t>
            </a:r>
            <a:r>
              <a:rPr lang="zh-CN" altLang="en-US" sz="5800" b="1" dirty="0" smtClean="0">
                <a:solidFill>
                  <a:srgbClr val="3333CC"/>
                </a:solidFill>
              </a:rPr>
              <a:t> </a:t>
            </a:r>
            <a:r>
              <a:rPr lang="en-US" altLang="zh-CN" sz="5800" b="1" dirty="0" smtClean="0">
                <a:solidFill>
                  <a:srgbClr val="3333CC"/>
                </a:solidFill>
              </a:rPr>
              <a:t>Administration</a:t>
            </a:r>
            <a:r>
              <a:rPr lang="zh-CN" altLang="en-US" sz="5800" b="1" dirty="0" smtClean="0">
                <a:solidFill>
                  <a:srgbClr val="3333CC"/>
                </a:solidFill>
              </a:rPr>
              <a:t> </a:t>
            </a:r>
            <a:r>
              <a:rPr lang="en-US" altLang="zh-CN" sz="5800" b="1" dirty="0" smtClean="0">
                <a:solidFill>
                  <a:srgbClr val="3333CC"/>
                </a:solidFill>
              </a:rPr>
              <a:t>with</a:t>
            </a:r>
            <a:r>
              <a:rPr lang="zh-CN" altLang="en-US" sz="5800" b="1" dirty="0" smtClean="0">
                <a:solidFill>
                  <a:srgbClr val="3333CC"/>
                </a:solidFill>
              </a:rPr>
              <a:t> </a:t>
            </a:r>
            <a:r>
              <a:rPr lang="en-US" altLang="zh-CN" sz="5800" b="1" dirty="0" err="1" smtClean="0">
                <a:solidFill>
                  <a:srgbClr val="3333CC"/>
                </a:solidFill>
              </a:rPr>
              <a:t>Xen</a:t>
            </a:r>
            <a:r>
              <a:rPr lang="zh-CN" altLang="en-US" sz="5800" b="1" dirty="0" smtClean="0">
                <a:solidFill>
                  <a:srgbClr val="3333CC"/>
                </a:solidFill>
              </a:rPr>
              <a:t> </a:t>
            </a:r>
            <a:r>
              <a:rPr lang="en-US" altLang="zh-CN" sz="5800" b="1" dirty="0" smtClean="0">
                <a:solidFill>
                  <a:srgbClr val="3333CC"/>
                </a:solidFill>
              </a:rPr>
              <a:t>Master</a:t>
            </a:r>
            <a:r>
              <a:rPr lang="zh-CN" altLang="en-US" sz="5800" b="1" dirty="0" smtClean="0">
                <a:solidFill>
                  <a:srgbClr val="3333CC"/>
                </a:solidFill>
              </a:rPr>
              <a:t> </a:t>
            </a:r>
            <a:r>
              <a:rPr lang="en-US" altLang="zh-CN" sz="5800" b="1" dirty="0" smtClean="0">
                <a:solidFill>
                  <a:srgbClr val="3333CC"/>
                </a:solidFill>
              </a:rPr>
              <a:t>1.0</a:t>
            </a:r>
            <a:endParaRPr lang="en-US" sz="5800" b="1" dirty="0">
              <a:solidFill>
                <a:srgbClr val="3333CC"/>
              </a:solidFill>
            </a:endParaRPr>
          </a:p>
          <a:p>
            <a:pPr algn="ctr">
              <a:buClr>
                <a:srgbClr val="3333CC"/>
              </a:buClr>
              <a:buSzPct val="25000"/>
            </a:pPr>
            <a:r>
              <a:rPr lang="en-US" sz="3400" b="1" dirty="0">
                <a:solidFill>
                  <a:srgbClr val="3333CC"/>
                </a:solidFill>
              </a:rPr>
              <a:t>Student</a:t>
            </a:r>
            <a:r>
              <a:rPr lang="en-US" sz="3400" dirty="0">
                <a:solidFill>
                  <a:srgbClr val="3333CC"/>
                </a:solidFill>
              </a:rPr>
              <a:t>: </a:t>
            </a:r>
            <a:r>
              <a:rPr lang="en-US" sz="3400" dirty="0" err="1" smtClean="0">
                <a:solidFill>
                  <a:srgbClr val="3333CC"/>
                </a:solidFill>
              </a:rPr>
              <a:t>Qixiu</a:t>
            </a:r>
            <a:r>
              <a:rPr lang="zh-CN" altLang="en-US" sz="3400" dirty="0" smtClean="0">
                <a:solidFill>
                  <a:srgbClr val="3333CC"/>
                </a:solidFill>
              </a:rPr>
              <a:t> </a:t>
            </a:r>
            <a:r>
              <a:rPr lang="en-US" altLang="zh-CN" sz="3400" dirty="0" err="1" smtClean="0">
                <a:solidFill>
                  <a:srgbClr val="3333CC"/>
                </a:solidFill>
              </a:rPr>
              <a:t>Xin</a:t>
            </a:r>
            <a:r>
              <a:rPr lang="en-US" sz="3400" dirty="0" smtClean="0">
                <a:solidFill>
                  <a:srgbClr val="3333CC"/>
                </a:solidFill>
              </a:rPr>
              <a:t>, </a:t>
            </a:r>
            <a:r>
              <a:rPr lang="en-US" sz="3400" dirty="0">
                <a:solidFill>
                  <a:srgbClr val="3333CC"/>
                </a:solidFill>
              </a:rPr>
              <a:t>Florida International University</a:t>
            </a:r>
          </a:p>
          <a:p>
            <a:pPr algn="ctr">
              <a:buClr>
                <a:srgbClr val="3333CC"/>
              </a:buClr>
              <a:buSzPct val="25000"/>
            </a:pPr>
            <a:r>
              <a:rPr lang="en-US" sz="3400" b="1" dirty="0">
                <a:solidFill>
                  <a:srgbClr val="3333CC"/>
                </a:solidFill>
              </a:rPr>
              <a:t>Mentor:</a:t>
            </a:r>
            <a:r>
              <a:rPr lang="en-US" sz="3400" b="1" i="1" dirty="0">
                <a:solidFill>
                  <a:srgbClr val="3333CC"/>
                </a:solidFill>
              </a:rPr>
              <a:t> </a:t>
            </a:r>
            <a:r>
              <a:rPr lang="en-US" sz="3400" dirty="0" err="1" smtClean="0">
                <a:solidFill>
                  <a:srgbClr val="3333CC"/>
                </a:solidFill>
              </a:rPr>
              <a:t>Himanshu</a:t>
            </a:r>
            <a:r>
              <a:rPr lang="zh-CN" altLang="en-US" sz="3400" dirty="0" smtClean="0">
                <a:solidFill>
                  <a:srgbClr val="3333CC"/>
                </a:solidFill>
              </a:rPr>
              <a:t> </a:t>
            </a:r>
            <a:r>
              <a:rPr lang="en-US" altLang="zh-CN" sz="3400" dirty="0" err="1" smtClean="0">
                <a:solidFill>
                  <a:srgbClr val="3333CC"/>
                </a:solidFill>
              </a:rPr>
              <a:t>Upadhyay</a:t>
            </a:r>
            <a:r>
              <a:rPr lang="en-US" altLang="zh-CN" sz="3400" dirty="0" smtClean="0">
                <a:solidFill>
                  <a:srgbClr val="3333CC"/>
                </a:solidFill>
              </a:rPr>
              <a:t>,</a:t>
            </a:r>
            <a:r>
              <a:rPr lang="zh-CN" altLang="en-US" sz="3400" dirty="0" smtClean="0">
                <a:solidFill>
                  <a:srgbClr val="3333CC"/>
                </a:solidFill>
              </a:rPr>
              <a:t> </a:t>
            </a:r>
            <a:r>
              <a:rPr lang="en-US" altLang="zh-CN" sz="3400" dirty="0" smtClean="0">
                <a:solidFill>
                  <a:srgbClr val="3333CC"/>
                </a:solidFill>
              </a:rPr>
              <a:t>Applied</a:t>
            </a:r>
            <a:r>
              <a:rPr lang="zh-CN" altLang="en-US" sz="3400" dirty="0" smtClean="0">
                <a:solidFill>
                  <a:srgbClr val="3333CC"/>
                </a:solidFill>
              </a:rPr>
              <a:t> </a:t>
            </a:r>
            <a:r>
              <a:rPr lang="en-US" altLang="zh-CN" sz="3400" dirty="0" smtClean="0">
                <a:solidFill>
                  <a:srgbClr val="3333CC"/>
                </a:solidFill>
              </a:rPr>
              <a:t>Research</a:t>
            </a:r>
            <a:r>
              <a:rPr lang="zh-CN" altLang="en-US" sz="3400" dirty="0" smtClean="0">
                <a:solidFill>
                  <a:srgbClr val="3333CC"/>
                </a:solidFill>
              </a:rPr>
              <a:t> </a:t>
            </a:r>
            <a:r>
              <a:rPr lang="en-US" altLang="zh-CN" sz="3400" dirty="0" smtClean="0">
                <a:solidFill>
                  <a:srgbClr val="3333CC"/>
                </a:solidFill>
              </a:rPr>
              <a:t>Center</a:t>
            </a:r>
            <a:r>
              <a:rPr lang="en-US" sz="3400" dirty="0" smtClean="0">
                <a:solidFill>
                  <a:srgbClr val="3333CC"/>
                </a:solidFill>
              </a:rPr>
              <a:t>, Florida</a:t>
            </a:r>
            <a:r>
              <a:rPr lang="zh-CN" altLang="en-US" sz="3400" dirty="0" smtClean="0">
                <a:solidFill>
                  <a:srgbClr val="3333CC"/>
                </a:solidFill>
              </a:rPr>
              <a:t> </a:t>
            </a:r>
            <a:r>
              <a:rPr lang="en-US" altLang="zh-CN" sz="3400" dirty="0" smtClean="0">
                <a:solidFill>
                  <a:srgbClr val="3333CC"/>
                </a:solidFill>
              </a:rPr>
              <a:t>International</a:t>
            </a:r>
            <a:r>
              <a:rPr lang="zh-CN" altLang="en-US" sz="3400" dirty="0" smtClean="0">
                <a:solidFill>
                  <a:srgbClr val="3333CC"/>
                </a:solidFill>
              </a:rPr>
              <a:t> </a:t>
            </a:r>
            <a:r>
              <a:rPr lang="en-US" altLang="zh-CN" sz="3400" dirty="0" smtClean="0">
                <a:solidFill>
                  <a:srgbClr val="3333CC"/>
                </a:solidFill>
              </a:rPr>
              <a:t>University</a:t>
            </a:r>
          </a:p>
          <a:p>
            <a:pPr algn="ctr">
              <a:buClr>
                <a:srgbClr val="3333CC"/>
              </a:buClr>
              <a:buSzPct val="25000"/>
            </a:pPr>
            <a:r>
              <a:rPr lang="en-US" sz="3200" b="1" dirty="0" smtClean="0">
                <a:solidFill>
                  <a:srgbClr val="3333CC"/>
                </a:solidFill>
              </a:rPr>
              <a:t>Mentor</a:t>
            </a:r>
            <a:r>
              <a:rPr lang="en-US" sz="3200" b="1" dirty="0">
                <a:solidFill>
                  <a:srgbClr val="3333CC"/>
                </a:solidFill>
              </a:rPr>
              <a:t>:</a:t>
            </a:r>
            <a:r>
              <a:rPr lang="en-US" sz="3200" b="1" i="1" dirty="0">
                <a:solidFill>
                  <a:srgbClr val="3333CC"/>
                </a:solidFill>
              </a:rPr>
              <a:t> </a:t>
            </a:r>
            <a:r>
              <a:rPr lang="zh-CN" altLang="en-US" sz="3200" b="1" i="1" dirty="0" smtClean="0">
                <a:solidFill>
                  <a:srgbClr val="3333CC"/>
                </a:solidFill>
              </a:rPr>
              <a:t> </a:t>
            </a:r>
            <a:r>
              <a:rPr lang="en-US" sz="3400" dirty="0" smtClean="0">
                <a:solidFill>
                  <a:srgbClr val="3333CC"/>
                </a:solidFill>
              </a:rPr>
              <a:t>Mohsen </a:t>
            </a:r>
            <a:r>
              <a:rPr lang="en-US" sz="3400" dirty="0" err="1">
                <a:solidFill>
                  <a:srgbClr val="3333CC"/>
                </a:solidFill>
              </a:rPr>
              <a:t>Taheri</a:t>
            </a:r>
            <a:r>
              <a:rPr lang="en-US" sz="3400" dirty="0">
                <a:solidFill>
                  <a:srgbClr val="3333CC"/>
                </a:solidFill>
              </a:rPr>
              <a:t>, School of Computing and Information </a:t>
            </a:r>
            <a:r>
              <a:rPr lang="en-US" sz="3400" dirty="0" smtClean="0">
                <a:solidFill>
                  <a:srgbClr val="3333CC"/>
                </a:solidFill>
              </a:rPr>
              <a:t>Sciences</a:t>
            </a:r>
            <a:r>
              <a:rPr lang="en-US" altLang="zh-CN" sz="3400" dirty="0" smtClean="0">
                <a:solidFill>
                  <a:srgbClr val="3333CC"/>
                </a:solidFill>
              </a:rPr>
              <a:t>,</a:t>
            </a:r>
            <a:r>
              <a:rPr lang="en-US" sz="3400" dirty="0" smtClean="0">
                <a:solidFill>
                  <a:srgbClr val="3333CC"/>
                </a:solidFill>
              </a:rPr>
              <a:t> </a:t>
            </a:r>
            <a:r>
              <a:rPr lang="en-US" sz="3400" dirty="0">
                <a:solidFill>
                  <a:srgbClr val="3333CC"/>
                </a:solidFill>
              </a:rPr>
              <a:t>Florida International University</a:t>
            </a:r>
          </a:p>
          <a:p>
            <a:pPr algn="ctr">
              <a:buClr>
                <a:srgbClr val="3333CC"/>
              </a:buClr>
              <a:buSzPct val="25000"/>
            </a:pPr>
            <a:r>
              <a:rPr lang="zh-CN" altLang="en-US" sz="3200" b="1" dirty="0" smtClean="0">
                <a:solidFill>
                  <a:srgbClr val="3333CC"/>
                </a:solidFill>
              </a:rPr>
              <a:t>              </a:t>
            </a:r>
            <a:r>
              <a:rPr lang="en-US" sz="3200" b="1" dirty="0" smtClean="0">
                <a:solidFill>
                  <a:srgbClr val="3333CC"/>
                </a:solidFill>
              </a:rPr>
              <a:t>Instructor</a:t>
            </a:r>
            <a:r>
              <a:rPr lang="en-US" sz="3200" b="1" dirty="0">
                <a:solidFill>
                  <a:srgbClr val="3333CC"/>
                </a:solidFill>
              </a:rPr>
              <a:t>:</a:t>
            </a:r>
            <a:r>
              <a:rPr lang="en-US" sz="3400" i="1" dirty="0">
                <a:solidFill>
                  <a:srgbClr val="3333CC"/>
                </a:solidFill>
              </a:rPr>
              <a:t> </a:t>
            </a:r>
            <a:r>
              <a:rPr lang="en-US" sz="3400" dirty="0" err="1">
                <a:solidFill>
                  <a:srgbClr val="3333CC"/>
                </a:solidFill>
              </a:rPr>
              <a:t>Masoud</a:t>
            </a:r>
            <a:r>
              <a:rPr lang="en-US" sz="3400" dirty="0">
                <a:solidFill>
                  <a:srgbClr val="3333CC"/>
                </a:solidFill>
              </a:rPr>
              <a:t> </a:t>
            </a:r>
            <a:r>
              <a:rPr lang="en-US" sz="3400" dirty="0" err="1">
                <a:solidFill>
                  <a:srgbClr val="3333CC"/>
                </a:solidFill>
              </a:rPr>
              <a:t>Sadjadi</a:t>
            </a:r>
            <a:r>
              <a:rPr lang="en-US" sz="3400" dirty="0">
                <a:solidFill>
                  <a:srgbClr val="3333CC"/>
                </a:solidFill>
              </a:rPr>
              <a:t>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219201" y="42519606"/>
            <a:ext cx="30632400" cy="56197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lIns="98606" tIns="49296" rIns="98606" bIns="49296" anchor="t" anchorCtr="0">
            <a:noAutofit/>
          </a:bodyPr>
          <a:lstStyle/>
          <a:p>
            <a:pPr marL="493478" indent="-493478" algn="ctr">
              <a:buClr>
                <a:schemeClr val="dk1"/>
              </a:buClr>
              <a:buSzPct val="25000"/>
            </a:pPr>
            <a:r>
              <a:rPr lang="en-US" sz="2900" dirty="0">
                <a:solidFill>
                  <a:schemeClr val="dk1"/>
                </a:solidFill>
              </a:rPr>
              <a:t>The material presented in this poster is based upon the work supported </a:t>
            </a:r>
            <a:r>
              <a:rPr lang="en-US" sz="2900" dirty="0" smtClean="0">
                <a:solidFill>
                  <a:schemeClr val="dk1"/>
                </a:solidFill>
              </a:rPr>
              <a:t>by</a:t>
            </a:r>
            <a:r>
              <a:rPr lang="zh-CN" altLang="en-US" sz="2900" dirty="0" smtClean="0">
                <a:solidFill>
                  <a:schemeClr val="dk1"/>
                </a:solidFill>
              </a:rPr>
              <a:t> </a:t>
            </a:r>
            <a:r>
              <a:rPr lang="en-US" altLang="zh-CN" sz="2900" dirty="0" err="1" smtClean="0">
                <a:solidFill>
                  <a:schemeClr val="dk1"/>
                </a:solidFill>
              </a:rPr>
              <a:t>Qixiu</a:t>
            </a:r>
            <a:r>
              <a:rPr lang="zh-CN" altLang="en-US" sz="2900" dirty="0" smtClean="0">
                <a:solidFill>
                  <a:schemeClr val="dk1"/>
                </a:solidFill>
              </a:rPr>
              <a:t> </a:t>
            </a:r>
            <a:r>
              <a:rPr lang="en-US" altLang="zh-CN" sz="2900" dirty="0" err="1" smtClean="0">
                <a:solidFill>
                  <a:schemeClr val="dk1"/>
                </a:solidFill>
              </a:rPr>
              <a:t>Xin</a:t>
            </a:r>
            <a:r>
              <a:rPr lang="en-US" altLang="zh-CN" sz="2900" dirty="0" smtClean="0">
                <a:solidFill>
                  <a:schemeClr val="dk1"/>
                </a:solidFill>
              </a:rPr>
              <a:t>.</a:t>
            </a:r>
            <a:r>
              <a:rPr lang="en-US" sz="2900" dirty="0" smtClean="0">
                <a:solidFill>
                  <a:schemeClr val="dk1"/>
                </a:solidFill>
              </a:rPr>
              <a:t> </a:t>
            </a:r>
            <a:r>
              <a:rPr lang="en-US" sz="2900" dirty="0">
                <a:solidFill>
                  <a:schemeClr val="dk1"/>
                </a:solidFill>
              </a:rPr>
              <a:t>I am thankful to the help that I received from my group members</a:t>
            </a:r>
            <a:r>
              <a:rPr lang="en-US" sz="2900" dirty="0" smtClean="0">
                <a:solidFill>
                  <a:schemeClr val="dk1"/>
                </a:solidFill>
              </a:rPr>
              <a:t>,</a:t>
            </a:r>
            <a:r>
              <a:rPr lang="zh-CN" altLang="en-US" sz="2900" dirty="0" smtClean="0">
                <a:solidFill>
                  <a:schemeClr val="dk1"/>
                </a:solidFill>
              </a:rPr>
              <a:t> </a:t>
            </a:r>
            <a:r>
              <a:rPr lang="en-US" altLang="zh-CN" sz="2900" dirty="0" err="1" smtClean="0">
                <a:solidFill>
                  <a:schemeClr val="dk1"/>
                </a:solidFill>
              </a:rPr>
              <a:t>D’mita</a:t>
            </a:r>
            <a:r>
              <a:rPr lang="zh-CN" altLang="en-US" sz="2900" dirty="0" smtClean="0">
                <a:solidFill>
                  <a:schemeClr val="dk1"/>
                </a:solidFill>
              </a:rPr>
              <a:t> </a:t>
            </a:r>
            <a:r>
              <a:rPr lang="en-US" altLang="zh-CN" sz="2900" dirty="0" smtClean="0">
                <a:solidFill>
                  <a:schemeClr val="dk1"/>
                </a:solidFill>
              </a:rPr>
              <a:t>Levy</a:t>
            </a:r>
            <a:r>
              <a:rPr lang="zh-CN" altLang="en-US" sz="2900" dirty="0" smtClean="0">
                <a:solidFill>
                  <a:schemeClr val="dk1"/>
                </a:solidFill>
              </a:rPr>
              <a:t> </a:t>
            </a:r>
            <a:r>
              <a:rPr lang="en-US" altLang="zh-CN" sz="2900" dirty="0" smtClean="0">
                <a:solidFill>
                  <a:schemeClr val="dk1"/>
                </a:solidFill>
              </a:rPr>
              <a:t>and</a:t>
            </a:r>
            <a:r>
              <a:rPr lang="zh-CN" altLang="en-US" sz="2900" dirty="0" smtClean="0">
                <a:solidFill>
                  <a:schemeClr val="dk1"/>
                </a:solidFill>
              </a:rPr>
              <a:t> </a:t>
            </a:r>
            <a:r>
              <a:rPr lang="en-US" altLang="zh-CN" sz="2900" dirty="0" smtClean="0">
                <a:solidFill>
                  <a:schemeClr val="dk1"/>
                </a:solidFill>
              </a:rPr>
              <a:t>Dennis</a:t>
            </a:r>
            <a:r>
              <a:rPr lang="zh-CN" altLang="en-US" sz="2900" dirty="0" smtClean="0">
                <a:solidFill>
                  <a:schemeClr val="dk1"/>
                </a:solidFill>
              </a:rPr>
              <a:t> </a:t>
            </a:r>
            <a:r>
              <a:rPr lang="en-US" altLang="zh-CN" sz="2900" dirty="0" err="1" smtClean="0">
                <a:solidFill>
                  <a:schemeClr val="dk1"/>
                </a:solidFill>
              </a:rPr>
              <a:t>Obando</a:t>
            </a:r>
            <a:r>
              <a:rPr lang="en-US" altLang="zh-CN" sz="2900" dirty="0" smtClean="0">
                <a:solidFill>
                  <a:schemeClr val="dk1"/>
                </a:solidFill>
              </a:rPr>
              <a:t>.</a:t>
            </a:r>
            <a:endParaRPr lang="en-US" sz="2900" dirty="0">
              <a:solidFill>
                <a:schemeClr val="dk1"/>
              </a:solidFill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762001" y="6426856"/>
            <a:ext cx="31089600" cy="34533028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382" tIns="45677" rIns="91382" bIns="45677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8200">
              <a:solidFill>
                <a:schemeClr val="dk1"/>
              </a:solidFill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397050" y="6426856"/>
            <a:ext cx="11857918" cy="477947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06" tIns="49296" rIns="98606" bIns="49296" anchor="t" anchorCtr="0">
            <a:noAutofit/>
          </a:bodyPr>
          <a:lstStyle/>
          <a:p>
            <a:pPr algn="ctr">
              <a:buClr>
                <a:srgbClr val="336699"/>
              </a:buClr>
              <a:buSzPct val="25000"/>
            </a:pPr>
            <a:r>
              <a:rPr lang="en-US" sz="4300" b="1" dirty="0" smtClean="0">
                <a:solidFill>
                  <a:srgbClr val="336699"/>
                </a:solidFill>
              </a:rPr>
              <a:t>Problem</a:t>
            </a:r>
          </a:p>
          <a:p>
            <a:pPr algn="just">
              <a:buClr>
                <a:srgbClr val="336699"/>
              </a:buClr>
              <a:buSzPct val="25000"/>
            </a:pPr>
            <a:r>
              <a:rPr lang="en-US" sz="4000" b="1" dirty="0" smtClean="0">
                <a:solidFill>
                  <a:srgbClr val="336699"/>
                </a:solidFill>
                <a:latin typeface="Arial Unicode MS"/>
                <a:cs typeface="Arial Unicode MS"/>
              </a:rPr>
              <a:t>For</a:t>
            </a:r>
            <a:r>
              <a:rPr lang="en-US" sz="4000" b="1" dirty="0" smtClean="0">
                <a:solidFill>
                  <a:srgbClr val="336699"/>
                </a:solidFill>
                <a:latin typeface="Arial Unicode MS"/>
                <a:cs typeface="Arial Unicode MS"/>
              </a:rPr>
              <a:t> </a:t>
            </a:r>
            <a:r>
              <a:rPr lang="en-US" sz="4000" b="1" dirty="0" err="1" smtClean="0">
                <a:solidFill>
                  <a:srgbClr val="336699"/>
                </a:solidFill>
                <a:latin typeface="Arial Unicode MS"/>
                <a:cs typeface="Arial Unicode MS"/>
              </a:rPr>
              <a:t>xen</a:t>
            </a:r>
            <a:r>
              <a:rPr lang="en-US" sz="4000" b="1" dirty="0" smtClean="0">
                <a:solidFill>
                  <a:srgbClr val="336699"/>
                </a:solidFill>
                <a:latin typeface="Arial Unicode MS"/>
                <a:cs typeface="Arial Unicode MS"/>
              </a:rPr>
              <a:t> master virtual machine administration system </a:t>
            </a:r>
            <a:r>
              <a:rPr lang="en-US" sz="4000" b="1" dirty="0" err="1" smtClean="0">
                <a:solidFill>
                  <a:srgbClr val="336699"/>
                </a:solidFill>
                <a:latin typeface="Arial Unicode MS"/>
                <a:cs typeface="Arial Unicode MS"/>
              </a:rPr>
              <a:t>ver</a:t>
            </a:r>
            <a:r>
              <a:rPr lang="en-US" sz="4000" b="1" dirty="0" smtClean="0">
                <a:solidFill>
                  <a:srgbClr val="336699"/>
                </a:solidFill>
                <a:latin typeface="Arial Unicode MS"/>
                <a:cs typeface="Arial Unicode MS"/>
              </a:rPr>
              <a:t> 1.0, the system need the web based application for helping user to control the virtual machine list easier.  </a:t>
            </a:r>
          </a:p>
          <a:p>
            <a:pPr algn="ctr">
              <a:buClr>
                <a:srgbClr val="336699"/>
              </a:buClr>
              <a:buSzPct val="25000"/>
            </a:pPr>
            <a:endParaRPr lang="en-US" sz="4300" b="1" dirty="0" smtClean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  <a:buSzPct val="25000"/>
            </a:pPr>
            <a:endParaRPr lang="en-US" sz="4300" b="1" dirty="0" smtClean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  <a:buSzPct val="25000"/>
            </a:pPr>
            <a:endParaRPr lang="en-US" sz="4300" b="1" dirty="0" smtClean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  <a:buSzPct val="25000"/>
            </a:pPr>
            <a:endParaRPr lang="en-US" sz="4300" b="1" dirty="0" smtClean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  <a:buSzPct val="25000"/>
            </a:pPr>
            <a:endParaRPr lang="en-US" sz="4300" b="1" dirty="0" smtClean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  <a:buSzPct val="25000"/>
            </a:pPr>
            <a:endParaRPr lang="en-US" sz="4300" b="1" dirty="0" smtClean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  <a:buSzPct val="25000"/>
            </a:pPr>
            <a:endParaRPr lang="en-US" sz="4300" b="1" dirty="0" smtClean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  <a:buSzPct val="25000"/>
            </a:pPr>
            <a:endParaRPr lang="en-US" sz="4300" b="1" dirty="0" smtClean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  <a:buSzPct val="25000"/>
            </a:pPr>
            <a:endParaRPr lang="en-US" sz="4300" b="1" dirty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  <a:buSzPct val="25000"/>
            </a:pPr>
            <a:endParaRPr lang="en-US" sz="4300" b="1" dirty="0">
              <a:solidFill>
                <a:srgbClr val="336699"/>
              </a:solidFill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192212" y="41605197"/>
            <a:ext cx="5080708" cy="91440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06" tIns="49296" rIns="98606" bIns="49296" anchor="t" anchorCtr="0">
            <a:noAutofit/>
          </a:bodyPr>
          <a:lstStyle/>
          <a:p>
            <a:pPr algn="ctr">
              <a:buClr>
                <a:srgbClr val="336699"/>
              </a:buClr>
              <a:buSzPct val="25000"/>
            </a:pPr>
            <a:r>
              <a:rPr lang="en-US" sz="4300" b="1" dirty="0">
                <a:solidFill>
                  <a:srgbClr val="336699"/>
                </a:solidFill>
              </a:rPr>
              <a:t>Acknowledgement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5925811" y="446086"/>
            <a:ext cx="5471390" cy="1077901"/>
          </a:xfrm>
          <a:prstGeom prst="rect">
            <a:avLst/>
          </a:prstGeom>
          <a:noFill/>
          <a:ln>
            <a:noFill/>
          </a:ln>
        </p:spPr>
        <p:txBody>
          <a:bodyPr lIns="91382" tIns="45677" rIns="91382" bIns="45677" anchor="ctr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400" b="1" dirty="0">
                <a:solidFill>
                  <a:schemeClr val="accent2"/>
                </a:solidFill>
              </a:rPr>
              <a:t>School of Computing &amp; Information Sciences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42613" y="380998"/>
            <a:ext cx="3389542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1966404" y="6426856"/>
            <a:ext cx="10200477" cy="1012134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06" tIns="49296" rIns="98606" bIns="49296" anchor="t" anchorCtr="0">
            <a:noAutofit/>
          </a:bodyPr>
          <a:lstStyle/>
          <a:p>
            <a:pPr algn="ctr">
              <a:buClr>
                <a:srgbClr val="336699"/>
              </a:buClr>
              <a:buSzPct val="25000"/>
            </a:pPr>
            <a:r>
              <a:rPr lang="en-US" sz="4300" b="1" dirty="0">
                <a:solidFill>
                  <a:srgbClr val="336699"/>
                </a:solidFill>
              </a:rPr>
              <a:t>Current </a:t>
            </a:r>
            <a:r>
              <a:rPr lang="en-US" sz="4300" b="1" dirty="0" smtClean="0">
                <a:solidFill>
                  <a:srgbClr val="336699"/>
                </a:solidFill>
              </a:rPr>
              <a:t>System</a:t>
            </a:r>
          </a:p>
          <a:p>
            <a:pPr algn="ctr">
              <a:buClr>
                <a:srgbClr val="336699"/>
              </a:buClr>
              <a:buSzPct val="25000"/>
            </a:pPr>
            <a:r>
              <a:rPr lang="en-US" sz="4300" b="1" dirty="0" smtClean="0">
                <a:solidFill>
                  <a:srgbClr val="336699"/>
                </a:solidFill>
              </a:rPr>
              <a:t>Status</a:t>
            </a:r>
          </a:p>
          <a:p>
            <a:pPr algn="ctr">
              <a:buClr>
                <a:srgbClr val="336699"/>
              </a:buClr>
              <a:buSzPct val="25000"/>
            </a:pPr>
            <a:r>
              <a:rPr lang="en-US" sz="4000" b="1" dirty="0" smtClean="0">
                <a:solidFill>
                  <a:srgbClr val="336699"/>
                </a:solidFill>
                <a:latin typeface="Arial Unicode MS"/>
                <a:cs typeface="Arial Unicode MS"/>
              </a:rPr>
              <a:t>1.Control </a:t>
            </a:r>
            <a:r>
              <a:rPr lang="en-US" sz="4000" b="1" dirty="0">
                <a:solidFill>
                  <a:srgbClr val="336699"/>
                </a:solidFill>
                <a:latin typeface="Arial Unicode MS"/>
                <a:cs typeface="Arial Unicode MS"/>
              </a:rPr>
              <a:t>virtual machines through web interface</a:t>
            </a:r>
          </a:p>
          <a:p>
            <a:pPr algn="ctr">
              <a:buClr>
                <a:srgbClr val="336699"/>
              </a:buClr>
              <a:buSzPct val="25000"/>
            </a:pPr>
            <a:r>
              <a:rPr lang="en-US" sz="4000" b="1" dirty="0">
                <a:solidFill>
                  <a:srgbClr val="336699"/>
                </a:solidFill>
                <a:latin typeface="Arial Unicode MS"/>
                <a:cs typeface="Arial Unicode MS"/>
              </a:rPr>
              <a:t>  </a:t>
            </a:r>
            <a:r>
              <a:rPr lang="en-US" sz="4000" b="1" dirty="0" smtClean="0">
                <a:solidFill>
                  <a:srgbClr val="336699"/>
                </a:solidFill>
                <a:latin typeface="Arial Unicode MS"/>
                <a:cs typeface="Arial Unicode MS"/>
              </a:rPr>
              <a:t>2.Directly </a:t>
            </a:r>
            <a:r>
              <a:rPr lang="en-US" sz="4000" b="1" dirty="0">
                <a:solidFill>
                  <a:srgbClr val="336699"/>
                </a:solidFill>
                <a:latin typeface="Arial Unicode MS"/>
                <a:cs typeface="Arial Unicode MS"/>
              </a:rPr>
              <a:t>create and delete virtual machine through ISO and </a:t>
            </a:r>
            <a:r>
              <a:rPr lang="en-US" sz="4000" b="1" dirty="0" smtClean="0">
                <a:solidFill>
                  <a:srgbClr val="336699"/>
                </a:solidFill>
                <a:latin typeface="Arial Unicode MS"/>
                <a:cs typeface="Arial Unicode MS"/>
              </a:rPr>
              <a:t>VHD</a:t>
            </a:r>
          </a:p>
          <a:p>
            <a:pPr algn="ctr">
              <a:buClr>
                <a:srgbClr val="336699"/>
              </a:buClr>
              <a:buSzPct val="25000"/>
            </a:pPr>
            <a:endParaRPr lang="en-US" sz="4000" b="1" dirty="0">
              <a:solidFill>
                <a:srgbClr val="336699"/>
              </a:solidFill>
              <a:latin typeface="Arial Unicode MS"/>
              <a:cs typeface="Arial Unicode MS"/>
            </a:endParaRPr>
          </a:p>
          <a:p>
            <a:pPr algn="ctr">
              <a:buClr>
                <a:srgbClr val="336699"/>
              </a:buClr>
              <a:buSzPct val="25000"/>
            </a:pPr>
            <a:r>
              <a:rPr lang="en-US" sz="4300" b="1" dirty="0" smtClean="0">
                <a:solidFill>
                  <a:srgbClr val="336699"/>
                </a:solidFill>
              </a:rPr>
              <a:t>Core features</a:t>
            </a:r>
          </a:p>
          <a:p>
            <a:pPr algn="ctr">
              <a:buClr>
                <a:srgbClr val="336699"/>
              </a:buClr>
              <a:buSzPct val="25000"/>
            </a:pPr>
            <a:r>
              <a:rPr lang="en-US" sz="4000" b="1" dirty="0" smtClean="0">
                <a:solidFill>
                  <a:srgbClr val="336699"/>
                </a:solidFill>
                <a:latin typeface="Arial Unicode MS"/>
                <a:cs typeface="Arial Unicode MS"/>
              </a:rPr>
              <a:t>1.Connect </a:t>
            </a:r>
            <a:r>
              <a:rPr lang="en-US" sz="4000" b="1" dirty="0">
                <a:solidFill>
                  <a:srgbClr val="336699"/>
                </a:solidFill>
                <a:latin typeface="Arial Unicode MS"/>
                <a:cs typeface="Arial Unicode MS"/>
              </a:rPr>
              <a:t>to c# library to web based interface</a:t>
            </a:r>
          </a:p>
          <a:p>
            <a:pPr algn="ctr">
              <a:buClr>
                <a:srgbClr val="336699"/>
              </a:buClr>
              <a:buSzPct val="25000"/>
            </a:pPr>
            <a:r>
              <a:rPr lang="en-US" sz="4000" b="1" dirty="0" smtClean="0">
                <a:solidFill>
                  <a:srgbClr val="336699"/>
                </a:solidFill>
                <a:latin typeface="Arial Unicode MS"/>
                <a:cs typeface="Arial Unicode MS"/>
              </a:rPr>
              <a:t>2.User </a:t>
            </a:r>
            <a:r>
              <a:rPr lang="en-US" sz="4000" b="1" dirty="0">
                <a:solidFill>
                  <a:srgbClr val="336699"/>
                </a:solidFill>
                <a:latin typeface="Arial Unicode MS"/>
                <a:cs typeface="Arial Unicode MS"/>
              </a:rPr>
              <a:t>can directly control the virtual machine list through </a:t>
            </a:r>
            <a:r>
              <a:rPr lang="en-US" sz="4000" b="1" dirty="0" smtClean="0">
                <a:solidFill>
                  <a:srgbClr val="336699"/>
                </a:solidFill>
                <a:latin typeface="Arial Unicode MS"/>
                <a:cs typeface="Arial Unicode MS"/>
              </a:rPr>
              <a:t>web </a:t>
            </a:r>
          </a:p>
          <a:p>
            <a:pPr algn="ctr">
              <a:buClr>
                <a:srgbClr val="336699"/>
              </a:buClr>
              <a:buSzPct val="25000"/>
            </a:pPr>
            <a:r>
              <a:rPr lang="en-US" sz="4000" b="1" dirty="0" smtClean="0">
                <a:solidFill>
                  <a:srgbClr val="336699"/>
                </a:solidFill>
                <a:latin typeface="Arial Unicode MS"/>
                <a:cs typeface="Arial Unicode MS"/>
              </a:rPr>
              <a:t>3. User can see the tree view from the hypervisors and user can create and delete virtual machine from ISO or VHD </a:t>
            </a:r>
            <a:endParaRPr lang="en-US" sz="4000" b="1" dirty="0">
              <a:solidFill>
                <a:srgbClr val="336699"/>
              </a:solidFill>
              <a:latin typeface="Arial Unicode MS"/>
              <a:cs typeface="Arial Unicode MS"/>
            </a:endParaRPr>
          </a:p>
          <a:p>
            <a:pPr algn="ctr">
              <a:buClr>
                <a:srgbClr val="336699"/>
              </a:buClr>
              <a:buSzPct val="25000"/>
            </a:pPr>
            <a:endParaRPr lang="en-US" sz="4300" b="1" dirty="0" smtClean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  <a:buSzPct val="25000"/>
            </a:pPr>
            <a:endParaRPr lang="en-US" sz="4300" b="1" dirty="0" smtClean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  <a:buSzPct val="25000"/>
            </a:pPr>
            <a:endParaRPr lang="en-US" sz="4300" b="1" dirty="0" smtClean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  <a:buSzPct val="25000"/>
            </a:pPr>
            <a:endParaRPr lang="en-US" sz="4300" b="1" dirty="0" smtClean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  <a:buSzPct val="25000"/>
            </a:pPr>
            <a:endParaRPr lang="en-US" sz="4300" b="1" dirty="0" smtClean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  <a:buSzPct val="25000"/>
            </a:pPr>
            <a:endParaRPr lang="en-US" sz="4300" b="1" dirty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</a:pPr>
            <a:endParaRPr sz="4300" b="1" dirty="0">
              <a:solidFill>
                <a:srgbClr val="336699"/>
              </a:solidFill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2090673" y="6426856"/>
            <a:ext cx="9913343" cy="110064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06" tIns="49296" rIns="98606" bIns="49296" anchor="t" anchorCtr="0">
            <a:noAutofit/>
          </a:bodyPr>
          <a:lstStyle/>
          <a:p>
            <a:pPr algn="ctr">
              <a:buClr>
                <a:srgbClr val="336699"/>
              </a:buClr>
              <a:buSzPct val="25000"/>
            </a:pPr>
            <a:r>
              <a:rPr lang="en-US" sz="4300" b="1" dirty="0" smtClean="0">
                <a:solidFill>
                  <a:srgbClr val="336699"/>
                </a:solidFill>
              </a:rPr>
              <a:t>Requirements</a:t>
            </a:r>
          </a:p>
          <a:p>
            <a:pPr algn="ctr">
              <a:buClr>
                <a:srgbClr val="336699"/>
              </a:buClr>
              <a:buSzPct val="25000"/>
            </a:pPr>
            <a:r>
              <a:rPr lang="en-US" sz="4000" b="1" dirty="0" err="1">
                <a:solidFill>
                  <a:srgbClr val="336699"/>
                </a:solidFill>
                <a:latin typeface="Arial Unicode MS"/>
                <a:cs typeface="Arial Unicode MS"/>
              </a:rPr>
              <a:t>Xen</a:t>
            </a:r>
            <a:r>
              <a:rPr lang="en-US" sz="4000" b="1" dirty="0">
                <a:solidFill>
                  <a:srgbClr val="336699"/>
                </a:solidFill>
                <a:latin typeface="Arial Unicode MS"/>
                <a:cs typeface="Arial Unicode MS"/>
              </a:rPr>
              <a:t> master system can allow clients to do the </a:t>
            </a:r>
            <a:r>
              <a:rPr lang="en-US" sz="4000" b="1" dirty="0">
                <a:solidFill>
                  <a:srgbClr val="336699"/>
                </a:solidFill>
                <a:latin typeface="Arial Unicode MS"/>
                <a:cs typeface="Arial Unicode MS"/>
              </a:rPr>
              <a:t>activities </a:t>
            </a:r>
            <a:r>
              <a:rPr lang="en-US" sz="4000" b="1" dirty="0">
                <a:solidFill>
                  <a:srgbClr val="336699"/>
                </a:solidFill>
                <a:latin typeface="Arial Unicode MS"/>
                <a:cs typeface="Arial Unicode MS"/>
              </a:rPr>
              <a:t>below:</a:t>
            </a:r>
          </a:p>
          <a:p>
            <a:pPr algn="ctr">
              <a:buClr>
                <a:srgbClr val="336699"/>
              </a:buClr>
              <a:buSzPct val="25000"/>
            </a:pPr>
            <a:endParaRPr lang="en-US" sz="5400" b="1" dirty="0" smtClean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  <a:buSzPct val="25000"/>
            </a:pPr>
            <a:r>
              <a:rPr lang="en-US" sz="5400" b="1" dirty="0" smtClean="0">
                <a:solidFill>
                  <a:srgbClr val="336699"/>
                </a:solidFill>
              </a:rPr>
              <a:t>Start VM</a:t>
            </a:r>
          </a:p>
          <a:p>
            <a:pPr algn="ctr">
              <a:buClr>
                <a:srgbClr val="336699"/>
              </a:buClr>
              <a:buSzPct val="25000"/>
            </a:pPr>
            <a:r>
              <a:rPr lang="en-US" sz="5400" b="1" dirty="0" smtClean="0">
                <a:solidFill>
                  <a:srgbClr val="336699"/>
                </a:solidFill>
              </a:rPr>
              <a:t>Stop VM</a:t>
            </a:r>
          </a:p>
          <a:p>
            <a:pPr algn="ctr">
              <a:buClr>
                <a:srgbClr val="336699"/>
              </a:buClr>
              <a:buSzPct val="25000"/>
            </a:pPr>
            <a:r>
              <a:rPr lang="en-US" sz="5400" b="1" dirty="0" smtClean="0">
                <a:solidFill>
                  <a:srgbClr val="336699"/>
                </a:solidFill>
              </a:rPr>
              <a:t>Pause VM</a:t>
            </a:r>
          </a:p>
          <a:p>
            <a:pPr algn="ctr">
              <a:buClr>
                <a:srgbClr val="336699"/>
              </a:buClr>
              <a:buSzPct val="25000"/>
            </a:pPr>
            <a:r>
              <a:rPr lang="en-US" sz="5400" b="1" dirty="0" smtClean="0">
                <a:solidFill>
                  <a:srgbClr val="336699"/>
                </a:solidFill>
              </a:rPr>
              <a:t>Force shut down VM</a:t>
            </a:r>
          </a:p>
          <a:p>
            <a:pPr algn="ctr">
              <a:buClr>
                <a:srgbClr val="336699"/>
              </a:buClr>
              <a:buSzPct val="25000"/>
            </a:pPr>
            <a:r>
              <a:rPr lang="en-US" sz="5400" b="1" dirty="0" smtClean="0">
                <a:solidFill>
                  <a:srgbClr val="336699"/>
                </a:solidFill>
              </a:rPr>
              <a:t>Create VM</a:t>
            </a:r>
          </a:p>
          <a:p>
            <a:pPr algn="ctr">
              <a:buClr>
                <a:srgbClr val="336699"/>
              </a:buClr>
              <a:buSzPct val="25000"/>
            </a:pPr>
            <a:r>
              <a:rPr lang="en-US" sz="5400" b="1" dirty="0" smtClean="0">
                <a:solidFill>
                  <a:srgbClr val="336699"/>
                </a:solidFill>
              </a:rPr>
              <a:t>Delete VM</a:t>
            </a:r>
          </a:p>
          <a:p>
            <a:pPr algn="ctr">
              <a:buClr>
                <a:srgbClr val="336699"/>
              </a:buClr>
              <a:buSzPct val="25000"/>
            </a:pPr>
            <a:r>
              <a:rPr lang="en-US" sz="5400" b="1" dirty="0" smtClean="0">
                <a:solidFill>
                  <a:srgbClr val="336699"/>
                </a:solidFill>
              </a:rPr>
              <a:t>Show VM status in list</a:t>
            </a:r>
          </a:p>
          <a:p>
            <a:pPr algn="ctr">
              <a:buClr>
                <a:srgbClr val="336699"/>
              </a:buClr>
              <a:buSzPct val="25000"/>
            </a:pPr>
            <a:endParaRPr lang="en-US" sz="4300" b="1" dirty="0" smtClean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  <a:buSzPct val="25000"/>
            </a:pPr>
            <a:endParaRPr lang="en-US" sz="4300" b="1" dirty="0" smtClean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  <a:buSzPct val="25000"/>
            </a:pPr>
            <a:endParaRPr lang="en-US" sz="4300" b="1" dirty="0" smtClean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  <a:buSzPct val="25000"/>
            </a:pPr>
            <a:endParaRPr lang="en-US" sz="4300" b="1" dirty="0" smtClean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  <a:buSzPct val="25000"/>
            </a:pPr>
            <a:endParaRPr lang="en-US" sz="4300" b="1" dirty="0" smtClean="0">
              <a:solidFill>
                <a:srgbClr val="336699"/>
              </a:solidFill>
            </a:endParaRPr>
          </a:p>
          <a:p>
            <a:pPr>
              <a:buClr>
                <a:srgbClr val="336699"/>
              </a:buClr>
              <a:buSzPct val="25000"/>
            </a:pPr>
            <a:endParaRPr lang="en-US" sz="4300" b="1" dirty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  <a:buSzPct val="25000"/>
            </a:pPr>
            <a:endParaRPr lang="en-US" sz="4300" b="1" dirty="0" smtClean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  <a:buSzPct val="25000"/>
            </a:pPr>
            <a:endParaRPr lang="en-US" sz="4300" b="1" dirty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</a:pPr>
            <a:endParaRPr sz="4300" b="1" dirty="0">
              <a:solidFill>
                <a:srgbClr val="336699"/>
              </a:solidFill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397049" y="16548196"/>
            <a:ext cx="11645563" cy="989043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06" tIns="49296" rIns="98606" bIns="49296" anchor="t" anchorCtr="0">
            <a:noAutofit/>
          </a:bodyPr>
          <a:lstStyle/>
          <a:p>
            <a:pPr algn="ctr">
              <a:buClr>
                <a:srgbClr val="336699"/>
              </a:buClr>
              <a:buSzPct val="25000"/>
            </a:pPr>
            <a:r>
              <a:rPr lang="en-US" sz="4300" b="1" dirty="0">
                <a:solidFill>
                  <a:srgbClr val="336699"/>
                </a:solidFill>
              </a:rPr>
              <a:t>System </a:t>
            </a:r>
            <a:r>
              <a:rPr lang="en-US" sz="4300" b="1" dirty="0" smtClean="0">
                <a:solidFill>
                  <a:srgbClr val="336699"/>
                </a:solidFill>
              </a:rPr>
              <a:t>Design</a:t>
            </a:r>
          </a:p>
          <a:p>
            <a:pPr algn="ctr">
              <a:buClr>
                <a:srgbClr val="336699"/>
              </a:buClr>
              <a:buSzPct val="25000"/>
            </a:pPr>
            <a:endParaRPr lang="en-US" sz="4300" b="1" dirty="0">
              <a:solidFill>
                <a:srgbClr val="336699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2042612" y="16548196"/>
            <a:ext cx="10124272" cy="98904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06" tIns="49296" rIns="98606" bIns="49296" anchor="t" anchorCtr="0">
            <a:noAutofit/>
          </a:bodyPr>
          <a:lstStyle/>
          <a:p>
            <a:pPr algn="ctr">
              <a:buClr>
                <a:srgbClr val="336699"/>
              </a:buClr>
              <a:buSzPct val="25000"/>
            </a:pPr>
            <a:r>
              <a:rPr lang="en-US" sz="4300" b="1" dirty="0">
                <a:solidFill>
                  <a:srgbClr val="336699"/>
                </a:solidFill>
              </a:rPr>
              <a:t>Object Design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2166884" y="16548196"/>
            <a:ext cx="9837132" cy="98904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06" tIns="49296" rIns="98606" bIns="49296" anchor="t" anchorCtr="0">
            <a:noAutofit/>
          </a:bodyPr>
          <a:lstStyle/>
          <a:p>
            <a:pPr>
              <a:buClr>
                <a:srgbClr val="336699"/>
              </a:buClr>
              <a:buSzPct val="25000"/>
            </a:pPr>
            <a:r>
              <a:rPr lang="en-US" sz="4400" dirty="0" smtClean="0"/>
              <a:t>Web client </a:t>
            </a:r>
            <a:r>
              <a:rPr lang="en-US" sz="4400" dirty="0"/>
              <a:t>interface: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97049" y="26438628"/>
            <a:ext cx="11539384" cy="145212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06" tIns="49296" rIns="98606" bIns="49296" anchor="t" anchorCtr="0">
            <a:noAutofit/>
          </a:bodyPr>
          <a:lstStyle/>
          <a:p>
            <a:pPr algn="ctr">
              <a:buClr>
                <a:srgbClr val="336699"/>
              </a:buClr>
              <a:buSzPct val="25000"/>
            </a:pPr>
            <a:r>
              <a:rPr lang="en-US" sz="4300" b="1" dirty="0" smtClean="0">
                <a:solidFill>
                  <a:srgbClr val="336699"/>
                </a:solidFill>
              </a:rPr>
              <a:t>Verification</a:t>
            </a:r>
          </a:p>
          <a:p>
            <a:pPr algn="ctr">
              <a:buClr>
                <a:srgbClr val="336699"/>
              </a:buClr>
              <a:buSzPct val="25000"/>
            </a:pPr>
            <a:endParaRPr lang="en-US" sz="4300" b="1" dirty="0" smtClean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  <a:buSzPct val="25000"/>
            </a:pPr>
            <a:endParaRPr lang="en-US" sz="4300" b="1" dirty="0" smtClean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  <a:buSzPct val="25000"/>
            </a:pPr>
            <a:endParaRPr lang="en-US" sz="4300" b="1" dirty="0" smtClean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  <a:buSzPct val="25000"/>
            </a:pPr>
            <a:endParaRPr lang="en-US" sz="8800" b="1" dirty="0" smtClean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  <a:buSzPct val="25000"/>
            </a:pPr>
            <a:endParaRPr lang="en-US" sz="4300" b="1" dirty="0">
              <a:solidFill>
                <a:srgbClr val="336699"/>
              </a:solidFill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12042612" y="26438628"/>
            <a:ext cx="10124269" cy="145212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06" tIns="49296" rIns="98606" bIns="49296" anchor="t" anchorCtr="0">
            <a:noAutofit/>
          </a:bodyPr>
          <a:lstStyle/>
          <a:p>
            <a:pPr algn="ctr">
              <a:buClr>
                <a:srgbClr val="336699"/>
              </a:buClr>
              <a:buSzPct val="25000"/>
            </a:pPr>
            <a:r>
              <a:rPr lang="en-US" sz="4300" b="1" dirty="0" smtClean="0">
                <a:solidFill>
                  <a:srgbClr val="336699"/>
                </a:solidFill>
              </a:rPr>
              <a:t>Screenshots</a:t>
            </a:r>
            <a:endParaRPr lang="en-US" sz="4300" b="1" dirty="0">
              <a:solidFill>
                <a:srgbClr val="336699"/>
              </a:solidFill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22166884" y="26438628"/>
            <a:ext cx="9760923" cy="145212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06" tIns="49296" rIns="98606" bIns="49296" anchor="t" anchorCtr="0">
            <a:noAutofit/>
          </a:bodyPr>
          <a:lstStyle/>
          <a:p>
            <a:pPr algn="ctr">
              <a:buClr>
                <a:srgbClr val="336699"/>
              </a:buClr>
              <a:buSzPct val="25000"/>
            </a:pPr>
            <a:r>
              <a:rPr lang="en-US" sz="4300" b="1" dirty="0">
                <a:solidFill>
                  <a:srgbClr val="336699"/>
                </a:solidFill>
              </a:rPr>
              <a:t>Summary</a:t>
            </a:r>
          </a:p>
          <a:p>
            <a:pPr algn="ctr">
              <a:buClr>
                <a:srgbClr val="336699"/>
              </a:buClr>
            </a:pPr>
            <a:endParaRPr sz="4300" b="1" dirty="0">
              <a:solidFill>
                <a:srgbClr val="336699"/>
              </a:solidFill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990610" y="609600"/>
            <a:ext cx="4724399" cy="4114803"/>
          </a:xfrm>
          <a:prstGeom prst="rect">
            <a:avLst/>
          </a:prstGeom>
          <a:noFill/>
          <a:ln>
            <a:noFill/>
          </a:ln>
        </p:spPr>
        <p:txBody>
          <a:bodyPr lIns="91382" tIns="45677" rIns="91382" bIns="45677" anchor="t" anchorCtr="0">
            <a:noAutofit/>
          </a:bodyPr>
          <a:lstStyle/>
          <a:p>
            <a:pPr algn="ctr">
              <a:buClr>
                <a:srgbClr val="333399"/>
              </a:buClr>
              <a:buSzPct val="25000"/>
            </a:pPr>
            <a:endParaRPr lang="en-US" sz="8200" dirty="0">
              <a:solidFill>
                <a:srgbClr val="333399"/>
              </a:solidFill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26365095" y="609600"/>
            <a:ext cx="5562713" cy="4114803"/>
          </a:xfrm>
          <a:prstGeom prst="rect">
            <a:avLst/>
          </a:prstGeom>
          <a:noFill/>
          <a:ln>
            <a:noFill/>
          </a:ln>
        </p:spPr>
        <p:txBody>
          <a:bodyPr lIns="91382" tIns="45677" rIns="91382" bIns="45677" anchor="t" anchorCtr="0">
            <a:noAutofit/>
          </a:bodyPr>
          <a:lstStyle/>
          <a:p>
            <a:pPr algn="ctr">
              <a:buClr>
                <a:srgbClr val="333399"/>
              </a:buClr>
              <a:buSzPct val="25000"/>
            </a:pPr>
            <a:endParaRPr lang="en-US" sz="8200" dirty="0" smtClean="0">
              <a:solidFill>
                <a:srgbClr val="333399"/>
              </a:solidFill>
            </a:endParaRPr>
          </a:p>
          <a:p>
            <a:pPr algn="ctr">
              <a:buClr>
                <a:srgbClr val="333399"/>
              </a:buClr>
              <a:buSzPct val="25000"/>
            </a:pPr>
            <a:endParaRPr lang="en-US" sz="8200" dirty="0">
              <a:solidFill>
                <a:srgbClr val="333399"/>
              </a:solidFill>
            </a:endParaRPr>
          </a:p>
          <a:p>
            <a:pPr algn="ctr">
              <a:buClr>
                <a:srgbClr val="333399"/>
              </a:buClr>
              <a:buSzPct val="25000"/>
            </a:pPr>
            <a:endParaRPr lang="en-US" sz="8200" dirty="0">
              <a:solidFill>
                <a:srgbClr val="333399"/>
              </a:solidFill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397049" y="10198307"/>
            <a:ext cx="11539383" cy="63498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06" tIns="49296" rIns="98606" bIns="49296" anchor="t" anchorCtr="0">
            <a:noAutofit/>
          </a:bodyPr>
          <a:lstStyle/>
          <a:p>
            <a:pPr algn="ctr">
              <a:buClr>
                <a:srgbClr val="336699"/>
              </a:buClr>
              <a:buSzPct val="25000"/>
            </a:pPr>
            <a:r>
              <a:rPr lang="en-US" sz="4300" b="1" dirty="0" smtClean="0">
                <a:solidFill>
                  <a:srgbClr val="336699"/>
                </a:solidFill>
              </a:rPr>
              <a:t>Solution</a:t>
            </a:r>
          </a:p>
          <a:p>
            <a:pPr algn="just">
              <a:buClr>
                <a:srgbClr val="336699"/>
              </a:buClr>
              <a:buSzPct val="25000"/>
            </a:pPr>
            <a:r>
              <a:rPr lang="en-US" sz="4000" b="1" dirty="0">
                <a:solidFill>
                  <a:srgbClr val="336699"/>
                </a:solidFill>
                <a:latin typeface="Arial Unicode MS"/>
                <a:cs typeface="Arial Unicode MS"/>
              </a:rPr>
              <a:t>We created the web based interface using html 5 and bootstrap to show the direct view to users.</a:t>
            </a:r>
          </a:p>
          <a:p>
            <a:pPr algn="just">
              <a:buClr>
                <a:srgbClr val="336699"/>
              </a:buClr>
              <a:buSzPct val="25000"/>
            </a:pPr>
            <a:r>
              <a:rPr lang="en-US" sz="4000" b="1" dirty="0">
                <a:solidFill>
                  <a:srgbClr val="336699"/>
                </a:solidFill>
                <a:latin typeface="Arial Unicode MS"/>
                <a:cs typeface="Arial Unicode MS"/>
              </a:rPr>
              <a:t>enter host ID, then click” Connect” button, users can see the direct list of all virtual machines through library.</a:t>
            </a:r>
          </a:p>
          <a:p>
            <a:pPr algn="just">
              <a:buClr>
                <a:srgbClr val="336699"/>
              </a:buClr>
              <a:buSzPct val="25000"/>
            </a:pPr>
            <a:r>
              <a:rPr lang="en-US" sz="4000" b="1" dirty="0">
                <a:solidFill>
                  <a:srgbClr val="336699"/>
                </a:solidFill>
                <a:latin typeface="Arial Unicode MS"/>
                <a:cs typeface="Arial Unicode MS"/>
              </a:rPr>
              <a:t>User create virtual machine through ISO and through VHD.</a:t>
            </a:r>
          </a:p>
          <a:p>
            <a:pPr marL="742950" indent="-742950" algn="just">
              <a:buClr>
                <a:srgbClr val="336699"/>
              </a:buClr>
              <a:buSzPct val="25000"/>
              <a:buAutoNum type="arabicPeriod"/>
            </a:pPr>
            <a:endParaRPr lang="en-US" sz="4300" b="1" dirty="0" smtClean="0">
              <a:solidFill>
                <a:srgbClr val="336699"/>
              </a:solidFill>
            </a:endParaRPr>
          </a:p>
          <a:p>
            <a:pPr marL="742950" indent="-742950" algn="ctr">
              <a:buClr>
                <a:srgbClr val="336699"/>
              </a:buClr>
              <a:buSzPct val="25000"/>
              <a:buAutoNum type="arabicPeriod"/>
            </a:pPr>
            <a:endParaRPr lang="en-US" sz="4300" b="1" dirty="0" smtClean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  <a:buSzPct val="25000"/>
            </a:pPr>
            <a:endParaRPr lang="en-US" sz="4300" b="1" dirty="0" smtClean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  <a:buSzPct val="25000"/>
            </a:pPr>
            <a:endParaRPr lang="en-US" sz="4300" b="1" dirty="0">
              <a:solidFill>
                <a:srgbClr val="336699"/>
              </a:solidFill>
            </a:endParaRPr>
          </a:p>
          <a:p>
            <a:pPr>
              <a:buClr>
                <a:srgbClr val="336699"/>
              </a:buClr>
              <a:buSzPct val="25000"/>
            </a:pPr>
            <a:endParaRPr sz="4300" dirty="0">
              <a:solidFill>
                <a:srgbClr val="336699"/>
              </a:solidFill>
            </a:endParaRPr>
          </a:p>
          <a:p>
            <a:pPr>
              <a:buClr>
                <a:srgbClr val="336699"/>
              </a:buClr>
            </a:pPr>
            <a:endParaRPr sz="4300" dirty="0">
              <a:solidFill>
                <a:srgbClr val="336699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16" y="2590801"/>
            <a:ext cx="3048000" cy="302788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5097" y="609600"/>
            <a:ext cx="5486504" cy="15747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65096" y="2590802"/>
            <a:ext cx="2590920" cy="2681531"/>
          </a:xfrm>
          <a:prstGeom prst="rect">
            <a:avLst/>
          </a:prstGeom>
        </p:spPr>
      </p:pic>
      <p:pic>
        <p:nvPicPr>
          <p:cNvPr id="26" name="Picture 3" descr="C:\Users\DODTech\Downloads\FIU_VIP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72" y="1600199"/>
            <a:ext cx="6191428" cy="236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2705662" y="28247287"/>
            <a:ext cx="8581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22705662" y="27516179"/>
            <a:ext cx="8734370" cy="23114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 smtClean="0"/>
          </a:p>
          <a:p>
            <a:pPr>
              <a:buClr>
                <a:srgbClr val="336699"/>
              </a:buClr>
              <a:buSzPct val="25000"/>
            </a:pPr>
            <a:r>
              <a:rPr lang="en-US" sz="4400" b="1" dirty="0">
                <a:solidFill>
                  <a:srgbClr val="336699"/>
                </a:solidFill>
              </a:rPr>
              <a:t>T</a:t>
            </a:r>
            <a:r>
              <a:rPr lang="en-US" sz="4400" b="1" dirty="0" smtClean="0">
                <a:solidFill>
                  <a:srgbClr val="336699"/>
                </a:solidFill>
              </a:rPr>
              <a:t>hese system brings two interfaces to let user control the system much easier: </a:t>
            </a:r>
          </a:p>
          <a:p>
            <a:pPr>
              <a:buClr>
                <a:srgbClr val="336699"/>
              </a:buClr>
              <a:buSzPct val="25000"/>
            </a:pPr>
            <a:endParaRPr lang="en-US" sz="4400" b="1" dirty="0">
              <a:solidFill>
                <a:srgbClr val="336699"/>
              </a:solidFill>
            </a:endParaRPr>
          </a:p>
          <a:p>
            <a:pPr>
              <a:buClr>
                <a:srgbClr val="336699"/>
              </a:buClr>
              <a:buSzPct val="25000"/>
            </a:pPr>
            <a:r>
              <a:rPr lang="en-US" sz="4400" b="1" dirty="0" smtClean="0">
                <a:solidFill>
                  <a:srgbClr val="336699"/>
                </a:solidFill>
              </a:rPr>
              <a:t>First is WPF,  and the second is </a:t>
            </a:r>
            <a:r>
              <a:rPr lang="en-US" sz="4400" b="1" dirty="0" err="1" smtClean="0">
                <a:solidFill>
                  <a:srgbClr val="336699"/>
                </a:solidFill>
              </a:rPr>
              <a:t>asp.net</a:t>
            </a:r>
            <a:r>
              <a:rPr lang="en-US" sz="4400" b="1" dirty="0" smtClean="0">
                <a:solidFill>
                  <a:srgbClr val="336699"/>
                </a:solidFill>
              </a:rPr>
              <a:t> web based interface. It connects to the c# library. </a:t>
            </a:r>
          </a:p>
          <a:p>
            <a:pPr>
              <a:buClr>
                <a:srgbClr val="336699"/>
              </a:buClr>
              <a:buSzPct val="25000"/>
            </a:pPr>
            <a:endParaRPr lang="en-US" sz="4400" b="1" dirty="0">
              <a:solidFill>
                <a:srgbClr val="336699"/>
              </a:solidFill>
            </a:endParaRPr>
          </a:p>
          <a:p>
            <a:pPr>
              <a:buClr>
                <a:srgbClr val="336699"/>
              </a:buClr>
              <a:buSzPct val="25000"/>
            </a:pPr>
            <a:r>
              <a:rPr lang="en-US" sz="4400" b="1" dirty="0" smtClean="0">
                <a:solidFill>
                  <a:srgbClr val="336699"/>
                </a:solidFill>
              </a:rPr>
              <a:t>In addition, it connects to the hypervisor to control the Virtual Machine.</a:t>
            </a:r>
          </a:p>
          <a:p>
            <a:pPr>
              <a:buClr>
                <a:srgbClr val="336699"/>
              </a:buClr>
              <a:buSzPct val="25000"/>
            </a:pPr>
            <a:endParaRPr lang="en-US" sz="4400" b="1" dirty="0">
              <a:solidFill>
                <a:srgbClr val="336699"/>
              </a:solidFill>
            </a:endParaRPr>
          </a:p>
          <a:p>
            <a:pPr>
              <a:buClr>
                <a:srgbClr val="336699"/>
              </a:buClr>
              <a:buSzPct val="25000"/>
            </a:pPr>
            <a:r>
              <a:rPr lang="en-US" sz="4400" b="1" dirty="0" smtClean="0">
                <a:solidFill>
                  <a:srgbClr val="336699"/>
                </a:solidFill>
              </a:rPr>
              <a:t>This is the version one for the </a:t>
            </a:r>
            <a:r>
              <a:rPr lang="en-US" sz="4400" b="1" dirty="0" err="1" smtClean="0">
                <a:solidFill>
                  <a:srgbClr val="336699"/>
                </a:solidFill>
              </a:rPr>
              <a:t>xen</a:t>
            </a:r>
            <a:r>
              <a:rPr lang="en-US" sz="4400" b="1" dirty="0" smtClean="0">
                <a:solidFill>
                  <a:srgbClr val="336699"/>
                </a:solidFill>
              </a:rPr>
              <a:t> master administration project.</a:t>
            </a:r>
          </a:p>
          <a:p>
            <a:pPr>
              <a:buClr>
                <a:srgbClr val="336699"/>
              </a:buClr>
              <a:buSzPct val="25000"/>
            </a:pPr>
            <a:endParaRPr lang="en-US" sz="4400" dirty="0" smtClean="0"/>
          </a:p>
          <a:p>
            <a:endParaRPr lang="en-US" sz="4400" dirty="0" smtClean="0"/>
          </a:p>
          <a:p>
            <a:endParaRPr lang="en-US" sz="4400" dirty="0"/>
          </a:p>
          <a:p>
            <a:endParaRPr lang="en-US" sz="4400" dirty="0" smtClean="0"/>
          </a:p>
          <a:p>
            <a:endParaRPr lang="en-US" sz="4400" dirty="0" smtClean="0"/>
          </a:p>
          <a:p>
            <a:endParaRPr lang="en-US" sz="4400" dirty="0" smtClean="0"/>
          </a:p>
          <a:p>
            <a:endParaRPr lang="en-US" sz="4400" dirty="0"/>
          </a:p>
          <a:p>
            <a:endParaRPr lang="en-US" sz="4400" dirty="0" smtClean="0"/>
          </a:p>
          <a:p>
            <a:endParaRPr lang="en-US" sz="4400" dirty="0"/>
          </a:p>
          <a:p>
            <a:endParaRPr lang="en-US" sz="4400" dirty="0" smtClean="0"/>
          </a:p>
          <a:p>
            <a:endParaRPr lang="en-US" sz="4400" dirty="0"/>
          </a:p>
          <a:p>
            <a:endParaRPr lang="en-US" sz="4400" dirty="0" smtClean="0"/>
          </a:p>
          <a:p>
            <a:endParaRPr lang="en-US" sz="4400" dirty="0"/>
          </a:p>
          <a:p>
            <a:endParaRPr lang="en-US" sz="4400" dirty="0" smtClean="0"/>
          </a:p>
          <a:p>
            <a:endParaRPr lang="en-US" sz="4400" dirty="0"/>
          </a:p>
          <a:p>
            <a:endParaRPr lang="en-US" sz="4400" dirty="0" smtClean="0"/>
          </a:p>
          <a:p>
            <a:endParaRPr lang="en-US" sz="4400" dirty="0"/>
          </a:p>
          <a:p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772" y="18279886"/>
            <a:ext cx="10812969" cy="6632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54968" y="21358716"/>
            <a:ext cx="9835705" cy="50799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705662" y="17972109"/>
            <a:ext cx="8312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visual studio 2016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858" y="18556811"/>
            <a:ext cx="4758740" cy="1724351"/>
          </a:xfrm>
          <a:prstGeom prst="rect">
            <a:avLst/>
          </a:prstGeom>
        </p:spPr>
      </p:pic>
      <p:pic>
        <p:nvPicPr>
          <p:cNvPr id="38" name="Picture 37" descr="html picture 2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0673" y="18556811"/>
            <a:ext cx="4617343" cy="1724350"/>
          </a:xfrm>
          <a:prstGeom prst="rect">
            <a:avLst/>
          </a:prstGeom>
        </p:spPr>
      </p:pic>
      <p:pic>
        <p:nvPicPr>
          <p:cNvPr id="11" name="Picture 10" descr="user diagram 6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543" y="17433331"/>
            <a:ext cx="9193717" cy="3925385"/>
          </a:xfrm>
          <a:prstGeom prst="rect">
            <a:avLst/>
          </a:prstGeom>
        </p:spPr>
      </p:pic>
      <p:pic>
        <p:nvPicPr>
          <p:cNvPr id="12" name="Picture 11" descr="image04 2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613" y="35751797"/>
            <a:ext cx="10048060" cy="4810522"/>
          </a:xfrm>
          <a:prstGeom prst="rect">
            <a:avLst/>
          </a:prstGeom>
        </p:spPr>
      </p:pic>
      <p:pic>
        <p:nvPicPr>
          <p:cNvPr id="13" name="Picture 12" descr="image777 2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968" y="27362248"/>
            <a:ext cx="9835705" cy="3117218"/>
          </a:xfrm>
          <a:prstGeom prst="rect">
            <a:avLst/>
          </a:prstGeom>
        </p:spPr>
      </p:pic>
      <p:pic>
        <p:nvPicPr>
          <p:cNvPr id="5" name="Picture 4" descr="Screen Shot 2016-11-28 at 11.25.56 PM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2" y="27362247"/>
            <a:ext cx="11014156" cy="6003532"/>
          </a:xfrm>
          <a:prstGeom prst="rect">
            <a:avLst/>
          </a:prstGeom>
        </p:spPr>
      </p:pic>
      <p:pic>
        <p:nvPicPr>
          <p:cNvPr id="9" name="Picture 8" descr="Screen Shot 2016-11-28 at 11.25.56 PM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33750620"/>
            <a:ext cx="11014156" cy="6426856"/>
          </a:xfrm>
          <a:prstGeom prst="rect">
            <a:avLst/>
          </a:prstGeom>
        </p:spPr>
      </p:pic>
      <p:pic>
        <p:nvPicPr>
          <p:cNvPr id="15" name="Picture 14" descr="Screen Shot 2016-11-28 at 11.33.50 PM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613" y="30814432"/>
            <a:ext cx="10048059" cy="4552523"/>
          </a:xfrm>
          <a:prstGeom prst="rect">
            <a:avLst/>
          </a:prstGeom>
        </p:spPr>
      </p:pic>
      <p:pic>
        <p:nvPicPr>
          <p:cNvPr id="42" name="Picture 41" descr="C:\Users\DODTech\Desktop\services-bootstrap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884" y="21358716"/>
            <a:ext cx="4198210" cy="261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857" y="21404116"/>
            <a:ext cx="4347175" cy="257152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7497" y="762000"/>
            <a:ext cx="5486504" cy="1574798"/>
          </a:xfrm>
          <a:prstGeom prst="rect">
            <a:avLst/>
          </a:prstGeom>
        </p:spPr>
      </p:pic>
      <p:pic>
        <p:nvPicPr>
          <p:cNvPr id="46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68060" y="38753562"/>
            <a:ext cx="6850183" cy="1423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433</TotalTime>
  <Words>362</Words>
  <Application>Microsoft Macintosh PowerPoint</Application>
  <PresentationFormat>Custom</PresentationFormat>
  <Paragraphs>93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Slipstream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qixiu xin</cp:lastModifiedBy>
  <cp:revision>41</cp:revision>
  <dcterms:modified xsi:type="dcterms:W3CDTF">2016-11-29T05:30:33Z</dcterms:modified>
</cp:coreProperties>
</file>