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34"/>
  </p:notesMasterIdLst>
  <p:handoutMasterIdLst>
    <p:handoutMasterId r:id="rId35"/>
  </p:handoutMasterIdLst>
  <p:sldIdLst>
    <p:sldId id="257" r:id="rId3"/>
    <p:sldId id="258" r:id="rId4"/>
    <p:sldId id="259" r:id="rId5"/>
    <p:sldId id="260" r:id="rId6"/>
    <p:sldId id="261" r:id="rId7"/>
    <p:sldId id="271" r:id="rId8"/>
    <p:sldId id="262" r:id="rId9"/>
    <p:sldId id="272" r:id="rId10"/>
    <p:sldId id="263" r:id="rId11"/>
    <p:sldId id="273" r:id="rId12"/>
    <p:sldId id="274" r:id="rId13"/>
    <p:sldId id="275" r:id="rId14"/>
    <p:sldId id="276" r:id="rId15"/>
    <p:sldId id="277" r:id="rId16"/>
    <p:sldId id="278" r:id="rId17"/>
    <p:sldId id="279" r:id="rId18"/>
    <p:sldId id="282" r:id="rId19"/>
    <p:sldId id="281" r:id="rId20"/>
    <p:sldId id="280" r:id="rId21"/>
    <p:sldId id="285" r:id="rId22"/>
    <p:sldId id="284" r:id="rId23"/>
    <p:sldId id="283" r:id="rId24"/>
    <p:sldId id="264" r:id="rId25"/>
    <p:sldId id="265" r:id="rId26"/>
    <p:sldId id="266" r:id="rId27"/>
    <p:sldId id="268" r:id="rId28"/>
    <p:sldId id="267" r:id="rId29"/>
    <p:sldId id="269" r:id="rId30"/>
    <p:sldId id="270" r:id="rId31"/>
    <p:sldId id="288"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89911" autoAdjust="0"/>
  </p:normalViewPr>
  <p:slideViewPr>
    <p:cSldViewPr snapToGrid="0">
      <p:cViewPr varScale="1">
        <p:scale>
          <a:sx n="90" d="100"/>
          <a:sy n="90" d="100"/>
        </p:scale>
        <p:origin x="398" y="67"/>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12/8/2015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12/8/2015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0B302-F4DC-4547-9C74-CF794137D166}" type="slidenum">
              <a:rPr lang="en-US" smtClean="0"/>
              <a:t>10</a:t>
            </a:fld>
            <a:endParaRPr lang="en-US" dirty="0"/>
          </a:p>
        </p:txBody>
      </p:sp>
    </p:spTree>
    <p:extLst>
      <p:ext uri="{BB962C8B-B14F-4D97-AF65-F5344CB8AC3E}">
        <p14:creationId xmlns:p14="http://schemas.microsoft.com/office/powerpoint/2010/main" val="18562899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0B302-F4DC-4547-9C74-CF794137D166}" type="slidenum">
              <a:rPr lang="en-US" smtClean="0"/>
              <a:t>11</a:t>
            </a:fld>
            <a:endParaRPr lang="en-US" dirty="0"/>
          </a:p>
        </p:txBody>
      </p:sp>
    </p:spTree>
    <p:extLst>
      <p:ext uri="{BB962C8B-B14F-4D97-AF65-F5344CB8AC3E}">
        <p14:creationId xmlns:p14="http://schemas.microsoft.com/office/powerpoint/2010/main" val="2419587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0B302-F4DC-4547-9C74-CF794137D166}" type="slidenum">
              <a:rPr lang="en-US" smtClean="0"/>
              <a:t>12</a:t>
            </a:fld>
            <a:endParaRPr lang="en-US" dirty="0"/>
          </a:p>
        </p:txBody>
      </p:sp>
    </p:spTree>
    <p:extLst>
      <p:ext uri="{BB962C8B-B14F-4D97-AF65-F5344CB8AC3E}">
        <p14:creationId xmlns:p14="http://schemas.microsoft.com/office/powerpoint/2010/main" val="862313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0B302-F4DC-4547-9C74-CF794137D166}" type="slidenum">
              <a:rPr lang="en-US" smtClean="0"/>
              <a:t>13</a:t>
            </a:fld>
            <a:endParaRPr lang="en-US" dirty="0"/>
          </a:p>
        </p:txBody>
      </p:sp>
    </p:spTree>
    <p:extLst>
      <p:ext uri="{BB962C8B-B14F-4D97-AF65-F5344CB8AC3E}">
        <p14:creationId xmlns:p14="http://schemas.microsoft.com/office/powerpoint/2010/main" val="3506220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0B302-F4DC-4547-9C74-CF794137D166}" type="slidenum">
              <a:rPr lang="en-US" smtClean="0"/>
              <a:t>14</a:t>
            </a:fld>
            <a:endParaRPr lang="en-US" dirty="0"/>
          </a:p>
        </p:txBody>
      </p:sp>
    </p:spTree>
    <p:extLst>
      <p:ext uri="{BB962C8B-B14F-4D97-AF65-F5344CB8AC3E}">
        <p14:creationId xmlns:p14="http://schemas.microsoft.com/office/powerpoint/2010/main" val="11773384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0B302-F4DC-4547-9C74-CF794137D166}" type="slidenum">
              <a:rPr lang="en-US" smtClean="0"/>
              <a:t>15</a:t>
            </a:fld>
            <a:endParaRPr lang="en-US" dirty="0"/>
          </a:p>
        </p:txBody>
      </p:sp>
    </p:spTree>
    <p:extLst>
      <p:ext uri="{BB962C8B-B14F-4D97-AF65-F5344CB8AC3E}">
        <p14:creationId xmlns:p14="http://schemas.microsoft.com/office/powerpoint/2010/main" val="4287542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0B302-F4DC-4547-9C74-CF794137D166}" type="slidenum">
              <a:rPr lang="en-US" smtClean="0"/>
              <a:t>16</a:t>
            </a:fld>
            <a:endParaRPr lang="en-US" dirty="0"/>
          </a:p>
        </p:txBody>
      </p:sp>
    </p:spTree>
    <p:extLst>
      <p:ext uri="{BB962C8B-B14F-4D97-AF65-F5344CB8AC3E}">
        <p14:creationId xmlns:p14="http://schemas.microsoft.com/office/powerpoint/2010/main" val="2955748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0B302-F4DC-4547-9C74-CF794137D166}" type="slidenum">
              <a:rPr lang="en-US" smtClean="0"/>
              <a:t>17</a:t>
            </a:fld>
            <a:endParaRPr lang="en-US" dirty="0"/>
          </a:p>
        </p:txBody>
      </p:sp>
    </p:spTree>
    <p:extLst>
      <p:ext uri="{BB962C8B-B14F-4D97-AF65-F5344CB8AC3E}">
        <p14:creationId xmlns:p14="http://schemas.microsoft.com/office/powerpoint/2010/main" val="2777149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0B302-F4DC-4547-9C74-CF794137D166}" type="slidenum">
              <a:rPr lang="en-US" smtClean="0"/>
              <a:t>18</a:t>
            </a:fld>
            <a:endParaRPr lang="en-US" dirty="0"/>
          </a:p>
        </p:txBody>
      </p:sp>
    </p:spTree>
    <p:extLst>
      <p:ext uri="{BB962C8B-B14F-4D97-AF65-F5344CB8AC3E}">
        <p14:creationId xmlns:p14="http://schemas.microsoft.com/office/powerpoint/2010/main" val="25226850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0B302-F4DC-4547-9C74-CF794137D166}" type="slidenum">
              <a:rPr lang="en-US" smtClean="0"/>
              <a:t>19</a:t>
            </a:fld>
            <a:endParaRPr lang="en-US" dirty="0"/>
          </a:p>
        </p:txBody>
      </p:sp>
    </p:spTree>
    <p:extLst>
      <p:ext uri="{BB962C8B-B14F-4D97-AF65-F5344CB8AC3E}">
        <p14:creationId xmlns:p14="http://schemas.microsoft.com/office/powerpoint/2010/main" val="2846033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smtClean="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0B302-F4DC-4547-9C74-CF794137D166}" type="slidenum">
              <a:rPr lang="en-US" smtClean="0"/>
              <a:t>20</a:t>
            </a:fld>
            <a:endParaRPr lang="en-US" dirty="0"/>
          </a:p>
        </p:txBody>
      </p:sp>
    </p:spTree>
    <p:extLst>
      <p:ext uri="{BB962C8B-B14F-4D97-AF65-F5344CB8AC3E}">
        <p14:creationId xmlns:p14="http://schemas.microsoft.com/office/powerpoint/2010/main" val="25842595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0B302-F4DC-4547-9C74-CF794137D166}" type="slidenum">
              <a:rPr lang="en-US" smtClean="0"/>
              <a:t>21</a:t>
            </a:fld>
            <a:endParaRPr lang="en-US" dirty="0"/>
          </a:p>
        </p:txBody>
      </p:sp>
    </p:spTree>
    <p:extLst>
      <p:ext uri="{BB962C8B-B14F-4D97-AF65-F5344CB8AC3E}">
        <p14:creationId xmlns:p14="http://schemas.microsoft.com/office/powerpoint/2010/main" val="3887529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0B302-F4DC-4547-9C74-CF794137D166}" type="slidenum">
              <a:rPr lang="en-US" smtClean="0"/>
              <a:t>22</a:t>
            </a:fld>
            <a:endParaRPr lang="en-US" dirty="0"/>
          </a:p>
        </p:txBody>
      </p:sp>
    </p:spTree>
    <p:extLst>
      <p:ext uri="{BB962C8B-B14F-4D97-AF65-F5344CB8AC3E}">
        <p14:creationId xmlns:p14="http://schemas.microsoft.com/office/powerpoint/2010/main" val="7393984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674CE4-FBD8-4481-AEFB-CA53E599A745}" type="slidenum">
              <a:rPr lang="en-US" smtClean="0"/>
              <a:t>23</a:t>
            </a:fld>
            <a:endParaRPr lang="en-US" dirty="0"/>
          </a:p>
        </p:txBody>
      </p:sp>
    </p:spTree>
    <p:extLst>
      <p:ext uri="{BB962C8B-B14F-4D97-AF65-F5344CB8AC3E}">
        <p14:creationId xmlns:p14="http://schemas.microsoft.com/office/powerpoint/2010/main" val="40942973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674CE4-FBD8-4481-AEFB-CA53E599A745}" type="slidenum">
              <a:rPr lang="en-US" smtClean="0"/>
              <a:t>24</a:t>
            </a:fld>
            <a:endParaRPr lang="en-US" dirty="0"/>
          </a:p>
        </p:txBody>
      </p:sp>
    </p:spTree>
    <p:extLst>
      <p:ext uri="{BB962C8B-B14F-4D97-AF65-F5344CB8AC3E}">
        <p14:creationId xmlns:p14="http://schemas.microsoft.com/office/powerpoint/2010/main" val="34823121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674CE4-FBD8-4481-AEFB-CA53E599A745}" type="slidenum">
              <a:rPr lang="en-US" smtClean="0"/>
              <a:t>25</a:t>
            </a:fld>
            <a:endParaRPr lang="en-US" dirty="0"/>
          </a:p>
        </p:txBody>
      </p:sp>
    </p:spTree>
    <p:extLst>
      <p:ext uri="{BB962C8B-B14F-4D97-AF65-F5344CB8AC3E}">
        <p14:creationId xmlns:p14="http://schemas.microsoft.com/office/powerpoint/2010/main" val="22565784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674CE4-FBD8-4481-AEFB-CA53E599A745}" type="slidenum">
              <a:rPr lang="en-US" smtClean="0"/>
              <a:t>26</a:t>
            </a:fld>
            <a:endParaRPr lang="en-US" dirty="0"/>
          </a:p>
        </p:txBody>
      </p:sp>
    </p:spTree>
    <p:extLst>
      <p:ext uri="{BB962C8B-B14F-4D97-AF65-F5344CB8AC3E}">
        <p14:creationId xmlns:p14="http://schemas.microsoft.com/office/powerpoint/2010/main" val="9729853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674CE4-FBD8-4481-AEFB-CA53E599A745}" type="slidenum">
              <a:rPr lang="en-US" smtClean="0"/>
              <a:t>27</a:t>
            </a:fld>
            <a:endParaRPr lang="en-US" dirty="0"/>
          </a:p>
        </p:txBody>
      </p:sp>
    </p:spTree>
    <p:extLst>
      <p:ext uri="{BB962C8B-B14F-4D97-AF65-F5344CB8AC3E}">
        <p14:creationId xmlns:p14="http://schemas.microsoft.com/office/powerpoint/2010/main" val="3211525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674CE4-FBD8-4481-AEFB-CA53E599A745}" type="slidenum">
              <a:rPr lang="en-US" smtClean="0"/>
              <a:t>28</a:t>
            </a:fld>
            <a:endParaRPr lang="en-US" dirty="0"/>
          </a:p>
        </p:txBody>
      </p:sp>
    </p:spTree>
    <p:extLst>
      <p:ext uri="{BB962C8B-B14F-4D97-AF65-F5344CB8AC3E}">
        <p14:creationId xmlns:p14="http://schemas.microsoft.com/office/powerpoint/2010/main" val="12782392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674CE4-FBD8-4481-AEFB-CA53E599A745}" type="slidenum">
              <a:rPr lang="en-US" smtClean="0"/>
              <a:t>29</a:t>
            </a:fld>
            <a:endParaRPr lang="en-US" dirty="0"/>
          </a:p>
        </p:txBody>
      </p:sp>
    </p:spTree>
    <p:extLst>
      <p:ext uri="{BB962C8B-B14F-4D97-AF65-F5344CB8AC3E}">
        <p14:creationId xmlns:p14="http://schemas.microsoft.com/office/powerpoint/2010/main" val="4144619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955871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674CE4-FBD8-4481-AEFB-CA53E599A745}" type="slidenum">
              <a:rPr lang="en-US" smtClean="0"/>
              <a:t>30</a:t>
            </a:fld>
            <a:endParaRPr lang="en-US" dirty="0"/>
          </a:p>
        </p:txBody>
      </p:sp>
    </p:spTree>
    <p:extLst>
      <p:ext uri="{BB962C8B-B14F-4D97-AF65-F5344CB8AC3E}">
        <p14:creationId xmlns:p14="http://schemas.microsoft.com/office/powerpoint/2010/main" val="17667153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674CE4-FBD8-4481-AEFB-CA53E599A745}" type="slidenum">
              <a:rPr lang="en-US" smtClean="0"/>
              <a:t>31</a:t>
            </a:fld>
            <a:endParaRPr lang="en-US" dirty="0"/>
          </a:p>
        </p:txBody>
      </p:sp>
    </p:spTree>
    <p:extLst>
      <p:ext uri="{BB962C8B-B14F-4D97-AF65-F5344CB8AC3E}">
        <p14:creationId xmlns:p14="http://schemas.microsoft.com/office/powerpoint/2010/main" val="2578272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Example objectives</a:t>
            </a:r>
          </a:p>
          <a:p>
            <a:pPr marL="0" indent="0">
              <a:buFont typeface="Arial" panose="020B0604020202020204" pitchFamily="34" charset="0"/>
              <a:buNone/>
            </a:pPr>
            <a:r>
              <a:rPr lang="en-US" dirty="0" smtClean="0"/>
              <a:t>At the end of this lesson, you will be able to:</a:t>
            </a:r>
          </a:p>
          <a:p>
            <a:pPr marL="171450" indent="-171450">
              <a:buFont typeface="Arial" panose="020B0604020202020204" pitchFamily="34" charset="0"/>
              <a:buChar char="•"/>
            </a:pPr>
            <a:r>
              <a:rPr lang="en-US" dirty="0" smtClean="0"/>
              <a:t>Save files to the team Web server.</a:t>
            </a:r>
          </a:p>
          <a:p>
            <a:pPr marL="171450" indent="-171450">
              <a:buFont typeface="Arial" panose="020B0604020202020204" pitchFamily="34" charset="0"/>
              <a:buChar char="•"/>
            </a:pPr>
            <a:r>
              <a:rPr lang="en-US" dirty="0" smtClean="0"/>
              <a:t>Move files to different locations on the team Web server.</a:t>
            </a:r>
          </a:p>
          <a:p>
            <a:pPr marL="171450" indent="-171450">
              <a:buFont typeface="Arial" panose="020B0604020202020204" pitchFamily="34" charset="0"/>
              <a:buChar char="•"/>
            </a:pPr>
            <a:r>
              <a:rPr lang="en-US" dirty="0" smtClean="0"/>
              <a:t>Share files on the team Web server.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3069441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674CE4-FBD8-4481-AEFB-CA53E599A745}" type="slidenum">
              <a:rPr lang="en-US" smtClean="0"/>
              <a:t>5</a:t>
            </a:fld>
            <a:endParaRPr lang="en-US" dirty="0"/>
          </a:p>
        </p:txBody>
      </p:sp>
    </p:spTree>
    <p:extLst>
      <p:ext uri="{BB962C8B-B14F-4D97-AF65-F5344CB8AC3E}">
        <p14:creationId xmlns:p14="http://schemas.microsoft.com/office/powerpoint/2010/main" val="2506818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674CE4-FBD8-4481-AEFB-CA53E599A745}" type="slidenum">
              <a:rPr lang="en-US" smtClean="0"/>
              <a:t>6</a:t>
            </a:fld>
            <a:endParaRPr lang="en-US" dirty="0"/>
          </a:p>
        </p:txBody>
      </p:sp>
    </p:spTree>
    <p:extLst>
      <p:ext uri="{BB962C8B-B14F-4D97-AF65-F5344CB8AC3E}">
        <p14:creationId xmlns:p14="http://schemas.microsoft.com/office/powerpoint/2010/main" val="715110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674CE4-FBD8-4481-AEFB-CA53E599A745}" type="slidenum">
              <a:rPr lang="en-US" smtClean="0"/>
              <a:t>7</a:t>
            </a:fld>
            <a:endParaRPr lang="en-US" dirty="0"/>
          </a:p>
        </p:txBody>
      </p:sp>
    </p:spTree>
    <p:extLst>
      <p:ext uri="{BB962C8B-B14F-4D97-AF65-F5344CB8AC3E}">
        <p14:creationId xmlns:p14="http://schemas.microsoft.com/office/powerpoint/2010/main" val="2716137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674CE4-FBD8-4481-AEFB-CA53E599A745}" type="slidenum">
              <a:rPr lang="en-US" smtClean="0"/>
              <a:t>8</a:t>
            </a:fld>
            <a:endParaRPr lang="en-US" dirty="0"/>
          </a:p>
        </p:txBody>
      </p:sp>
    </p:spTree>
    <p:extLst>
      <p:ext uri="{BB962C8B-B14F-4D97-AF65-F5344CB8AC3E}">
        <p14:creationId xmlns:p14="http://schemas.microsoft.com/office/powerpoint/2010/main" val="2602949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0B302-F4DC-4547-9C74-CF794137D166}" type="slidenum">
              <a:rPr lang="en-US" smtClean="0"/>
              <a:t>9</a:t>
            </a:fld>
            <a:endParaRPr lang="en-US" dirty="0"/>
          </a:p>
        </p:txBody>
      </p:sp>
    </p:spTree>
    <p:extLst>
      <p:ext uri="{BB962C8B-B14F-4D97-AF65-F5344CB8AC3E}">
        <p14:creationId xmlns:p14="http://schemas.microsoft.com/office/powerpoint/2010/main" val="908655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8" name="Date Placeholder 27"/>
          <p:cNvSpPr>
            <a:spLocks noGrp="1"/>
          </p:cNvSpPr>
          <p:nvPr>
            <p:ph type="dt" sz="half" idx="10"/>
          </p:nvPr>
        </p:nvSpPr>
        <p:spPr>
          <a:xfrm>
            <a:off x="8940800" y="4206240"/>
            <a:ext cx="1280160" cy="457200"/>
          </a:xfrm>
        </p:spPr>
        <p:txBody>
          <a:bodyPr/>
          <a:lstStyle/>
          <a:p>
            <a:fld id="{4E708F12-96AD-4ED4-8132-A78F5E42C1F5}" type="datetime1">
              <a:rPr lang="en-US" smtClean="0"/>
              <a:t>12/8/2015</a:t>
            </a:fld>
            <a:endParaRPr lang="en-US" dirty="0"/>
          </a:p>
        </p:txBody>
      </p:sp>
      <p:sp>
        <p:nvSpPr>
          <p:cNvPr id="17" name="Footer Placeholder 16"/>
          <p:cNvSpPr>
            <a:spLocks noGrp="1"/>
          </p:cNvSpPr>
          <p:nvPr>
            <p:ph type="ftr" sz="quarter" idx="11"/>
          </p:nvPr>
        </p:nvSpPr>
        <p:spPr>
          <a:xfrm>
            <a:off x="7213600" y="4205288"/>
            <a:ext cx="1727200" cy="457200"/>
          </a:xfrm>
        </p:spPr>
        <p:txBody>
          <a:bodyPr/>
          <a:lstStyle/>
          <a:p>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7FA170-8299-44AD-AEEF-FC686C3D7804}" type="datetime1">
              <a:rPr lang="en-US" smtClean="0"/>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31763A-68EC-4ECD-9620-D9FE9CDDD622}" type="datetime1">
              <a:rPr lang="en-US" smtClean="0"/>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a:xfrm>
            <a:off x="609600" y="1143000"/>
            <a:ext cx="8331200" cy="54483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Vertical Title 1"/>
          <p:cNvSpPr>
            <a:spLocks noGrp="1"/>
          </p:cNvSpPr>
          <p:nvPr>
            <p:ph type="title" orient="vert"/>
          </p:nvPr>
        </p:nvSpPr>
        <p:spPr>
          <a:xfrm>
            <a:off x="9042400" y="1143000"/>
            <a:ext cx="2540000" cy="5448300"/>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98BEDD-6160-49BB-B372-861DE7DE9BA5}" type="datetime1">
              <a:rPr lang="en-US" smtClean="0"/>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AE819F-B7FD-4B29-8F66-9E318144BC2A}" type="datetime1">
              <a:rPr lang="en-US" smtClean="0"/>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4CA159C-B6E0-4F10-9F4A-2FA57003B139}" type="datetime1">
              <a:rPr lang="en-US" smtClean="0"/>
              <a:t>12/8/2015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6" name="Date Placeholder 25"/>
          <p:cNvSpPr>
            <a:spLocks noGrp="1"/>
          </p:cNvSpPr>
          <p:nvPr>
            <p:ph type="dt" sz="half" idx="10"/>
          </p:nvPr>
        </p:nvSpPr>
        <p:spPr/>
        <p:txBody>
          <a:bodyPr rtlCol="0"/>
          <a:lstStyle/>
          <a:p>
            <a:fld id="{8170CBBB-D1D1-4386-A5E9-07F3477B78F3}" type="datetime1">
              <a:rPr lang="en-US" smtClean="0"/>
              <a:t>12/8/2015</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
        <p:nvSpPr>
          <p:cNvPr id="28" name="Footer Placeholder 27"/>
          <p:cNvSpPr>
            <a:spLocks noGrp="1"/>
          </p:cNvSpPr>
          <p:nvPr>
            <p:ph type="ftr" sz="quarter" idx="12"/>
          </p:nvPr>
        </p:nvSpPr>
        <p:spPr/>
        <p:txBody>
          <a:bodyPr rtlCol="0"/>
          <a:lstStyle/>
          <a:p>
            <a:endParaRPr lang="en-US" dirty="0"/>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12/8/2015</a:t>
            </a:fld>
            <a:endParaRPr lang="en-US" dirty="0"/>
          </a:p>
        </p:txBody>
      </p:sp>
      <p:sp>
        <p:nvSpPr>
          <p:cNvPr id="4" name="Footer Placeholder 3"/>
          <p:cNvSpPr>
            <a:spLocks noGrp="1"/>
          </p:cNvSpPr>
          <p:nvPr>
            <p:ph type="ftr" sz="quarter" idx="11"/>
          </p:nvPr>
        </p:nvSpPr>
        <p:spPr>
          <a:xfrm>
            <a:off x="7010400" y="612648"/>
            <a:ext cx="1767840" cy="457200"/>
          </a:xfrm>
        </p:spPr>
        <p:txBody>
          <a:bodyPr/>
          <a:lstStyle/>
          <a:p>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12/8/2015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5A17D9B-D4D3-4E23-88DF-2E354FA43196}" type="datetime1">
              <a:rPr lang="en-US" smtClean="0"/>
              <a:t>12/8/2015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1F67C5-D04E-4576-B61C-12ABA14BBD6C}" type="datetime1">
              <a:rPr lang="en-US" smtClean="0"/>
              <a:t>12/8/2015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C20F09E4-6EA4-4BF3-9FC8-FF40373B88E6}" type="datetime1">
              <a:rPr lang="en-US" smtClean="0"/>
              <a:t>12/8/2015</a:t>
            </a:fld>
            <a:endParaRPr lang="en-US" dirty="0"/>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Frank </a:t>
            </a:r>
            <a:r>
              <a:rPr lang="en-US" dirty="0" err="1" smtClean="0"/>
              <a:t>Vincench</a:t>
            </a:r>
            <a:r>
              <a:rPr lang="en-US" dirty="0"/>
              <a:t> </a:t>
            </a:r>
            <a:r>
              <a:rPr lang="en-US" dirty="0" smtClean="0"/>
              <a:t>– Developer </a:t>
            </a:r>
            <a:endParaRPr lang="en-US" dirty="0" smtClean="0"/>
          </a:p>
          <a:p>
            <a:r>
              <a:rPr lang="en-US" dirty="0" smtClean="0"/>
              <a:t>Peter Reidy</a:t>
            </a:r>
            <a:r>
              <a:rPr lang="en-US" dirty="0"/>
              <a:t> </a:t>
            </a:r>
            <a:r>
              <a:rPr lang="en-US" dirty="0" smtClean="0"/>
              <a:t>– Developer </a:t>
            </a:r>
          </a:p>
          <a:p>
            <a:r>
              <a:rPr lang="en-US" dirty="0" smtClean="0"/>
              <a:t>Major Jason Cohen – Product Owner</a:t>
            </a:r>
          </a:p>
          <a:p>
            <a:r>
              <a:rPr lang="en-US" dirty="0" err="1" smtClean="0"/>
              <a:t>Masoud</a:t>
            </a:r>
            <a:r>
              <a:rPr lang="en-US" dirty="0" smtClean="0"/>
              <a:t> </a:t>
            </a:r>
            <a:r>
              <a:rPr lang="en-US" dirty="0" err="1" smtClean="0"/>
              <a:t>Sadjadi</a:t>
            </a:r>
            <a:r>
              <a:rPr lang="en-US" dirty="0" smtClean="0"/>
              <a:t> – Instructor</a:t>
            </a:r>
            <a:endParaRPr lang="en-US" dirty="0"/>
          </a:p>
        </p:txBody>
      </p:sp>
      <p:sp>
        <p:nvSpPr>
          <p:cNvPr id="2" name="Title 1"/>
          <p:cNvSpPr>
            <a:spLocks noGrp="1"/>
          </p:cNvSpPr>
          <p:nvPr>
            <p:ph type="ctrTitle"/>
          </p:nvPr>
        </p:nvSpPr>
        <p:spPr/>
        <p:txBody>
          <a:bodyPr/>
          <a:lstStyle/>
          <a:p>
            <a:r>
              <a:rPr lang="en-US" dirty="0" smtClean="0"/>
              <a:t>Virtual Roll Call</a:t>
            </a:r>
            <a:endParaRPr lang="en-US"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 (Registration)</a:t>
            </a:r>
            <a:endParaRPr lang="en-US" dirty="0"/>
          </a:p>
        </p:txBody>
      </p:sp>
      <p:pic>
        <p:nvPicPr>
          <p:cNvPr id="9218" name="Picture 2" descr="https://lh6.googleusercontent.com/xioCaS1pQjzZn1blXQWqDh0f_qzjUr09Zgn_NyFv70hNGJlL6xahS6aZTUpZdsLZ93kKEafL2VbquSYs_-iJuMUzMBEHedKJzJBAvMBSIDFHReI5X5ehf82--UjtXUnC9g=s1600"/>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86261" y="2249488"/>
            <a:ext cx="5219477"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30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 (View Registered Users)</a:t>
            </a:r>
            <a:endParaRPr lang="en-US" dirty="0"/>
          </a:p>
        </p:txBody>
      </p:sp>
      <p:pic>
        <p:nvPicPr>
          <p:cNvPr id="8194" name="Picture 2" descr="https://lh3.googleusercontent.com/13u3Q_LAxDlOMQRnnii-bOBqv_Len3NKzojnHUMq7793x_PDi6Eu8UosrpCSGFZlRp9KyuC6OXGBaVu9h7Jzgs5IU19rkgfz1bcTjpY9UcDIofESiJK2VWqS9sKkTv9cOg=s1600"/>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82544" y="2249488"/>
            <a:ext cx="7626912"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390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 (Edit User Info)</a:t>
            </a:r>
            <a:endParaRPr lang="en-US" dirty="0"/>
          </a:p>
        </p:txBody>
      </p:sp>
      <p:pic>
        <p:nvPicPr>
          <p:cNvPr id="7170" name="Picture 2" descr="https://lh5.googleusercontent.com/kIqVX2ZvDMRRVZogT80LQ4hZYdn-A1gNUKzb8pmEkqsGDECg2pFG2_GOA4-YXbaxWMPQFH0U92MZNiJsTz1clKkzBDFr2gIw2SWNr9GUuB9y3Q4GKzm_D4oAwQ-xztJcTAiP5BU"/>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163960" y="2249488"/>
            <a:ext cx="5864080"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346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 (Delete User)</a:t>
            </a:r>
            <a:endParaRPr lang="en-US" dirty="0"/>
          </a:p>
        </p:txBody>
      </p:sp>
      <p:pic>
        <p:nvPicPr>
          <p:cNvPr id="6146" name="Picture 2" descr="https://lh6.googleusercontent.com/wS6L_UeiwFILIPbGNXkdq5uaZ-C7QEoDB47u56DB_kOiDCHRrPSdrZrDjqZRVC8NMdZA8VwPHVq9IfJVd0DXZNIGRu6olRHQROnRsHQMteDw7z8G7_ToWE0Bzdfmt7woAJ4hrjka"/>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55996" y="2249488"/>
            <a:ext cx="5280007"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58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 (Idle Logout)</a:t>
            </a:r>
            <a:endParaRPr lang="en-US" dirty="0"/>
          </a:p>
        </p:txBody>
      </p:sp>
      <p:pic>
        <p:nvPicPr>
          <p:cNvPr id="5122" name="Picture 2" descr="https://lh5.googleusercontent.com/gowLqmsj343h0XNYMvGIXFOskGU6QMHte3EZJ8JO_m9F4pFFqhri_NqkHcJBphE5p6OxQdRTBT9vVCLUoSgpMLxIN9xmhQUfo-KI7FePYU7AYIsAfnOolzvcsvSSwaiuIjbfB7o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53786" y="2249488"/>
            <a:ext cx="5684427"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547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 (Add Document)</a:t>
            </a:r>
            <a:endParaRPr lang="en-US" dirty="0"/>
          </a:p>
        </p:txBody>
      </p:sp>
      <p:pic>
        <p:nvPicPr>
          <p:cNvPr id="4098" name="Picture 2" descr="https://lh4.googleusercontent.com/6K4AiwJ7IjbWNjpYzpjcPSNHwMZ8d_xKuKProExIgivDNA8QNXYThq_9dhcJrYHwobns41cUuy4VSSKNJtMvdu5VsFQK2f__GfcwkUYQJyhAVeihZ6VRU2uhUhj1XkaC=s1600"/>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68421" y="2249488"/>
            <a:ext cx="6855158"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604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 (</a:t>
            </a:r>
            <a:r>
              <a:rPr lang="en-US" dirty="0"/>
              <a:t>G</a:t>
            </a:r>
            <a:r>
              <a:rPr lang="en-US" dirty="0" smtClean="0"/>
              <a:t>et Categories)</a:t>
            </a:r>
            <a:endParaRPr lang="en-US" dirty="0"/>
          </a:p>
        </p:txBody>
      </p:sp>
      <p:pic>
        <p:nvPicPr>
          <p:cNvPr id="13314" name="Picture 2" descr="https://lh4.googleusercontent.com/xqoIL2GekP4oF3N6afnxJwLKpJUS5gmWJ51MVkNqLxxPePHfEX0i0-Bt5wyDk4ntaGqBaQGKMT1TJyQGcNjX55Oo1AipVTzVUP2Ch9ZYHvyaQcR-GITPjw-FyXArUxndACfCsf0D"/>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82341" y="2249488"/>
            <a:ext cx="7427318"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640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 (Document Retrieval)</a:t>
            </a:r>
            <a:endParaRPr lang="en-US" dirty="0"/>
          </a:p>
        </p:txBody>
      </p:sp>
      <p:pic>
        <p:nvPicPr>
          <p:cNvPr id="10242" name="Picture 2" descr="https://lh6.googleusercontent.com/OAETvSvMi3tNs-6ArYGVq3v0viVDzG5n9BkVBxA76mI1e4NiRA0bhNtl_22OjIiTGYvGBLd8ps38ElHe0cP35OG5ehCZzBk6BIb5-HFxUIofBOaIlHtl7E58JvcHPKqSdOHHSlt7"/>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40287" y="2249488"/>
            <a:ext cx="5511426"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361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 (Display Document)</a:t>
            </a:r>
            <a:endParaRPr lang="en-US" dirty="0"/>
          </a:p>
        </p:txBody>
      </p:sp>
      <p:pic>
        <p:nvPicPr>
          <p:cNvPr id="11266" name="Picture 2" descr="https://lh5.googleusercontent.com/Cizk19IyqQDda3CV4qMEmH0bxzGM-WNrPvLV-F2CxyxUJs_KssW7clgvDFNqcC5Ns5WTBhVF4TQHX9mnX_SvbU7XDiKJNMu5MoTgtI1fibsHFo798guX0MHktybBisR8fVbgbjC7"/>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98516" y="2249488"/>
            <a:ext cx="6394967"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880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 (Create New Category)</a:t>
            </a:r>
            <a:endParaRPr lang="en-US" dirty="0"/>
          </a:p>
        </p:txBody>
      </p:sp>
      <p:pic>
        <p:nvPicPr>
          <p:cNvPr id="12290" name="Picture 2" descr="https://lh3.googleusercontent.com/t584rrbeNJY1xjZZ_Zl_zbYBH3CvWVIceJ8fUBx8uGWs6XZTyqOG64QKaIHlaWLEeEzAFaOnt1dfilGRFvpWwMU2b6UWxaFTYBSYHZZwCRivfCOeUSygPHducM3Ieg1ZLU9ftyYB"/>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18798" y="2249488"/>
            <a:ext cx="6154404"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386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Current System </a:t>
            </a:r>
          </a:p>
          <a:p>
            <a:pPr lvl="1"/>
            <a:r>
              <a:rPr lang="en-US" dirty="0" smtClean="0"/>
              <a:t>Physical Meeting in the morning where officers are presented information by a supervisor.</a:t>
            </a:r>
          </a:p>
          <a:p>
            <a:pPr lvl="1"/>
            <a:r>
              <a:rPr lang="en-US" dirty="0" smtClean="0"/>
              <a:t>Officers may not be able to attend due to many factors like an overlapping assignment, a court date, and high call volume.</a:t>
            </a:r>
          </a:p>
          <a:p>
            <a:pPr lvl="1"/>
            <a:r>
              <a:rPr lang="en-US" dirty="0" smtClean="0"/>
              <a:t>Officers who miss the meeting are deprived of information and must receive it through second hand sources.</a:t>
            </a:r>
            <a:endParaRPr lang="en-US" dirty="0"/>
          </a:p>
        </p:txBody>
      </p:sp>
      <p:sp>
        <p:nvSpPr>
          <p:cNvPr id="2" name="Title 1"/>
          <p:cNvSpPr>
            <a:spLocks noGrp="1"/>
          </p:cNvSpPr>
          <p:nvPr>
            <p:ph type="title"/>
          </p:nvPr>
        </p:nvSpPr>
        <p:spPr/>
        <p:txBody>
          <a:bodyPr/>
          <a:lstStyle/>
          <a:p>
            <a:r>
              <a:rPr lang="en-US" dirty="0" smtClean="0"/>
              <a:t>Problem Definition</a:t>
            </a:r>
            <a:endParaRPr lang="en-US" dirty="0"/>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 (Watch Order)</a:t>
            </a:r>
            <a:endParaRPr lang="en-US" dirty="0"/>
          </a:p>
        </p:txBody>
      </p:sp>
      <p:pic>
        <p:nvPicPr>
          <p:cNvPr id="14338" name="Picture 2" descr="https://lh4.googleusercontent.com/w0TtHsMKJnu3d9quRCkKFSyXYfVINZpRl3F69m0Wh3THzNlbNUSL98xfmjnuMuK62xTSFwgGX8RUXqOCYdaQC1BGyeQFCLzzMgnDu_tQhleinMT78uzljm1juOPK9lbpJJbAvcd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812" y="2059388"/>
            <a:ext cx="7194376" cy="4705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94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 (View Logs)</a:t>
            </a:r>
            <a:endParaRPr lang="en-US" dirty="0"/>
          </a:p>
        </p:txBody>
      </p:sp>
      <p:pic>
        <p:nvPicPr>
          <p:cNvPr id="15362" name="Picture 2" descr="https://lh4.googleusercontent.com/P2OZ4BgOl5MSLaxi3UUF_4grHrr9f7XuHiSfqZrw_3k1LZax_kWtqk19EYCSGyVvQi5tt9xkZ_tFsR6-DrUMWWP9EPg3JGDuzmt_BEObcA1myF65KGWA61Rkhboi-ALfOFA6pdic"/>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95042" y="2249488"/>
            <a:ext cx="5401916"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446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 (Log Activity)</a:t>
            </a:r>
            <a:endParaRPr lang="en-US" dirty="0"/>
          </a:p>
        </p:txBody>
      </p:sp>
      <p:pic>
        <p:nvPicPr>
          <p:cNvPr id="16386" name="Picture 2" descr="https://lh6.googleusercontent.com/tpJeZe1m0oITOXnFb5Y06Q58VEYl7SSOvOOemKiokC1dwJ_kDFkYxqGcyk8Sz-aHU2VyRfbJyZajOgsk7hW43s-0DtylNLp7ivtNw5dCQWme53C0OXBCzNTJojvxPeqq3dwb3eSQ"/>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9126" y="2249488"/>
            <a:ext cx="6093748"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876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sz="half" idx="1"/>
          </p:nvPr>
        </p:nvSpPr>
        <p:spPr/>
        <p:txBody>
          <a:bodyPr/>
          <a:lstStyle/>
          <a:p>
            <a:r>
              <a:rPr lang="en-US" dirty="0" smtClean="0"/>
              <a:t>Three major patterns, were used in the architecture of this program, the main one being Model-View-Controller.</a:t>
            </a:r>
          </a:p>
          <a:p>
            <a:pPr lvl="1"/>
            <a:endParaRPr lang="en-US" dirty="0"/>
          </a:p>
          <a:p>
            <a:r>
              <a:rPr lang="en-US" dirty="0" smtClean="0"/>
              <a:t>The second major pattern applied to the project was a publish-subscribe pattern, where the officers are subscribed to the data publishing stream of a shift.</a:t>
            </a:r>
          </a:p>
          <a:p>
            <a:r>
              <a:rPr lang="en-US" dirty="0" smtClean="0"/>
              <a:t>The third and last Design pattern used is the Factory Pattern, it is built into the angular framework, the factories are used to instantiate controllers with the proper data and functions.</a:t>
            </a:r>
            <a:endParaRPr lang="en-US" dirty="0"/>
          </a:p>
        </p:txBody>
      </p:sp>
      <p:sp>
        <p:nvSpPr>
          <p:cNvPr id="2" name="Title 1"/>
          <p:cNvSpPr>
            <a:spLocks noGrp="1"/>
          </p:cNvSpPr>
          <p:nvPr>
            <p:ph type="title"/>
          </p:nvPr>
        </p:nvSpPr>
        <p:spPr/>
        <p:txBody>
          <a:bodyPr/>
          <a:lstStyle/>
          <a:p>
            <a:r>
              <a:rPr lang="en-US" dirty="0" smtClean="0"/>
              <a:t>System Decomposition</a:t>
            </a:r>
            <a:endParaRPr lang="en-US" dirty="0"/>
          </a:p>
        </p:txBody>
      </p:sp>
      <p:pic>
        <p:nvPicPr>
          <p:cNvPr id="17410" name="Picture 2" descr="https://lh3.googleusercontent.com/mKzxajJY0pjO6VEIWan03VvZjJ3oZXUYLhE7W9UP2UtPi4R4cHAxI7LbNX0FtMEW0_h67QMQVkxoJUQga9DCH3SDPN5qR9hQiov_h_367eauPJCU-srkV6GgSMtVziLOwtdt8fY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994399" y="2249425"/>
            <a:ext cx="6130541" cy="2560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9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8" name="Picture 6" descr="https://lh3.googleusercontent.com/mKzxajJY0pjO6VEIWan03VvZjJ3oZXUYLhE7W9UP2UtPi4R4cHAxI7LbNX0FtMEW0_h67QMQVkxoJUQga9DCH3SDPN5qR9hQiov_h_367eauPJCU-srkV6GgSMtVziLOwtdt8fY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724" y="3188918"/>
            <a:ext cx="6171676" cy="2577752"/>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idx="1"/>
          </p:nvPr>
        </p:nvSpPr>
        <p:spPr>
          <a:xfrm>
            <a:off x="609599" y="2209800"/>
            <a:ext cx="5478050" cy="4078266"/>
          </a:xfrm>
        </p:spPr>
        <p:txBody>
          <a:bodyPr>
            <a:normAutofit/>
          </a:bodyPr>
          <a:lstStyle/>
          <a:p>
            <a:r>
              <a:rPr lang="en-US" dirty="0" smtClean="0"/>
              <a:t>Minimum Hardware Requirements</a:t>
            </a:r>
          </a:p>
          <a:p>
            <a:pPr lvl="1"/>
            <a:r>
              <a:rPr lang="en-US" dirty="0" smtClean="0"/>
              <a:t>2GB RAM, 100MB extra hard drive space, 1.5 </a:t>
            </a:r>
            <a:r>
              <a:rPr lang="en-US" dirty="0" err="1" smtClean="0"/>
              <a:t>gHz</a:t>
            </a:r>
            <a:r>
              <a:rPr lang="en-US" dirty="0"/>
              <a:t> </a:t>
            </a:r>
            <a:r>
              <a:rPr lang="en-US" dirty="0" smtClean="0"/>
              <a:t>CPU</a:t>
            </a:r>
            <a:endParaRPr lang="en-US" dirty="0"/>
          </a:p>
          <a:p>
            <a:r>
              <a:rPr lang="en-US" dirty="0" smtClean="0"/>
              <a:t>Software Requirements</a:t>
            </a:r>
          </a:p>
          <a:p>
            <a:pPr lvl="1"/>
            <a:r>
              <a:rPr lang="en-US" dirty="0" smtClean="0"/>
              <a:t>Apache2 http server</a:t>
            </a:r>
          </a:p>
          <a:p>
            <a:pPr lvl="1"/>
            <a:r>
              <a:rPr lang="en-US" dirty="0" smtClean="0"/>
              <a:t>Ubuntu 14.04LTS</a:t>
            </a:r>
          </a:p>
          <a:p>
            <a:pPr lvl="1"/>
            <a:r>
              <a:rPr lang="en-US" dirty="0" smtClean="0"/>
              <a:t>MySQL server</a:t>
            </a:r>
          </a:p>
          <a:p>
            <a:pPr lvl="1"/>
            <a:r>
              <a:rPr lang="en-US" dirty="0" smtClean="0"/>
              <a:t>PHP 5.5</a:t>
            </a:r>
            <a:endParaRPr lang="en-US" dirty="0" smtClean="0"/>
          </a:p>
        </p:txBody>
      </p:sp>
      <p:sp>
        <p:nvSpPr>
          <p:cNvPr id="2" name="Title 1"/>
          <p:cNvSpPr>
            <a:spLocks noGrp="1"/>
          </p:cNvSpPr>
          <p:nvPr>
            <p:ph type="title"/>
          </p:nvPr>
        </p:nvSpPr>
        <p:spPr/>
        <p:txBody>
          <a:bodyPr/>
          <a:lstStyle/>
          <a:p>
            <a:r>
              <a:rPr lang="en-US" dirty="0" smtClean="0"/>
              <a:t>System Deployment</a:t>
            </a:r>
            <a:endParaRPr lang="en-US" dirty="0"/>
          </a:p>
        </p:txBody>
      </p:sp>
    </p:spTree>
    <p:extLst>
      <p:ext uri="{BB962C8B-B14F-4D97-AF65-F5344CB8AC3E}">
        <p14:creationId xmlns:p14="http://schemas.microsoft.com/office/powerpoint/2010/main" val="282259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2209799"/>
            <a:ext cx="9699321" cy="4478763"/>
          </a:xfrm>
        </p:spPr>
      </p:pic>
      <p:sp>
        <p:nvSpPr>
          <p:cNvPr id="2" name="Title 1"/>
          <p:cNvSpPr>
            <a:spLocks noGrp="1"/>
          </p:cNvSpPr>
          <p:nvPr>
            <p:ph type="title"/>
          </p:nvPr>
        </p:nvSpPr>
        <p:spPr/>
        <p:txBody>
          <a:bodyPr>
            <a:normAutofit/>
          </a:bodyPr>
          <a:lstStyle/>
          <a:p>
            <a:r>
              <a:rPr lang="en-US" dirty="0" smtClean="0"/>
              <a:t>Persistent Data Design</a:t>
            </a:r>
            <a:endParaRPr lang="en-US" dirty="0"/>
          </a:p>
        </p:txBody>
      </p:sp>
    </p:spTree>
    <p:extLst>
      <p:ext uri="{BB962C8B-B14F-4D97-AF65-F5344CB8AC3E}">
        <p14:creationId xmlns:p14="http://schemas.microsoft.com/office/powerpoint/2010/main" val="415534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r>
              <a:rPr lang="en-US" dirty="0" smtClean="0"/>
              <a:t>Important user information is Both Salted/Hashed and Encrypted using the </a:t>
            </a:r>
            <a:r>
              <a:rPr lang="en-US" dirty="0" err="1" smtClean="0"/>
              <a:t>CryptoJS</a:t>
            </a:r>
            <a:r>
              <a:rPr lang="en-US" dirty="0" smtClean="0"/>
              <a:t> </a:t>
            </a:r>
            <a:r>
              <a:rPr lang="en-US" dirty="0" err="1" smtClean="0"/>
              <a:t>javascript</a:t>
            </a:r>
            <a:r>
              <a:rPr lang="en-US" dirty="0" smtClean="0"/>
              <a:t> library.</a:t>
            </a:r>
          </a:p>
          <a:p>
            <a:r>
              <a:rPr lang="en-US" dirty="0" smtClean="0"/>
              <a:t>Deployment of Web Application planned for deployment on VPN, so there is a reliance on the added security and integrity of the VPN.</a:t>
            </a:r>
          </a:p>
        </p:txBody>
      </p:sp>
      <p:sp>
        <p:nvSpPr>
          <p:cNvPr id="2" name="Title 1"/>
          <p:cNvSpPr>
            <a:spLocks noGrp="1"/>
          </p:cNvSpPr>
          <p:nvPr>
            <p:ph type="title"/>
          </p:nvPr>
        </p:nvSpPr>
        <p:spPr/>
        <p:txBody>
          <a:bodyPr/>
          <a:lstStyle/>
          <a:p>
            <a:r>
              <a:rPr lang="en-US" dirty="0" smtClean="0"/>
              <a:t>Security and Privacy</a:t>
            </a:r>
            <a:endParaRPr lang="en-US" dirty="0"/>
          </a:p>
        </p:txBody>
      </p:sp>
    </p:spTree>
    <p:extLst>
      <p:ext uri="{BB962C8B-B14F-4D97-AF65-F5344CB8AC3E}">
        <p14:creationId xmlns:p14="http://schemas.microsoft.com/office/powerpoint/2010/main" val="15315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half" idx="2"/>
          </p:nvPr>
        </p:nvPicPr>
        <p:blipFill>
          <a:blip r:embed="rId3"/>
          <a:stretch>
            <a:fillRect/>
          </a:stretch>
        </p:blipFill>
        <p:spPr>
          <a:xfrm>
            <a:off x="4924366" y="2209800"/>
            <a:ext cx="7087604" cy="4211355"/>
          </a:xfrm>
          <a:prstGeom prst="rect">
            <a:avLst/>
          </a:prstGeom>
        </p:spPr>
      </p:pic>
      <p:sp>
        <p:nvSpPr>
          <p:cNvPr id="4" name="Text Placeholder 3"/>
          <p:cNvSpPr>
            <a:spLocks noGrp="1"/>
          </p:cNvSpPr>
          <p:nvPr>
            <p:ph sz="half" idx="1"/>
          </p:nvPr>
        </p:nvSpPr>
        <p:spPr/>
        <p:txBody>
          <a:bodyPr/>
          <a:lstStyle/>
          <a:p>
            <a:r>
              <a:rPr lang="en-US" dirty="0" smtClean="0"/>
              <a:t>We Used an MVC pattern where each user level controller has a set of associated views and updates them with information from the database.</a:t>
            </a:r>
          </a:p>
          <a:p>
            <a:r>
              <a:rPr lang="en-US" dirty="0" smtClean="0"/>
              <a:t>The database is accessed through a singleton class instance called </a:t>
            </a:r>
            <a:r>
              <a:rPr lang="en-US" dirty="0" err="1" smtClean="0"/>
              <a:t>DbHandler</a:t>
            </a:r>
            <a:r>
              <a:rPr lang="en-US" dirty="0" smtClean="0"/>
              <a:t>, it helps prevent overwhelming of the database with too many requests.</a:t>
            </a:r>
          </a:p>
          <a:p>
            <a:pPr marL="109728" indent="0">
              <a:buNone/>
            </a:pPr>
            <a:endParaRPr lang="en-US" dirty="0"/>
          </a:p>
        </p:txBody>
      </p:sp>
      <p:sp>
        <p:nvSpPr>
          <p:cNvPr id="2" name="Title 1"/>
          <p:cNvSpPr>
            <a:spLocks noGrp="1"/>
          </p:cNvSpPr>
          <p:nvPr>
            <p:ph type="title"/>
          </p:nvPr>
        </p:nvSpPr>
        <p:spPr/>
        <p:txBody>
          <a:bodyPr/>
          <a:lstStyle/>
          <a:p>
            <a:r>
              <a:rPr lang="en-US" dirty="0" smtClean="0"/>
              <a:t>Minimal Class Diagram</a:t>
            </a:r>
            <a:endParaRPr lang="en-US" dirty="0"/>
          </a:p>
        </p:txBody>
      </p:sp>
    </p:spTree>
    <p:extLst>
      <p:ext uri="{BB962C8B-B14F-4D97-AF65-F5344CB8AC3E}">
        <p14:creationId xmlns:p14="http://schemas.microsoft.com/office/powerpoint/2010/main" val="338913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6276975" y="2209800"/>
            <a:ext cx="5305425" cy="2486025"/>
          </a:xfrm>
          <a:prstGeom prst="rect">
            <a:avLst/>
          </a:prstGeom>
        </p:spPr>
      </p:pic>
      <p:sp>
        <p:nvSpPr>
          <p:cNvPr id="2" name="Title 1"/>
          <p:cNvSpPr>
            <a:spLocks noGrp="1"/>
          </p:cNvSpPr>
          <p:nvPr>
            <p:ph type="title"/>
          </p:nvPr>
        </p:nvSpPr>
        <p:spPr/>
        <p:txBody>
          <a:bodyPr/>
          <a:lstStyle/>
          <a:p>
            <a:r>
              <a:rPr lang="en-US" dirty="0" smtClean="0"/>
              <a:t>Main Algorithm, State Chart.</a:t>
            </a:r>
            <a:endParaRPr lang="en-US" dirty="0"/>
          </a:p>
        </p:txBody>
      </p:sp>
      <p:sp>
        <p:nvSpPr>
          <p:cNvPr id="5" name="TextBox 4"/>
          <p:cNvSpPr txBox="1"/>
          <p:nvPr/>
        </p:nvSpPr>
        <p:spPr>
          <a:xfrm>
            <a:off x="609600" y="2209800"/>
            <a:ext cx="5766148"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Most Important Feature, Viewing of PDF’s or videos.</a:t>
            </a:r>
          </a:p>
          <a:p>
            <a:pPr marL="285750" indent="-285750">
              <a:buFont typeface="Arial" panose="020B0604020202020204" pitchFamily="34" charset="0"/>
              <a:buChar char="•"/>
            </a:pPr>
            <a:r>
              <a:rPr lang="en-US" dirty="0" smtClean="0"/>
              <a:t>Actions included in viewing the pdf</a:t>
            </a:r>
          </a:p>
          <a:p>
            <a:pPr marL="742950" lvl="1" indent="-285750">
              <a:buFont typeface="Arial" panose="020B0604020202020204" pitchFamily="34" charset="0"/>
              <a:buChar char="•"/>
            </a:pPr>
            <a:r>
              <a:rPr lang="en-US" dirty="0" smtClean="0"/>
              <a:t>User is Logged in</a:t>
            </a:r>
          </a:p>
          <a:p>
            <a:pPr marL="742950" lvl="1" indent="-285750">
              <a:buFont typeface="Arial" panose="020B0604020202020204" pitchFamily="34" charset="0"/>
              <a:buChar char="•"/>
            </a:pPr>
            <a:r>
              <a:rPr lang="en-US" dirty="0" smtClean="0"/>
              <a:t>List of categories generated using table of categories that are stored in Database.</a:t>
            </a:r>
          </a:p>
          <a:p>
            <a:pPr marL="742950" lvl="1" indent="-285750">
              <a:buFont typeface="Arial" panose="020B0604020202020204" pitchFamily="34" charset="0"/>
              <a:buChar char="•"/>
            </a:pPr>
            <a:r>
              <a:rPr lang="en-US" dirty="0" smtClean="0"/>
              <a:t>List is used to construct Folder views containing Document Links, filtered by shift and upload dates.</a:t>
            </a:r>
          </a:p>
          <a:p>
            <a:pPr marL="742950" lvl="1" indent="-285750">
              <a:buFont typeface="Arial" panose="020B0604020202020204" pitchFamily="34" charset="0"/>
              <a:buChar char="•"/>
            </a:pPr>
            <a:r>
              <a:rPr lang="en-US" dirty="0" smtClean="0"/>
              <a:t>Selected Documents are loaded into a pdf viewer.</a:t>
            </a:r>
          </a:p>
          <a:p>
            <a:pPr marL="742950" lvl="1" indent="-285750">
              <a:buFont typeface="Arial" panose="020B0604020202020204" pitchFamily="34" charset="0"/>
              <a:buChar char="•"/>
            </a:pPr>
            <a:r>
              <a:rPr lang="en-US" dirty="0" smtClean="0"/>
              <a:t>Modal PDF viewer displays document.</a:t>
            </a:r>
          </a:p>
          <a:p>
            <a:pPr marL="742950" lvl="1" indent="-285750">
              <a:buFont typeface="Arial" panose="020B0604020202020204" pitchFamily="34" charset="0"/>
              <a:buChar char="•"/>
            </a:pPr>
            <a:r>
              <a:rPr lang="en-US" dirty="0" smtClean="0"/>
              <a:t>User activity is logged when a document is selected.</a:t>
            </a:r>
          </a:p>
        </p:txBody>
      </p:sp>
    </p:spTree>
    <p:extLst>
      <p:ext uri="{BB962C8B-B14F-4D97-AF65-F5344CB8AC3E}">
        <p14:creationId xmlns:p14="http://schemas.microsoft.com/office/powerpoint/2010/main" val="380951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01904261"/>
              </p:ext>
            </p:extLst>
          </p:nvPr>
        </p:nvGraphicFramePr>
        <p:xfrm>
          <a:off x="187890" y="3107917"/>
          <a:ext cx="6150280" cy="2727960"/>
        </p:xfrm>
        <a:graphic>
          <a:graphicData uri="http://schemas.openxmlformats.org/drawingml/2006/table">
            <a:tbl>
              <a:tblPr/>
              <a:tblGrid>
                <a:gridCol w="1044759"/>
                <a:gridCol w="5105521"/>
              </a:tblGrid>
              <a:tr h="204288">
                <a:tc>
                  <a:txBody>
                    <a:bodyPr/>
                    <a:lstStyle/>
                    <a:p>
                      <a:pPr rtl="0" fontAlgn="t">
                        <a:spcBef>
                          <a:spcPts val="0"/>
                        </a:spcBef>
                        <a:spcAft>
                          <a:spcPts val="0"/>
                        </a:spcAft>
                      </a:pPr>
                      <a:r>
                        <a:rPr lang="en-US" dirty="0" smtClean="0">
                          <a:effectLst/>
                        </a:rPr>
                        <a:t>ID</a:t>
                      </a:r>
                      <a:endParaRPr lang="en-US" dirty="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dirty="0" smtClean="0">
                          <a:effectLst/>
                        </a:rPr>
                        <a:t>Test</a:t>
                      </a:r>
                      <a:r>
                        <a:rPr lang="en-US" baseline="0" dirty="0" smtClean="0">
                          <a:effectLst/>
                        </a:rPr>
                        <a:t> ID 9</a:t>
                      </a:r>
                      <a:endParaRPr lang="en-US" dirty="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r>
              <a:tr h="474641">
                <a:tc>
                  <a:txBody>
                    <a:bodyPr/>
                    <a:lstStyle/>
                    <a:p>
                      <a:pPr rtl="0" fontAlgn="t">
                        <a:spcBef>
                          <a:spcPts val="0"/>
                        </a:spcBef>
                        <a:spcAft>
                          <a:spcPts val="0"/>
                        </a:spcAft>
                      </a:pPr>
                      <a:r>
                        <a:rPr lang="en-US" b="0" i="0" u="none" strike="noStrike" dirty="0">
                          <a:solidFill>
                            <a:srgbClr val="000000"/>
                          </a:solidFill>
                          <a:effectLst/>
                          <a:latin typeface="Times New Roman" panose="02020603050405020304" pitchFamily="18" charset="0"/>
                        </a:rPr>
                        <a:t>Purpose</a:t>
                      </a:r>
                      <a:endParaRPr lang="en-US" dirty="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b="0" i="0" u="none" strike="noStrike" dirty="0">
                          <a:solidFill>
                            <a:srgbClr val="000000"/>
                          </a:solidFill>
                          <a:effectLst/>
                          <a:latin typeface="Times New Roman" panose="02020603050405020304" pitchFamily="18" charset="0"/>
                        </a:rPr>
                        <a:t>Ensure the dynamic generation of the </a:t>
                      </a:r>
                      <a:r>
                        <a:rPr lang="en-US" b="0" i="0" u="none" strike="noStrike" dirty="0" smtClean="0">
                          <a:solidFill>
                            <a:srgbClr val="000000"/>
                          </a:solidFill>
                          <a:effectLst/>
                          <a:latin typeface="Times New Roman" panose="02020603050405020304" pitchFamily="18" charset="0"/>
                        </a:rPr>
                        <a:t>categories are unique. Sunny.</a:t>
                      </a:r>
                      <a:endParaRPr lang="en-US" dirty="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r>
              <a:tr h="345414">
                <a:tc>
                  <a:txBody>
                    <a:bodyPr/>
                    <a:lstStyle/>
                    <a:p>
                      <a:pPr rtl="0" fontAlgn="t">
                        <a:spcBef>
                          <a:spcPts val="0"/>
                        </a:spcBef>
                        <a:spcAft>
                          <a:spcPts val="0"/>
                        </a:spcAft>
                      </a:pPr>
                      <a:r>
                        <a:rPr lang="en-US" b="0" i="0" u="none" strike="noStrike">
                          <a:solidFill>
                            <a:srgbClr val="000000"/>
                          </a:solidFill>
                          <a:effectLst/>
                          <a:latin typeface="Times New Roman" panose="02020603050405020304" pitchFamily="18" charset="0"/>
                        </a:rPr>
                        <a:t>Set up</a:t>
                      </a:r>
                      <a:endParaRPr lang="en-US">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b="0" i="0" u="none" strike="noStrike" dirty="0">
                          <a:solidFill>
                            <a:srgbClr val="000000"/>
                          </a:solidFill>
                          <a:effectLst/>
                          <a:latin typeface="Times New Roman" panose="02020603050405020304" pitchFamily="18" charset="0"/>
                        </a:rPr>
                        <a:t>Logged into an </a:t>
                      </a:r>
                      <a:r>
                        <a:rPr lang="en-US" b="0" i="0" u="none" strike="noStrike" dirty="0" smtClean="0">
                          <a:solidFill>
                            <a:srgbClr val="000000"/>
                          </a:solidFill>
                          <a:effectLst/>
                          <a:latin typeface="Times New Roman" panose="02020603050405020304" pitchFamily="18" charset="0"/>
                        </a:rPr>
                        <a:t>Administrator account.</a:t>
                      </a:r>
                      <a:endParaRPr lang="en-US" dirty="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r>
              <a:tr h="0">
                <a:tc>
                  <a:txBody>
                    <a:bodyPr/>
                    <a:lstStyle/>
                    <a:p>
                      <a:pPr rtl="0" fontAlgn="t">
                        <a:spcBef>
                          <a:spcPts val="0"/>
                        </a:spcBef>
                        <a:spcAft>
                          <a:spcPts val="0"/>
                        </a:spcAft>
                      </a:pPr>
                      <a:r>
                        <a:rPr lang="en-US" b="0" i="0" u="none" strike="noStrike">
                          <a:solidFill>
                            <a:srgbClr val="000000"/>
                          </a:solidFill>
                          <a:effectLst/>
                          <a:latin typeface="Times New Roman" panose="02020603050405020304" pitchFamily="18" charset="0"/>
                        </a:rPr>
                        <a:t>Test Data</a:t>
                      </a:r>
                      <a:endParaRPr lang="en-US">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b="0" i="0" u="none" strike="noStrike" dirty="0">
                          <a:solidFill>
                            <a:srgbClr val="000000"/>
                          </a:solidFill>
                          <a:effectLst/>
                          <a:latin typeface="Times New Roman" panose="02020603050405020304" pitchFamily="18" charset="0"/>
                        </a:rPr>
                        <a:t>The default categories that come with </a:t>
                      </a:r>
                      <a:r>
                        <a:rPr lang="en-US" b="0" i="0" u="none" strike="noStrike" dirty="0" smtClean="0">
                          <a:solidFill>
                            <a:srgbClr val="000000"/>
                          </a:solidFill>
                          <a:effectLst/>
                          <a:latin typeface="Times New Roman" panose="02020603050405020304" pitchFamily="18" charset="0"/>
                        </a:rPr>
                        <a:t>VRC,</a:t>
                      </a:r>
                    </a:p>
                    <a:p>
                      <a:pPr rtl="0" fontAlgn="t">
                        <a:spcBef>
                          <a:spcPts val="0"/>
                        </a:spcBef>
                        <a:spcAft>
                          <a:spcPts val="0"/>
                        </a:spcAft>
                      </a:pPr>
                      <a:r>
                        <a:rPr lang="en-US" b="0" i="0" u="none" strike="noStrike" dirty="0" smtClean="0">
                          <a:solidFill>
                            <a:srgbClr val="000000"/>
                          </a:solidFill>
                          <a:effectLst/>
                          <a:latin typeface="Times New Roman" panose="02020603050405020304" pitchFamily="18" charset="0"/>
                        </a:rPr>
                        <a:t>New Category = “Squad Cars Availability”.</a:t>
                      </a:r>
                      <a:endParaRPr lang="en-US" dirty="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r>
              <a:tr h="497814">
                <a:tc>
                  <a:txBody>
                    <a:bodyPr/>
                    <a:lstStyle/>
                    <a:p>
                      <a:pPr rtl="0" fontAlgn="t">
                        <a:spcBef>
                          <a:spcPts val="0"/>
                        </a:spcBef>
                        <a:spcAft>
                          <a:spcPts val="0"/>
                        </a:spcAft>
                      </a:pPr>
                      <a:r>
                        <a:rPr lang="en-US" b="0" i="0" u="none" strike="noStrike" dirty="0" smtClean="0">
                          <a:solidFill>
                            <a:srgbClr val="000000"/>
                          </a:solidFill>
                          <a:effectLst/>
                          <a:latin typeface="Times New Roman" panose="02020603050405020304" pitchFamily="18" charset="0"/>
                        </a:rPr>
                        <a:t>Expected Result</a:t>
                      </a:r>
                      <a:endParaRPr lang="en-US" dirty="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Times New Roman" panose="02020603050405020304" pitchFamily="18" charset="0"/>
                        </a:rPr>
                        <a:t>When </a:t>
                      </a:r>
                      <a:r>
                        <a:rPr lang="en-US" b="0" i="0" u="none" strike="noStrike" dirty="0" smtClean="0">
                          <a:solidFill>
                            <a:srgbClr val="000000"/>
                          </a:solidFill>
                          <a:effectLst/>
                          <a:latin typeface="Times New Roman" panose="02020603050405020304" pitchFamily="18" charset="0"/>
                        </a:rPr>
                        <a:t>viewing</a:t>
                      </a:r>
                      <a:r>
                        <a:rPr lang="en-US" b="0" i="0" u="none" strike="noStrike" baseline="0" dirty="0" smtClean="0">
                          <a:solidFill>
                            <a:srgbClr val="000000"/>
                          </a:solidFill>
                          <a:effectLst/>
                          <a:latin typeface="Times New Roman" panose="02020603050405020304" pitchFamily="18" charset="0"/>
                        </a:rPr>
                        <a:t> as an officer, New category titled “Squad Cars availability” is available.</a:t>
                      </a: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r>
            </a:tbl>
          </a:graphicData>
        </a:graphic>
      </p:graphicFrame>
      <p:sp>
        <p:nvSpPr>
          <p:cNvPr id="2" name="Title 1"/>
          <p:cNvSpPr>
            <a:spLocks noGrp="1"/>
          </p:cNvSpPr>
          <p:nvPr>
            <p:ph type="title"/>
          </p:nvPr>
        </p:nvSpPr>
        <p:spPr/>
        <p:txBody>
          <a:bodyPr/>
          <a:lstStyle/>
          <a:p>
            <a:r>
              <a:rPr lang="en-US" dirty="0" smtClean="0"/>
              <a:t>Validation</a:t>
            </a:r>
            <a:endParaRPr lang="en-US" dirty="0"/>
          </a:p>
        </p:txBody>
      </p:sp>
      <p:sp>
        <p:nvSpPr>
          <p:cNvPr id="5" name="Rectangle 1"/>
          <p:cNvSpPr>
            <a:spLocks noChangeArrowheads="1"/>
          </p:cNvSpPr>
          <p:nvPr/>
        </p:nvSpPr>
        <p:spPr bwMode="auto">
          <a:xfrm>
            <a:off x="-3530671" y="-1156573"/>
            <a:ext cx="133974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868911092"/>
              </p:ext>
            </p:extLst>
          </p:nvPr>
        </p:nvGraphicFramePr>
        <p:xfrm>
          <a:off x="6338170" y="3107917"/>
          <a:ext cx="5375335" cy="2727960"/>
        </p:xfrm>
        <a:graphic>
          <a:graphicData uri="http://schemas.openxmlformats.org/drawingml/2006/table">
            <a:tbl>
              <a:tblPr/>
              <a:tblGrid>
                <a:gridCol w="1064712"/>
                <a:gridCol w="4310623"/>
              </a:tblGrid>
              <a:tr h="0">
                <a:tc>
                  <a:txBody>
                    <a:bodyPr/>
                    <a:lstStyle/>
                    <a:p>
                      <a:pPr rtl="0" fontAlgn="t">
                        <a:spcBef>
                          <a:spcPts val="0"/>
                        </a:spcBef>
                        <a:spcAft>
                          <a:spcPts val="0"/>
                        </a:spcAft>
                      </a:pPr>
                      <a:r>
                        <a:rPr lang="en-US" dirty="0" smtClean="0">
                          <a:effectLst/>
                        </a:rPr>
                        <a:t>ID</a:t>
                      </a:r>
                      <a:endParaRPr lang="en-US" dirty="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dirty="0" smtClean="0">
                          <a:effectLst/>
                        </a:rPr>
                        <a:t>Test ID 11</a:t>
                      </a:r>
                      <a:endParaRPr lang="en-US" dirty="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r>
              <a:tr h="0">
                <a:tc>
                  <a:txBody>
                    <a:bodyPr/>
                    <a:lstStyle/>
                    <a:p>
                      <a:pPr rtl="0" fontAlgn="t">
                        <a:spcBef>
                          <a:spcPts val="0"/>
                        </a:spcBef>
                        <a:spcAft>
                          <a:spcPts val="0"/>
                        </a:spcAft>
                      </a:pPr>
                      <a:r>
                        <a:rPr lang="en-US" b="0" i="0" u="none" strike="noStrike" dirty="0">
                          <a:solidFill>
                            <a:srgbClr val="000000"/>
                          </a:solidFill>
                          <a:effectLst/>
                          <a:latin typeface="Times New Roman" panose="02020603050405020304" pitchFamily="18" charset="0"/>
                        </a:rPr>
                        <a:t>Purpose</a:t>
                      </a:r>
                      <a:endParaRPr lang="en-US" dirty="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b="0" i="0" u="none" strike="noStrike" dirty="0">
                          <a:solidFill>
                            <a:srgbClr val="000000"/>
                          </a:solidFill>
                          <a:effectLst/>
                          <a:latin typeface="Times New Roman" panose="02020603050405020304" pitchFamily="18" charset="0"/>
                        </a:rPr>
                        <a:t>Ensure tasks are only visible by the correct </a:t>
                      </a:r>
                      <a:r>
                        <a:rPr lang="en-US" b="0" i="0" u="none" strike="noStrike" dirty="0" smtClean="0">
                          <a:solidFill>
                            <a:srgbClr val="000000"/>
                          </a:solidFill>
                          <a:effectLst/>
                          <a:latin typeface="Times New Roman" panose="02020603050405020304" pitchFamily="18" charset="0"/>
                        </a:rPr>
                        <a:t>shift. Rainy</a:t>
                      </a:r>
                      <a:endParaRPr lang="en-US" dirty="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r>
              <a:tr h="427763">
                <a:tc>
                  <a:txBody>
                    <a:bodyPr/>
                    <a:lstStyle/>
                    <a:p>
                      <a:pPr rtl="0" fontAlgn="t">
                        <a:spcBef>
                          <a:spcPts val="0"/>
                        </a:spcBef>
                        <a:spcAft>
                          <a:spcPts val="0"/>
                        </a:spcAft>
                      </a:pPr>
                      <a:r>
                        <a:rPr lang="en-US" b="0" i="0" u="none" strike="noStrike" dirty="0" smtClean="0">
                          <a:solidFill>
                            <a:srgbClr val="000000"/>
                          </a:solidFill>
                          <a:effectLst/>
                          <a:latin typeface="Times New Roman" panose="02020603050405020304" pitchFamily="18" charset="0"/>
                        </a:rPr>
                        <a:t>Set up</a:t>
                      </a:r>
                      <a:endParaRPr lang="en-US" dirty="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dirty="0" smtClean="0">
                          <a:effectLst/>
                          <a:latin typeface="Times New Roman" panose="02020603050405020304" pitchFamily="18" charset="0"/>
                          <a:cs typeface="Times New Roman" panose="02020603050405020304" pitchFamily="18" charset="0"/>
                        </a:rPr>
                        <a:t>Logged in as</a:t>
                      </a:r>
                      <a:r>
                        <a:rPr lang="en-US" baseline="0" dirty="0" smtClean="0">
                          <a:effectLst/>
                          <a:latin typeface="Times New Roman" panose="02020603050405020304" pitchFamily="18" charset="0"/>
                          <a:cs typeface="Times New Roman" panose="02020603050405020304" pitchFamily="18" charset="0"/>
                        </a:rPr>
                        <a:t> officer in  shift C.</a:t>
                      </a:r>
                    </a:p>
                    <a:p>
                      <a:pPr rtl="0" fontAlgn="t">
                        <a:spcBef>
                          <a:spcPts val="0"/>
                        </a:spcBef>
                        <a:spcAft>
                          <a:spcPts val="0"/>
                        </a:spcAft>
                      </a:pPr>
                      <a:r>
                        <a:rPr lang="en-US" baseline="0" dirty="0" smtClean="0">
                          <a:effectLst/>
                          <a:latin typeface="Times New Roman" panose="02020603050405020304" pitchFamily="18" charset="0"/>
                          <a:cs typeface="Times New Roman" panose="02020603050405020304" pitchFamily="18" charset="0"/>
                        </a:rPr>
                        <a:t>sample.pdf uploaded to shift B.</a:t>
                      </a:r>
                      <a:endParaRPr lang="en-US" dirty="0">
                        <a:effectLst/>
                        <a:latin typeface="Times New Roman" panose="02020603050405020304" pitchFamily="18" charset="0"/>
                        <a:cs typeface="Times New Roman" panose="02020603050405020304" pitchFamily="18" charset="0"/>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r>
              <a:tr h="0">
                <a:tc>
                  <a:txBody>
                    <a:bodyPr/>
                    <a:lstStyle/>
                    <a:p>
                      <a:pPr rtl="0" fontAlgn="t">
                        <a:spcBef>
                          <a:spcPts val="0"/>
                        </a:spcBef>
                        <a:spcAft>
                          <a:spcPts val="0"/>
                        </a:spcAft>
                      </a:pPr>
                      <a:r>
                        <a:rPr lang="en-US" b="0" i="0" u="none" strike="noStrike">
                          <a:solidFill>
                            <a:srgbClr val="000000"/>
                          </a:solidFill>
                          <a:effectLst/>
                          <a:latin typeface="Times New Roman" panose="02020603050405020304" pitchFamily="18" charset="0"/>
                        </a:rPr>
                        <a:t>Test Data</a:t>
                      </a:r>
                      <a:endParaRPr lang="en-US">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dirty="0" smtClean="0">
                          <a:effectLst/>
                        </a:rPr>
                        <a:t>Sample.pdf</a:t>
                      </a: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r>
              <a:tr h="0">
                <a:tc>
                  <a:txBody>
                    <a:bodyPr/>
                    <a:lstStyle/>
                    <a:p>
                      <a:pPr rtl="0" fontAlgn="t">
                        <a:spcBef>
                          <a:spcPts val="0"/>
                        </a:spcBef>
                        <a:spcAft>
                          <a:spcPts val="0"/>
                        </a:spcAft>
                      </a:pPr>
                      <a:r>
                        <a:rPr lang="en-US" b="0" i="0" u="none" strike="noStrike" dirty="0" smtClean="0">
                          <a:solidFill>
                            <a:srgbClr val="000000"/>
                          </a:solidFill>
                          <a:effectLst/>
                          <a:latin typeface="Times New Roman" panose="02020603050405020304" pitchFamily="18" charset="0"/>
                        </a:rPr>
                        <a:t>Expected</a:t>
                      </a:r>
                      <a:r>
                        <a:rPr lang="en-US" b="0" i="0" u="none" strike="noStrike" baseline="0" dirty="0" smtClean="0">
                          <a:solidFill>
                            <a:srgbClr val="000000"/>
                          </a:solidFill>
                          <a:effectLst/>
                          <a:latin typeface="Times New Roman" panose="02020603050405020304" pitchFamily="18" charset="0"/>
                        </a:rPr>
                        <a:t> Result</a:t>
                      </a:r>
                      <a:endParaRPr lang="en-US" dirty="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marL="285750" indent="-285750" rtl="0" fontAlgn="t">
                        <a:spcBef>
                          <a:spcPts val="0"/>
                        </a:spcBef>
                        <a:spcAft>
                          <a:spcPts val="0"/>
                        </a:spcAft>
                        <a:buFont typeface="Arial" panose="020B0604020202020204" pitchFamily="34" charset="0"/>
                        <a:buChar char="•"/>
                      </a:pPr>
                      <a:r>
                        <a:rPr lang="en-US" dirty="0" smtClean="0">
                          <a:effectLst/>
                        </a:rPr>
                        <a:t>Document</a:t>
                      </a:r>
                      <a:r>
                        <a:rPr lang="en-US" baseline="0" dirty="0" smtClean="0">
                          <a:effectLst/>
                        </a:rPr>
                        <a:t> is not viewable when supervisor assigns it to a different shift. </a:t>
                      </a:r>
                      <a:endParaRPr lang="en-US" dirty="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r>
            </a:tbl>
          </a:graphicData>
        </a:graphic>
      </p:graphicFrame>
      <p:sp>
        <p:nvSpPr>
          <p:cNvPr id="7" name="Rectangle 2"/>
          <p:cNvSpPr>
            <a:spLocks noChangeArrowheads="1"/>
          </p:cNvSpPr>
          <p:nvPr/>
        </p:nvSpPr>
        <p:spPr bwMode="auto">
          <a:xfrm>
            <a:off x="6611438" y="2293321"/>
            <a:ext cx="1378291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7654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46337"/>
            <a:ext cx="10972800" cy="4325112"/>
          </a:xfrm>
        </p:spPr>
        <p:txBody>
          <a:bodyPr/>
          <a:lstStyle/>
          <a:p>
            <a:r>
              <a:rPr lang="en-US" dirty="0" smtClean="0"/>
              <a:t>Lesson 1: </a:t>
            </a:r>
            <a:r>
              <a:rPr lang="en-US" dirty="0" smtClean="0"/>
              <a:t>Name</a:t>
            </a:r>
            <a:endParaRPr lang="en-US" dirty="0"/>
          </a:p>
        </p:txBody>
      </p:sp>
      <p:sp>
        <p:nvSpPr>
          <p:cNvPr id="2" name="Title 1"/>
          <p:cNvSpPr>
            <a:spLocks noGrp="1"/>
          </p:cNvSpPr>
          <p:nvPr>
            <p:ph type="title"/>
          </p:nvPr>
        </p:nvSpPr>
        <p:spPr>
          <a:xfrm>
            <a:off x="609600" y="679537"/>
            <a:ext cx="10972800" cy="1066800"/>
          </a:xfrm>
        </p:spPr>
        <p:txBody>
          <a:bodyPr/>
          <a:lstStyle/>
          <a:p>
            <a:r>
              <a:rPr lang="en-US" dirty="0" smtClean="0"/>
              <a:t>Project Management (Gantt Chart)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746337"/>
            <a:ext cx="10410420" cy="5111663"/>
          </a:xfrm>
          <a:prstGeom prst="rect">
            <a:avLst/>
          </a:prstGeom>
        </p:spPr>
      </p:pic>
    </p:spTree>
    <p:extLst>
      <p:ext uri="{BB962C8B-B14F-4D97-AF65-F5344CB8AC3E}">
        <p14:creationId xmlns:p14="http://schemas.microsoft.com/office/powerpoint/2010/main" val="99786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Validation Script (</a:t>
            </a:r>
            <a:r>
              <a:rPr lang="en-US" dirty="0" err="1" smtClean="0"/>
              <a:t>PHPUnit</a:t>
            </a:r>
            <a:r>
              <a:rPr lang="en-US" dirty="0" smtClean="0"/>
              <a:t> and Selenium WebDriver)</a:t>
            </a:r>
            <a:endParaRPr lang="en-US" dirty="0"/>
          </a:p>
        </p:txBody>
      </p:sp>
      <p:sp>
        <p:nvSpPr>
          <p:cNvPr id="4" name="Rectangle 1"/>
          <p:cNvSpPr>
            <a:spLocks noGrp="1" noChangeArrowheads="1"/>
          </p:cNvSpPr>
          <p:nvPr>
            <p:ph idx="1"/>
          </p:nvPr>
        </p:nvSpPr>
        <p:spPr bwMode="auto">
          <a:xfrm>
            <a:off x="609600" y="2503765"/>
            <a:ext cx="7433445" cy="38164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&lt;?</a:t>
            </a:r>
            <a:r>
              <a:rPr kumimoji="0" lang="en-US" altLang="en-US" sz="7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php</a:t>
            </a:r>
            <a:r>
              <a:rPr kumimoji="0" lang="en-US" altLang="en-US" sz="7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r>
            <a:br>
              <a:rPr kumimoji="0" lang="en-US" altLang="en-US" sz="7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7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class </a:t>
            </a:r>
            <a:r>
              <a:rPr kumimoji="0" lang="en-US" altLang="en-US" sz="7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TabbedViewTests</a:t>
            </a:r>
            <a:r>
              <a:rPr kumimoji="0" lang="en-US" altLang="en-US" sz="700" b="0" i="0" u="none" strike="noStrike" cap="none"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7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PHPUnit_Framework_TestCase</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protected </a:t>
            </a:r>
            <a:r>
              <a:rPr kumimoji="0" lang="en-US" altLang="en-US" sz="7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webDriver</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protected </a:t>
            </a:r>
            <a:r>
              <a:rPr kumimoji="0" lang="en-US" altLang="en-US" sz="7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url</a:t>
            </a:r>
            <a:r>
              <a:rPr kumimoji="0" lang="en-US" altLang="en-US" sz="7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'http://vrc-dev.cis.fiu.edu'</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function </a:t>
            </a:r>
            <a:r>
              <a:rPr kumimoji="0" lang="en-US" altLang="en-US" sz="7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setUp</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$capabilities</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array</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(\Facebook\WebDriver\Remote\</a:t>
            </a:r>
            <a:r>
              <a:rPr kumimoji="0" lang="en-US" altLang="en-US" sz="7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WebDriverCapabilityType</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BROWSER_NAME </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r>
              <a:rPr kumimoji="0" lang="en-US" altLang="en-US" sz="7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'internet explorer'</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$this</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en-US" altLang="en-US" sz="7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webDriver</a:t>
            </a:r>
            <a:r>
              <a:rPr kumimoji="0" lang="en-US" altLang="en-US" sz="7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\Facebook\WebDriver\Remote\</a:t>
            </a:r>
            <a:r>
              <a:rPr kumimoji="0" lang="en-US" altLang="en-US" sz="7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RemoteWebDriver</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create</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'http://localhost:4444/</a:t>
            </a:r>
            <a:r>
              <a:rPr kumimoji="0" lang="en-US" altLang="en-US" sz="7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wd</a:t>
            </a:r>
            <a:r>
              <a:rPr kumimoji="0" lang="en-US" altLang="en-US" sz="7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hub'</a:t>
            </a:r>
            <a:r>
              <a:rPr kumimoji="0" lang="en-US" altLang="en-US" sz="7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err="1" smtClean="0">
                <a:ln>
                  <a:noFill/>
                </a:ln>
                <a:solidFill>
                  <a:srgbClr val="660000"/>
                </a:solidFill>
                <a:effectLst/>
                <a:latin typeface="Courier New" panose="02070309020205020404" pitchFamily="49" charset="0"/>
                <a:cs typeface="Courier New" panose="02070309020205020404" pitchFamily="49" charset="0"/>
              </a:rPr>
              <a:t>$capabilities</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function </a:t>
            </a:r>
            <a:r>
              <a:rPr kumimoji="0" lang="en-US" altLang="en-US" sz="7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testShiftView</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err="1" smtClean="0">
                <a:ln>
                  <a:noFill/>
                </a:ln>
                <a:solidFill>
                  <a:srgbClr val="660000"/>
                </a:solidFill>
                <a:effectLst/>
                <a:latin typeface="Courier New" panose="02070309020205020404" pitchFamily="49" charset="0"/>
                <a:cs typeface="Courier New" panose="02070309020205020404" pitchFamily="49" charset="0"/>
              </a:rPr>
              <a:t>fileName</a:t>
            </a:r>
            <a:r>
              <a:rPr kumimoji="0" lang="en-US" altLang="en-US" sz="7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'sample.pdf'</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$this</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en-US" altLang="en-US" sz="7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webDriver</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-&gt;get(</a:t>
            </a:r>
            <a:r>
              <a:rPr kumimoji="0" lang="en-US" altLang="en-US" sz="7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$this</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en-US" altLang="en-US" sz="7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url</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$this</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-&gt;login(</a:t>
            </a:r>
            <a:r>
              <a:rPr kumimoji="0" lang="en-US" altLang="en-US" sz="7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Peter'</a:t>
            </a:r>
            <a:r>
              <a:rPr kumimoji="0" lang="en-US" altLang="en-US" sz="7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'peter</a:t>
            </a:r>
            <a:r>
              <a:rPr kumimoji="0" lang="en-US" altLang="en-US" sz="7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$res </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$this</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en-US" altLang="en-US" sz="7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webDriver</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en-US" altLang="en-US" sz="7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findElement</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(\Facebook\WebDriver\</a:t>
            </a:r>
            <a:r>
              <a:rPr kumimoji="0" lang="en-US" altLang="en-US" sz="7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WebDriverBy</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xpath</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'//div[contains(text(), "' </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err="1" smtClean="0">
                <a:ln>
                  <a:noFill/>
                </a:ln>
                <a:solidFill>
                  <a:srgbClr val="660000"/>
                </a:solidFill>
                <a:effectLst/>
                <a:latin typeface="Courier New" panose="02070309020205020404" pitchFamily="49" charset="0"/>
                <a:cs typeface="Courier New" panose="02070309020205020404" pitchFamily="49" charset="0"/>
              </a:rPr>
              <a:t>fileName</a:t>
            </a:r>
            <a:r>
              <a:rPr kumimoji="0" lang="en-US" altLang="en-US" sz="7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assertNull</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$res</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function </a:t>
            </a:r>
            <a:r>
              <a:rPr kumimoji="0" lang="en-US" altLang="en-US" sz="7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tearDown</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$this</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en-US" altLang="en-US" sz="7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webDriver</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-&gt;quit();</a:t>
            </a:r>
            <a:b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function </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login(</a:t>
            </a:r>
            <a:r>
              <a:rPr kumimoji="0" lang="en-US" altLang="en-US" sz="7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err="1" smtClean="0">
                <a:ln>
                  <a:noFill/>
                </a:ln>
                <a:solidFill>
                  <a:srgbClr val="660000"/>
                </a:solidFill>
                <a:effectLst/>
                <a:latin typeface="Courier New" panose="02070309020205020404" pitchFamily="49" charset="0"/>
                <a:cs typeface="Courier New" panose="02070309020205020404" pitchFamily="49" charset="0"/>
              </a:rPr>
              <a:t>uname</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$pass</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$this</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en-US" altLang="en-US" sz="7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webDriver</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-&gt;get(</a:t>
            </a:r>
            <a:r>
              <a:rPr kumimoji="0" lang="en-US" altLang="en-US" sz="7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$this</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en-US" altLang="en-US" sz="7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url</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err="1" smtClean="0">
                <a:ln>
                  <a:noFill/>
                </a:ln>
                <a:solidFill>
                  <a:srgbClr val="660000"/>
                </a:solidFill>
                <a:effectLst/>
                <a:latin typeface="Courier New" panose="02070309020205020404" pitchFamily="49" charset="0"/>
                <a:cs typeface="Courier New" panose="02070309020205020404" pitchFamily="49" charset="0"/>
              </a:rPr>
              <a:t>usernameBox</a:t>
            </a:r>
            <a:r>
              <a:rPr kumimoji="0" lang="en-US" altLang="en-US" sz="7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$this</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en-US" altLang="en-US" sz="7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webDriver</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en-US" altLang="en-US" sz="7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findElement</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(\Facebook\WebDriver\</a:t>
            </a:r>
            <a:r>
              <a:rPr kumimoji="0" lang="en-US" altLang="en-US" sz="7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WebDriverBy</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"username"</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err="1" smtClean="0">
                <a:ln>
                  <a:noFill/>
                </a:ln>
                <a:solidFill>
                  <a:srgbClr val="660000"/>
                </a:solidFill>
                <a:effectLst/>
                <a:latin typeface="Courier New" panose="02070309020205020404" pitchFamily="49" charset="0"/>
                <a:cs typeface="Courier New" panose="02070309020205020404" pitchFamily="49" charset="0"/>
              </a:rPr>
              <a:t>passwordInput</a:t>
            </a:r>
            <a:r>
              <a:rPr kumimoji="0" lang="en-US" altLang="en-US" sz="7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$this</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en-US" altLang="en-US" sz="7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webDriver</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en-US" altLang="en-US" sz="7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findElement</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(\Facebook\WebDriver\</a:t>
            </a:r>
            <a:r>
              <a:rPr kumimoji="0" lang="en-US" altLang="en-US" sz="7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WebDriverBy</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"password"</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err="1" smtClean="0">
                <a:ln>
                  <a:noFill/>
                </a:ln>
                <a:solidFill>
                  <a:srgbClr val="660000"/>
                </a:solidFill>
                <a:effectLst/>
                <a:latin typeface="Courier New" panose="02070309020205020404" pitchFamily="49" charset="0"/>
                <a:cs typeface="Courier New" panose="02070309020205020404" pitchFamily="49" charset="0"/>
              </a:rPr>
              <a:t>usernameBox</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-&gt;click();</a:t>
            </a:r>
            <a:b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$this</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en-US" altLang="en-US" sz="7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webDriver</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en-US" altLang="en-US" sz="7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getKeyboard</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en-US" altLang="en-US" sz="7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sendKeys</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err="1" smtClean="0">
                <a:ln>
                  <a:noFill/>
                </a:ln>
                <a:solidFill>
                  <a:srgbClr val="660000"/>
                </a:solidFill>
                <a:effectLst/>
                <a:latin typeface="Courier New" panose="02070309020205020404" pitchFamily="49" charset="0"/>
                <a:cs typeface="Courier New" panose="02070309020205020404" pitchFamily="49" charset="0"/>
              </a:rPr>
              <a:t>uname</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$this</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en-US" altLang="en-US" sz="7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webDriver</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-&gt;wait(</a:t>
            </a:r>
            <a:r>
              <a:rPr kumimoji="0" lang="en-US" altLang="en-US" sz="7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err="1" smtClean="0">
                <a:ln>
                  <a:noFill/>
                </a:ln>
                <a:solidFill>
                  <a:srgbClr val="660000"/>
                </a:solidFill>
                <a:effectLst/>
                <a:latin typeface="Courier New" panose="02070309020205020404" pitchFamily="49" charset="0"/>
                <a:cs typeface="Courier New" panose="02070309020205020404" pitchFamily="49" charset="0"/>
              </a:rPr>
              <a:t>passwordInput</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-&gt;click();</a:t>
            </a:r>
            <a:b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$this</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en-US" altLang="en-US" sz="7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webDriver</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en-US" altLang="en-US" sz="7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getKeyboard</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en-US" altLang="en-US" sz="7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sendKeys</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$pass</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$submit </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$this</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en-US" altLang="en-US" sz="7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webDriver</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en-US" altLang="en-US" sz="7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findElement</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(\Facebook\WebDriver\</a:t>
            </a:r>
            <a:r>
              <a:rPr kumimoji="0" lang="en-US" altLang="en-US" sz="7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WebDriverBy</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'submit'</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smtClean="0">
                <a:ln>
                  <a:noFill/>
                </a:ln>
                <a:solidFill>
                  <a:srgbClr val="660000"/>
                </a:solidFill>
                <a:effectLst/>
                <a:latin typeface="Courier New" panose="02070309020205020404" pitchFamily="49" charset="0"/>
                <a:cs typeface="Courier New" panose="02070309020205020404" pitchFamily="49" charset="0"/>
              </a:rPr>
              <a:t>$submit</a:t>
            </a: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-&gt;click();</a:t>
            </a:r>
            <a:b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9002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User Activity Use Case</a:t>
            </a:r>
          </a:p>
          <a:p>
            <a:r>
              <a:rPr lang="en-US" dirty="0" smtClean="0"/>
              <a:t>Task Assignment Use Case</a:t>
            </a:r>
          </a:p>
          <a:p>
            <a:r>
              <a:rPr lang="en-US" dirty="0" smtClean="0"/>
              <a:t>Task Viewing Use Case</a:t>
            </a:r>
          </a:p>
          <a:p>
            <a:r>
              <a:rPr lang="en-US" dirty="0" smtClean="0"/>
              <a:t>Register User Use Case</a:t>
            </a:r>
          </a:p>
          <a:p>
            <a:endParaRPr lang="en-US" dirty="0"/>
          </a:p>
          <a:p>
            <a:r>
              <a:rPr lang="en-US" dirty="0" smtClean="0"/>
              <a:t>Enjoy! </a:t>
            </a:r>
            <a:r>
              <a:rPr lang="en-US" dirty="0" smtClean="0">
                <a:sym typeface="Wingdings" panose="05000000000000000000" pitchFamily="2" charset="2"/>
              </a:rPr>
              <a:t></a:t>
            </a:r>
            <a:endParaRPr lang="en-US" dirty="0"/>
          </a:p>
        </p:txBody>
      </p:sp>
      <p:sp>
        <p:nvSpPr>
          <p:cNvPr id="3" name="Title 2"/>
          <p:cNvSpPr>
            <a:spLocks noGrp="1"/>
          </p:cNvSpPr>
          <p:nvPr>
            <p:ph type="title"/>
          </p:nvPr>
        </p:nvSpPr>
        <p:spPr/>
        <p:txBody>
          <a:bodyPr/>
          <a:lstStyle/>
          <a:p>
            <a:r>
              <a:rPr lang="en-US" dirty="0" smtClean="0"/>
              <a:t>Demonstration Of Software</a:t>
            </a:r>
            <a:endParaRPr lang="en-US" dirty="0"/>
          </a:p>
        </p:txBody>
      </p:sp>
    </p:spTree>
    <p:extLst>
      <p:ext uri="{BB962C8B-B14F-4D97-AF65-F5344CB8AC3E}">
        <p14:creationId xmlns:p14="http://schemas.microsoft.com/office/powerpoint/2010/main" val="32670795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580" y="2859066"/>
            <a:ext cx="3210839" cy="1066800"/>
          </a:xfrm>
        </p:spPr>
        <p:txBody>
          <a:bodyPr/>
          <a:lstStyle/>
          <a:p>
            <a:r>
              <a:rPr lang="en-US" dirty="0" smtClean="0"/>
              <a:t>Requirements</a:t>
            </a:r>
            <a:endParaRPr lang="en-US" dirty="0"/>
          </a:p>
        </p:txBody>
      </p:sp>
    </p:spTree>
    <p:extLst>
      <p:ext uri="{BB962C8B-B14F-4D97-AF65-F5344CB8AC3E}">
        <p14:creationId xmlns:p14="http://schemas.microsoft.com/office/powerpoint/2010/main" val="38488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2"/>
          </p:nvPr>
        </p:nvSpPr>
        <p:spPr/>
        <p:txBody>
          <a:bodyPr/>
          <a:lstStyle/>
          <a:p>
            <a:endParaRPr lang="en-US" dirty="0"/>
          </a:p>
        </p:txBody>
      </p:sp>
      <p:graphicFrame>
        <p:nvGraphicFramePr>
          <p:cNvPr id="3" name="Content Placeholder 2"/>
          <p:cNvGraphicFramePr>
            <a:graphicFrameLocks noGrp="1"/>
          </p:cNvGraphicFramePr>
          <p:nvPr>
            <p:ph sz="half" idx="1"/>
            <p:extLst>
              <p:ext uri="{D42A27DB-BD31-4B8C-83A1-F6EECF244321}">
                <p14:modId xmlns:p14="http://schemas.microsoft.com/office/powerpoint/2010/main" val="2203294985"/>
              </p:ext>
            </p:extLst>
          </p:nvPr>
        </p:nvGraphicFramePr>
        <p:xfrm>
          <a:off x="609599" y="2000568"/>
          <a:ext cx="10972801" cy="3685705"/>
        </p:xfrm>
        <a:graphic>
          <a:graphicData uri="http://schemas.openxmlformats.org/drawingml/2006/table">
            <a:tbl>
              <a:tblPr firstRow="1" bandRow="1">
                <a:tableStyleId>{5C22544A-7EE6-4342-B048-85BDC9FD1C3A}</a:tableStyleId>
              </a:tblPr>
              <a:tblGrid>
                <a:gridCol w="10972801"/>
              </a:tblGrid>
              <a:tr h="576745">
                <a:tc>
                  <a:txBody>
                    <a:bodyPr/>
                    <a:lstStyle/>
                    <a:p>
                      <a:pPr algn="ctr"/>
                      <a:r>
                        <a:rPr lang="en-US" dirty="0" smtClean="0"/>
                        <a:t>Implemented User Stories</a:t>
                      </a:r>
                      <a:endParaRPr lang="en-US" dirty="0"/>
                    </a:p>
                  </a:txBody>
                  <a:tcPr/>
                </a:tc>
              </a:tr>
              <a:tr h="0">
                <a:tc>
                  <a:txBody>
                    <a:bodyPr/>
                    <a:lstStyle/>
                    <a:p>
                      <a:r>
                        <a:rPr lang="en-US" dirty="0" smtClean="0"/>
                        <a:t>Login/Logout</a:t>
                      </a:r>
                      <a:r>
                        <a:rPr lang="en-US" baseline="0" dirty="0" smtClean="0"/>
                        <a:t> – Allows users to login to an appropriate account showing proper permissions and abilities of the user</a:t>
                      </a:r>
                      <a:endParaRPr lang="en-US" dirty="0"/>
                    </a:p>
                  </a:txBody>
                  <a:tcPr/>
                </a:tc>
              </a:tr>
              <a:tr h="0">
                <a:tc>
                  <a:txBody>
                    <a:bodyPr/>
                    <a:lstStyle/>
                    <a:p>
                      <a:r>
                        <a:rPr lang="en-US" dirty="0" smtClean="0"/>
                        <a:t>Account</a:t>
                      </a:r>
                      <a:r>
                        <a:rPr lang="en-US" baseline="0" dirty="0" smtClean="0"/>
                        <a:t> Creation – As an administrator, a user can create new accounts within the system.</a:t>
                      </a:r>
                    </a:p>
                  </a:txBody>
                  <a:tcPr/>
                </a:tc>
              </a:tr>
              <a:tr h="0">
                <a:tc>
                  <a:txBody>
                    <a:bodyPr/>
                    <a:lstStyle/>
                    <a:p>
                      <a:r>
                        <a:rPr lang="en-US" dirty="0" smtClean="0"/>
                        <a:t>Tabbed</a:t>
                      </a:r>
                      <a:r>
                        <a:rPr lang="en-US" baseline="0" dirty="0" smtClean="0"/>
                        <a:t> View – As an officer, a user can view uploaded files according to the category.</a:t>
                      </a:r>
                      <a:endParaRPr lang="en-US" dirty="0"/>
                    </a:p>
                  </a:txBody>
                  <a:tcPr/>
                </a:tc>
              </a:tr>
              <a:tr h="0">
                <a:tc>
                  <a:txBody>
                    <a:bodyPr/>
                    <a:lstStyle/>
                    <a:p>
                      <a:r>
                        <a:rPr lang="en-US" dirty="0" smtClean="0"/>
                        <a:t>Task History</a:t>
                      </a:r>
                      <a:r>
                        <a:rPr lang="en-US" baseline="0" dirty="0" smtClean="0"/>
                        <a:t> – As an officer, a user can view uploaded files from previous days in case of missed work.</a:t>
                      </a:r>
                      <a:endParaRPr lang="en-US" dirty="0"/>
                    </a:p>
                  </a:txBody>
                  <a:tcPr/>
                </a:tc>
              </a:tr>
              <a:tr h="284042">
                <a:tc>
                  <a:txBody>
                    <a:bodyPr/>
                    <a:lstStyle/>
                    <a:p>
                      <a:r>
                        <a:rPr lang="en-US" dirty="0" smtClean="0"/>
                        <a:t>Pinning Tasks –</a:t>
                      </a:r>
                      <a:r>
                        <a:rPr lang="en-US" baseline="0" dirty="0" smtClean="0"/>
                        <a:t> As a supervisor, a user can pin a task so that it is moved to the top of an officer’s view and doesn’t get archived.</a:t>
                      </a:r>
                      <a:endParaRPr lang="en-US" dirty="0"/>
                    </a:p>
                  </a:txBody>
                  <a:tcPr/>
                </a:tc>
              </a:tr>
              <a:tr h="254082">
                <a:tc>
                  <a:txBody>
                    <a:bodyPr/>
                    <a:lstStyle/>
                    <a:p>
                      <a:r>
                        <a:rPr lang="en-US" dirty="0" smtClean="0"/>
                        <a:t>Task Assignment</a:t>
                      </a:r>
                      <a:r>
                        <a:rPr lang="en-US" baseline="0" dirty="0" smtClean="0"/>
                        <a:t> – As a supervisor, a user can distribute documents or tasks to officers based on their shifts.</a:t>
                      </a:r>
                    </a:p>
                  </a:txBody>
                  <a:tcPr/>
                </a:tc>
              </a:tr>
              <a:tr h="181176">
                <a:tc>
                  <a:txBody>
                    <a:bodyPr/>
                    <a:lstStyle/>
                    <a:p>
                      <a:r>
                        <a:rPr lang="en-US" dirty="0" smtClean="0"/>
                        <a:t>Category</a:t>
                      </a:r>
                      <a:r>
                        <a:rPr lang="en-US" baseline="0" dirty="0" smtClean="0"/>
                        <a:t> Creation – As an administrator, a user can create a new category that will appear in a different view for officers.</a:t>
                      </a:r>
                      <a:endParaRPr lang="en-US" dirty="0"/>
                    </a:p>
                  </a:txBody>
                  <a:tcPr/>
                </a:tc>
              </a:tr>
            </a:tbl>
          </a:graphicData>
        </a:graphic>
      </p:graphicFrame>
      <p:sp>
        <p:nvSpPr>
          <p:cNvPr id="9" name="Title 8"/>
          <p:cNvSpPr>
            <a:spLocks noGrp="1"/>
          </p:cNvSpPr>
          <p:nvPr>
            <p:ph type="title"/>
          </p:nvPr>
        </p:nvSpPr>
        <p:spPr/>
        <p:txBody>
          <a:bodyPr/>
          <a:lstStyle/>
          <a:p>
            <a:r>
              <a:rPr lang="en-US" dirty="0" smtClean="0"/>
              <a:t>User Stories Implemented</a:t>
            </a:r>
            <a:endParaRPr lang="en-US" dirty="0"/>
          </a:p>
        </p:txBody>
      </p:sp>
    </p:spTree>
    <p:extLst>
      <p:ext uri="{BB962C8B-B14F-4D97-AF65-F5344CB8AC3E}">
        <p14:creationId xmlns:p14="http://schemas.microsoft.com/office/powerpoint/2010/main" val="423703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2"/>
          </p:nvPr>
        </p:nvSpPr>
        <p:spPr/>
        <p:txBody>
          <a:bodyPr/>
          <a:lstStyle/>
          <a:p>
            <a:endParaRPr lang="en-US" dirty="0"/>
          </a:p>
        </p:txBody>
      </p:sp>
      <p:graphicFrame>
        <p:nvGraphicFramePr>
          <p:cNvPr id="3" name="Content Placeholder 2"/>
          <p:cNvGraphicFramePr>
            <a:graphicFrameLocks noGrp="1"/>
          </p:cNvGraphicFramePr>
          <p:nvPr>
            <p:ph sz="half" idx="1"/>
            <p:extLst>
              <p:ext uri="{D42A27DB-BD31-4B8C-83A1-F6EECF244321}">
                <p14:modId xmlns:p14="http://schemas.microsoft.com/office/powerpoint/2010/main" val="2736054981"/>
              </p:ext>
            </p:extLst>
          </p:nvPr>
        </p:nvGraphicFramePr>
        <p:xfrm>
          <a:off x="609600" y="2380577"/>
          <a:ext cx="10972801" cy="2039785"/>
        </p:xfrm>
        <a:graphic>
          <a:graphicData uri="http://schemas.openxmlformats.org/drawingml/2006/table">
            <a:tbl>
              <a:tblPr firstRow="1" bandRow="1">
                <a:tableStyleId>{5C22544A-7EE6-4342-B048-85BDC9FD1C3A}</a:tableStyleId>
              </a:tblPr>
              <a:tblGrid>
                <a:gridCol w="10972801"/>
              </a:tblGrid>
              <a:tr h="576745">
                <a:tc>
                  <a:txBody>
                    <a:bodyPr/>
                    <a:lstStyle/>
                    <a:p>
                      <a:pPr algn="ctr"/>
                      <a:r>
                        <a:rPr lang="en-US" dirty="0" smtClean="0"/>
                        <a:t>Implemented User Stories</a:t>
                      </a:r>
                      <a:endParaRPr lang="en-US" dirty="0"/>
                    </a:p>
                  </a:txBody>
                  <a:tcPr/>
                </a:tc>
              </a:tr>
              <a:tr h="181176">
                <a:tc>
                  <a:txBody>
                    <a:bodyPr/>
                    <a:lstStyle/>
                    <a:p>
                      <a:r>
                        <a:rPr lang="en-US" dirty="0" smtClean="0"/>
                        <a:t>Preview Task Assignment – As a supervisor, a</a:t>
                      </a:r>
                      <a:r>
                        <a:rPr lang="en-US" baseline="0" dirty="0" smtClean="0"/>
                        <a:t> user can see the tasks that he has assigned to which shift.</a:t>
                      </a:r>
                      <a:endParaRPr lang="en-US" dirty="0"/>
                    </a:p>
                  </a:txBody>
                  <a:tcPr/>
                </a:tc>
              </a:tr>
              <a:tr h="184584">
                <a:tc>
                  <a:txBody>
                    <a:bodyPr/>
                    <a:lstStyle/>
                    <a:p>
                      <a:r>
                        <a:rPr lang="en-US" dirty="0" smtClean="0"/>
                        <a:t>Account Modification – As</a:t>
                      </a:r>
                      <a:r>
                        <a:rPr lang="en-US" baseline="0" dirty="0" smtClean="0"/>
                        <a:t> an administrator, a user can edit the information of any user.</a:t>
                      </a:r>
                    </a:p>
                  </a:txBody>
                  <a:tcPr/>
                </a:tc>
              </a:tr>
              <a:tr h="0">
                <a:tc>
                  <a:txBody>
                    <a:bodyPr/>
                    <a:lstStyle/>
                    <a:p>
                      <a:r>
                        <a:rPr lang="en-US" dirty="0" smtClean="0"/>
                        <a:t>User Monitoring</a:t>
                      </a:r>
                      <a:r>
                        <a:rPr lang="en-US" baseline="0" dirty="0" smtClean="0"/>
                        <a:t> – As an administrator, a user can monitor the activity of other users within the website.</a:t>
                      </a:r>
                      <a:endParaRPr lang="en-US" dirty="0"/>
                    </a:p>
                  </a:txBody>
                  <a:tcPr/>
                </a:tc>
              </a:tr>
              <a:tr h="0">
                <a:tc>
                  <a:txBody>
                    <a:bodyPr/>
                    <a:lstStyle/>
                    <a:p>
                      <a:endParaRPr lang="en-US" dirty="0"/>
                    </a:p>
                  </a:txBody>
                  <a:tcPr/>
                </a:tc>
              </a:tr>
            </a:tbl>
          </a:graphicData>
        </a:graphic>
      </p:graphicFrame>
      <p:sp>
        <p:nvSpPr>
          <p:cNvPr id="9" name="Title 8"/>
          <p:cNvSpPr>
            <a:spLocks noGrp="1"/>
          </p:cNvSpPr>
          <p:nvPr>
            <p:ph type="title"/>
          </p:nvPr>
        </p:nvSpPr>
        <p:spPr/>
        <p:txBody>
          <a:bodyPr/>
          <a:lstStyle/>
          <a:p>
            <a:r>
              <a:rPr lang="en-US" dirty="0" smtClean="0"/>
              <a:t>User Stories Implemented (contd.)</a:t>
            </a:r>
            <a:endParaRPr lang="en-US" dirty="0"/>
          </a:p>
        </p:txBody>
      </p:sp>
    </p:spTree>
    <p:extLst>
      <p:ext uri="{BB962C8B-B14F-4D97-AF65-F5344CB8AC3E}">
        <p14:creationId xmlns:p14="http://schemas.microsoft.com/office/powerpoint/2010/main" val="3754518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1026" name="Picture 2" descr="https://lh6.googleusercontent.com/liizKOWnMKJ7MiDVgGhytAVnybYdLGFZSjT7p2mIB5uofq2vkhAAstElFfzrdUBOWTSiK5JsKNEvMQKrtEN64kJ8iapAXMsY10ikdse2BAMdFdeEuD_JhbCvb0YdATgu81pzF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343" y="684190"/>
            <a:ext cx="6232176" cy="602193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p:txBody>
          <a:bodyPr/>
          <a:lstStyle/>
          <a:p>
            <a:pPr marL="109728" indent="0">
              <a:buNone/>
            </a:pPr>
            <a:r>
              <a:rPr lang="en-US" dirty="0" smtClean="0"/>
              <a:t>All Use Cases</a:t>
            </a:r>
            <a:endParaRPr lang="en-US" dirty="0"/>
          </a:p>
        </p:txBody>
      </p:sp>
    </p:spTree>
    <p:extLst>
      <p:ext uri="{BB962C8B-B14F-4D97-AF65-F5344CB8AC3E}">
        <p14:creationId xmlns:p14="http://schemas.microsoft.com/office/powerpoint/2010/main" val="351434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Implemented Use Cases</a:t>
            </a:r>
            <a:endParaRPr lang="en-US" dirty="0"/>
          </a:p>
        </p:txBody>
      </p:sp>
      <p:sp>
        <p:nvSpPr>
          <p:cNvPr id="4" name="Content Placeholder 3"/>
          <p:cNvSpPr>
            <a:spLocks noGrp="1"/>
          </p:cNvSpPr>
          <p:nvPr>
            <p:ph idx="1"/>
          </p:nvPr>
        </p:nvSpPr>
        <p:spPr/>
        <p:txBody>
          <a:bodyPr/>
          <a:lstStyle/>
          <a:p>
            <a:pPr marL="109728" indent="0">
              <a:buNone/>
            </a:pPr>
            <a:r>
              <a:rPr lang="en-US" dirty="0" smtClean="0"/>
              <a:t>Implemented Use Cases</a:t>
            </a:r>
            <a:endParaRPr lang="en-US" dirty="0"/>
          </a:p>
        </p:txBody>
      </p:sp>
      <p:pic>
        <p:nvPicPr>
          <p:cNvPr id="3" name="Picture 2"/>
          <p:cNvPicPr>
            <a:picLocks noChangeAspect="1"/>
          </p:cNvPicPr>
          <p:nvPr/>
        </p:nvPicPr>
        <p:blipFill>
          <a:blip r:embed="rId3"/>
          <a:stretch>
            <a:fillRect/>
          </a:stretch>
        </p:blipFill>
        <p:spPr>
          <a:xfrm>
            <a:off x="5748012" y="645742"/>
            <a:ext cx="5972175" cy="6124575"/>
          </a:xfrm>
          <a:prstGeom prst="rect">
            <a:avLst/>
          </a:prstGeom>
        </p:spPr>
      </p:pic>
    </p:spTree>
    <p:extLst>
      <p:ext uri="{BB962C8B-B14F-4D97-AF65-F5344CB8AC3E}">
        <p14:creationId xmlns:p14="http://schemas.microsoft.com/office/powerpoint/2010/main" val="3793472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 (Login)</a:t>
            </a:r>
            <a:endParaRPr lang="en-US" dirty="0"/>
          </a:p>
        </p:txBody>
      </p:sp>
      <p:pic>
        <p:nvPicPr>
          <p:cNvPr id="2050" name="Picture 2" descr="https://lh4.googleusercontent.com/ix_LKPrIyIFAYjI7bLXrFkGfQRoPQ2FSzelnqDWrrw1iYu0VOwaYiMIZ2oVUsL_uS-gG0Fn5SReVUs5syrAwx4mmvE_FG-CzLusZRjAhid_6bBkMwK67cdyQIvi1j4lPqA=s1600"/>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08566" y="2249488"/>
            <a:ext cx="7774867"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08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 id="{9308F140-5CDC-477D-BC4D-9C1906451284}" vid="{11C5112C-663B-4E6D-9D3D-2361F8FA32D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D44557-C150-4AA7-97B1-62E8021520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 presentation</Template>
  <TotalTime>0</TotalTime>
  <Words>979</Words>
  <Application>Microsoft Office PowerPoint</Application>
  <PresentationFormat>Widescreen</PresentationFormat>
  <Paragraphs>147</Paragraphs>
  <Slides>31</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Courier New</vt:lpstr>
      <vt:lpstr>Georgia</vt:lpstr>
      <vt:lpstr>Times New Roman</vt:lpstr>
      <vt:lpstr>Wingdings</vt:lpstr>
      <vt:lpstr>Wingdings 2</vt:lpstr>
      <vt:lpstr>Training presentation</vt:lpstr>
      <vt:lpstr>Virtual Roll Call</vt:lpstr>
      <vt:lpstr>Problem Definition</vt:lpstr>
      <vt:lpstr>Project Management (Gantt Chart)</vt:lpstr>
      <vt:lpstr>Requirements</vt:lpstr>
      <vt:lpstr>User Stories Implemented</vt:lpstr>
      <vt:lpstr>User Stories Implemented (contd.)</vt:lpstr>
      <vt:lpstr>Use Case Diagram</vt:lpstr>
      <vt:lpstr>Implemented Use Cases</vt:lpstr>
      <vt:lpstr>Sequence Diagram (Login)</vt:lpstr>
      <vt:lpstr>Sequence Diagram (Registration)</vt:lpstr>
      <vt:lpstr>Sequence Diagram (View Registered Users)</vt:lpstr>
      <vt:lpstr>Sequence Diagram (Edit User Info)</vt:lpstr>
      <vt:lpstr>Sequence Diagram (Delete User)</vt:lpstr>
      <vt:lpstr>Sequence Diagram (Idle Logout)</vt:lpstr>
      <vt:lpstr>Sequence Diagram (Add Document)</vt:lpstr>
      <vt:lpstr>Sequence Diagram (Get Categories)</vt:lpstr>
      <vt:lpstr>Sequence Diagram (Document Retrieval)</vt:lpstr>
      <vt:lpstr>Sequence Diagram (Display Document)</vt:lpstr>
      <vt:lpstr>Sequence Diagram (Create New Category)</vt:lpstr>
      <vt:lpstr>Sequence Diagram (Watch Order)</vt:lpstr>
      <vt:lpstr>Sequence Diagram (View Logs)</vt:lpstr>
      <vt:lpstr>Sequence Diagram (Log Activity)</vt:lpstr>
      <vt:lpstr>System Decomposition</vt:lpstr>
      <vt:lpstr>System Deployment</vt:lpstr>
      <vt:lpstr>Persistent Data Design</vt:lpstr>
      <vt:lpstr>Security and Privacy</vt:lpstr>
      <vt:lpstr>Minimal Class Diagram</vt:lpstr>
      <vt:lpstr>Main Algorithm, State Chart.</vt:lpstr>
      <vt:lpstr>Validation</vt:lpstr>
      <vt:lpstr>Validation Script (PHPUnit and Selenium WebDriver)</vt:lpstr>
      <vt:lpstr>Demonstration Of Software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2015-12-08T20:27:41Z</dcterms:created>
  <dcterms:modified xsi:type="dcterms:W3CDTF">2015-12-09T10:17:04Z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TC034606049991</vt:lpwstr>
  </property>
</Properties>
</file>