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0AD4E"/>
    <a:srgbClr val="0D67C1"/>
    <a:srgbClr val="081E3F"/>
    <a:srgbClr val="50C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48" autoAdjust="0"/>
    <p:restoredTop sz="94660"/>
  </p:normalViewPr>
  <p:slideViewPr>
    <p:cSldViewPr snapToGrid="0">
      <p:cViewPr varScale="1">
        <p:scale>
          <a:sx n="17" d="100"/>
          <a:sy n="17" d="100"/>
        </p:scale>
        <p:origin x="366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0" name="Shape 3">
            <a:extLst>
              <a:ext uri="{FF2B5EF4-FFF2-40B4-BE49-F238E27FC236}">
                <a16:creationId xmlns:a16="http://schemas.microsoft.com/office/drawing/2014/main" id="{6508D132-ED65-47E1-96EF-71436AB507F0}"/>
              </a:ext>
            </a:extLst>
          </p:cNvPr>
          <p:cNvSpPr txBox="1">
            <a:spLocks noGrp="1" noChangeArrowheads="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2051" name="Shape 4">
            <a:extLst>
              <a:ext uri="{FF2B5EF4-FFF2-40B4-BE49-F238E27FC236}">
                <a16:creationId xmlns:a16="http://schemas.microsoft.com/office/drawing/2014/main" id="{8546BEDE-38E6-4C77-BEEB-E79B22CC8E22}"/>
              </a:ext>
            </a:extLst>
          </p:cNvPr>
          <p:cNvSpPr txBox="1">
            <a:spLocks noGrp="1" noChangeArrowheads="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buClr>
                <a:srgbClr val="000000"/>
              </a:buClr>
              <a:buFont typeface="Arial" panose="020B0604020202020204" pitchFamily="34" charset="0"/>
              <a:buNone/>
              <a:defRPr sz="1200"/>
            </a:lvl1pPr>
          </a:lstStyle>
          <a:p>
            <a:endParaRPr lang="en-US" altLang="en-US"/>
          </a:p>
        </p:txBody>
      </p:sp>
      <p:sp>
        <p:nvSpPr>
          <p:cNvPr id="2052" name="Shape 5">
            <a:extLst>
              <a:ext uri="{FF2B5EF4-FFF2-40B4-BE49-F238E27FC236}">
                <a16:creationId xmlns:a16="http://schemas.microsoft.com/office/drawing/2014/main" id="{EE7797AC-347D-420B-B26D-E522B86BF03B}"/>
              </a:ext>
            </a:extLst>
          </p:cNvPr>
          <p:cNvSpPr>
            <a:spLocks noGrp="1" noRot="1" noChangeAspect="1"/>
          </p:cNvSpPr>
          <p:nvPr>
            <p:ph type="sldImg" idx="3"/>
          </p:nvPr>
        </p:nvSpPr>
        <p:spPr bwMode="auto">
          <a:xfrm>
            <a:off x="2143125" y="685800"/>
            <a:ext cx="257175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a:extLst>
              <a:ext uri="{FF2B5EF4-FFF2-40B4-BE49-F238E27FC236}">
                <a16:creationId xmlns:a16="http://schemas.microsoft.com/office/drawing/2014/main" id="{B500CBC5-E544-47A9-9887-E06A49793EDB}"/>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pPr lvl="0"/>
            <a:endParaRPr noProof="0"/>
          </a:p>
        </p:txBody>
      </p:sp>
      <p:sp>
        <p:nvSpPr>
          <p:cNvPr id="2054" name="Shape 7">
            <a:extLst>
              <a:ext uri="{FF2B5EF4-FFF2-40B4-BE49-F238E27FC236}">
                <a16:creationId xmlns:a16="http://schemas.microsoft.com/office/drawing/2014/main" id="{12A036AA-EDFA-49BA-91D6-5196CB337EA6}"/>
              </a:ext>
            </a:extLst>
          </p:cNvPr>
          <p:cNvSpPr txBox="1">
            <a:spLocks noGrp="1" noChangeArrowheads="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2055" name="Shape 8">
            <a:extLst>
              <a:ext uri="{FF2B5EF4-FFF2-40B4-BE49-F238E27FC236}">
                <a16:creationId xmlns:a16="http://schemas.microsoft.com/office/drawing/2014/main" id="{DA96FE5A-2BFB-4FE6-A238-43630AA7EF93}"/>
              </a:ext>
            </a:extLst>
          </p:cNvPr>
          <p:cNvSpPr txBox="1">
            <a:spLocks noGrp="1" noChangeArrowheads="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Clr>
                <a:srgbClr val="000000"/>
              </a:buClr>
              <a:buSzPct val="25000"/>
              <a:buFont typeface="Arial" panose="020B0604020202020204" pitchFamily="34" charset="0"/>
              <a:buNone/>
              <a:defRPr sz="1200"/>
            </a:lvl1pPr>
          </a:lstStyle>
          <a:p>
            <a:fld id="{79486B78-A18E-4A51-9DFA-1D62CC21D4CA}"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Shape 85">
            <a:extLst>
              <a:ext uri="{FF2B5EF4-FFF2-40B4-BE49-F238E27FC236}">
                <a16:creationId xmlns:a16="http://schemas.microsoft.com/office/drawing/2014/main" id="{89D6CF6C-FD27-44CC-A9BD-C4F7D6D4E513}"/>
              </a:ext>
            </a:extLst>
          </p:cNvPr>
          <p:cNvSpPr>
            <a:spLocks noGrp="1" noRot="1" noChangeAspect="1" noTextEdit="1"/>
          </p:cNvSpPr>
          <p:nvPr>
            <p:ph type="sldImg" idx="2"/>
          </p:nvPr>
        </p:nvSpPr>
        <p:spPr>
          <a:noFill/>
          <a:ln w="9525"/>
        </p:spPr>
      </p:sp>
      <p:sp>
        <p:nvSpPr>
          <p:cNvPr id="4099" name="Shape 86">
            <a:extLst>
              <a:ext uri="{FF2B5EF4-FFF2-40B4-BE49-F238E27FC236}">
                <a16:creationId xmlns:a16="http://schemas.microsoft.com/office/drawing/2014/main" id="{10B2B28B-D5AD-4B53-8347-96CF15CE0032}"/>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00" bIns="45700" numCol="1" compatLnSpc="1">
            <a:prstTxWarp prst="textNoShape">
              <a:avLst/>
            </a:prstTxWarp>
          </a:bodyPr>
          <a:lstStyle/>
          <a:p>
            <a:pPr>
              <a:spcBef>
                <a:spcPct val="0"/>
              </a:spcBef>
              <a:buSzPct val="25000"/>
              <a:buFontTx/>
              <a:buNone/>
            </a:pPr>
            <a:endParaRPr lang="en-US" altLang="en-US"/>
          </a:p>
        </p:txBody>
      </p:sp>
      <p:sp>
        <p:nvSpPr>
          <p:cNvPr id="4100" name="Shape 87">
            <a:extLst>
              <a:ext uri="{FF2B5EF4-FFF2-40B4-BE49-F238E27FC236}">
                <a16:creationId xmlns:a16="http://schemas.microsoft.com/office/drawing/2014/main" id="{FF354D2B-82B1-4BB3-907B-8D37EAF9718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000000"/>
              </a:buClr>
              <a:buSzPct val="25000"/>
              <a:buFont typeface="Arial" panose="020B0604020202020204" pitchFamily="34" charset="0"/>
              <a:buNone/>
            </a:pPr>
            <a:fld id="{CA2D9EA3-C78D-46AE-823D-4C7FF7E01459}" type="slidenum">
              <a:rPr lang="en-US" altLang="en-US" sz="1200"/>
              <a:pPr algn="r" eaLnBrk="1" hangingPunct="1">
                <a:buClr>
                  <a:srgbClr val="000000"/>
                </a:buClr>
                <a:buSzPct val="25000"/>
                <a:buFont typeface="Arial" panose="020B0604020202020204" pitchFamily="34" charset="0"/>
                <a:buNone/>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2" name="Shape 12">
            <a:extLst>
              <a:ext uri="{FF2B5EF4-FFF2-40B4-BE49-F238E27FC236}">
                <a16:creationId xmlns:a16="http://schemas.microsoft.com/office/drawing/2014/main" id="{9620BEB2-9289-4D79-B885-D945F53703A5}"/>
              </a:ext>
            </a:extLst>
          </p:cNvPr>
          <p:cNvSpPr txBox="1">
            <a:spLocks noGrp="1" noChangeArrowheads="1"/>
          </p:cNvSpPr>
          <p:nvPr>
            <p:ph type="dt" idx="11"/>
          </p:nvPr>
        </p:nvSpPr>
        <p:spPr>
          <a:ln/>
        </p:spPr>
        <p:txBody>
          <a:bodyPr/>
          <a:lstStyle>
            <a:lvl1pPr>
              <a:defRPr/>
            </a:lvl1pPr>
          </a:lstStyle>
          <a:p>
            <a:endParaRPr lang="en-US" altLang="en-US"/>
          </a:p>
        </p:txBody>
      </p:sp>
      <p:sp>
        <p:nvSpPr>
          <p:cNvPr id="3" name="Shape 13">
            <a:extLst>
              <a:ext uri="{FF2B5EF4-FFF2-40B4-BE49-F238E27FC236}">
                <a16:creationId xmlns:a16="http://schemas.microsoft.com/office/drawing/2014/main" id="{D8C69C1A-B2BB-4B53-8237-B9F026C46B8E}"/>
              </a:ext>
            </a:extLst>
          </p:cNvPr>
          <p:cNvSpPr txBox="1">
            <a:spLocks noGrp="1" noChangeArrowheads="1"/>
          </p:cNvSpPr>
          <p:nvPr>
            <p:ph type="ftr" idx="12"/>
          </p:nvPr>
        </p:nvSpPr>
        <p:spPr>
          <a:ln/>
        </p:spPr>
        <p:txBody>
          <a:bodyPr/>
          <a:lstStyle>
            <a:lvl1pPr>
              <a:defRPr/>
            </a:lvl1pPr>
          </a:lstStyle>
          <a:p>
            <a:endParaRPr lang="en-US" altLang="en-US"/>
          </a:p>
        </p:txBody>
      </p:sp>
      <p:sp>
        <p:nvSpPr>
          <p:cNvPr id="4" name="Shape 14">
            <a:extLst>
              <a:ext uri="{FF2B5EF4-FFF2-40B4-BE49-F238E27FC236}">
                <a16:creationId xmlns:a16="http://schemas.microsoft.com/office/drawing/2014/main" id="{2604E284-CE02-4950-9662-E35F18CC651A}"/>
              </a:ext>
            </a:extLst>
          </p:cNvPr>
          <p:cNvSpPr txBox="1">
            <a:spLocks noGrp="1" noChangeArrowheads="1"/>
          </p:cNvSpPr>
          <p:nvPr>
            <p:ph type="sldNum" idx="13"/>
          </p:nvPr>
        </p:nvSpPr>
        <p:spPr>
          <a:ln/>
        </p:spPr>
        <p:txBody>
          <a:bodyPr/>
          <a:lstStyle>
            <a:lvl1pPr>
              <a:defRPr/>
            </a:lvl1pPr>
          </a:lstStyle>
          <a:p>
            <a:fld id="{5F1E4A30-8AB6-4A7A-A1C0-F0792C3E3DDF}" type="slidenum">
              <a:rPr lang="en-US" altLang="en-US"/>
              <a:pPr/>
              <a:t>‹#›</a:t>
            </a:fld>
            <a:endParaRPr lang="en-US" altLang="en-US"/>
          </a:p>
        </p:txBody>
      </p:sp>
    </p:spTree>
    <p:extLst>
      <p:ext uri="{BB962C8B-B14F-4D97-AF65-F5344CB8AC3E}">
        <p14:creationId xmlns:p14="http://schemas.microsoft.com/office/powerpoint/2010/main" val="30596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AC1F29E6-7D26-4F97-B738-CE390F9B5290}"/>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a16="http://schemas.microsoft.com/office/drawing/2014/main" id="{685A8AB9-5F3D-4FA9-9D8D-2B3ED55A6770}"/>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a16="http://schemas.microsoft.com/office/drawing/2014/main" id="{5C832999-5D12-4062-908F-8D47E1DCC10C}"/>
              </a:ext>
            </a:extLst>
          </p:cNvPr>
          <p:cNvSpPr txBox="1">
            <a:spLocks noGrp="1" noChangeArrowheads="1"/>
          </p:cNvSpPr>
          <p:nvPr>
            <p:ph type="sldNum" idx="13"/>
          </p:nvPr>
        </p:nvSpPr>
        <p:spPr>
          <a:ln/>
        </p:spPr>
        <p:txBody>
          <a:bodyPr/>
          <a:lstStyle>
            <a:lvl1pPr>
              <a:defRPr/>
            </a:lvl1pPr>
          </a:lstStyle>
          <a:p>
            <a:fld id="{68F2761C-65D1-4302-A780-7EF01CC51FAC}" type="slidenum">
              <a:rPr lang="en-US" altLang="en-US"/>
              <a:pPr/>
              <a:t>‹#›</a:t>
            </a:fld>
            <a:endParaRPr lang="en-US" altLang="en-US"/>
          </a:p>
        </p:txBody>
      </p:sp>
    </p:spTree>
    <p:extLst>
      <p:ext uri="{BB962C8B-B14F-4D97-AF65-F5344CB8AC3E}">
        <p14:creationId xmlns:p14="http://schemas.microsoft.com/office/powerpoint/2010/main" val="79198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1AE372A1-778E-45F7-AA14-EF524B43E004}"/>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a16="http://schemas.microsoft.com/office/drawing/2014/main" id="{DEDD3086-2762-4653-9BCB-AFF4999F146E}"/>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a16="http://schemas.microsoft.com/office/drawing/2014/main" id="{EBFDB5F6-F091-4AC8-B216-66F1FC229768}"/>
              </a:ext>
            </a:extLst>
          </p:cNvPr>
          <p:cNvSpPr txBox="1">
            <a:spLocks noGrp="1" noChangeArrowheads="1"/>
          </p:cNvSpPr>
          <p:nvPr>
            <p:ph type="sldNum" idx="13"/>
          </p:nvPr>
        </p:nvSpPr>
        <p:spPr>
          <a:ln/>
        </p:spPr>
        <p:txBody>
          <a:bodyPr/>
          <a:lstStyle>
            <a:lvl1pPr>
              <a:defRPr/>
            </a:lvl1pPr>
          </a:lstStyle>
          <a:p>
            <a:fld id="{2F80FD3A-3A8A-4629-80F9-3367ABC72307}" type="slidenum">
              <a:rPr lang="en-US" altLang="en-US"/>
              <a:pPr/>
              <a:t>‹#›</a:t>
            </a:fld>
            <a:endParaRPr lang="en-US" altLang="en-US"/>
          </a:p>
        </p:txBody>
      </p:sp>
    </p:spTree>
    <p:extLst>
      <p:ext uri="{BB962C8B-B14F-4D97-AF65-F5344CB8AC3E}">
        <p14:creationId xmlns:p14="http://schemas.microsoft.com/office/powerpoint/2010/main" val="121152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CD7DFC7C-FF9E-41A6-B804-EF4C0189BF1B}"/>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a16="http://schemas.microsoft.com/office/drawing/2014/main" id="{2227F386-220A-47B4-9EEC-31CDB957A96C}"/>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a16="http://schemas.microsoft.com/office/drawing/2014/main" id="{4318978E-D37C-4DD7-A043-D40F43913982}"/>
              </a:ext>
            </a:extLst>
          </p:cNvPr>
          <p:cNvSpPr txBox="1">
            <a:spLocks noGrp="1" noChangeArrowheads="1"/>
          </p:cNvSpPr>
          <p:nvPr>
            <p:ph type="sldNum" idx="13"/>
          </p:nvPr>
        </p:nvSpPr>
        <p:spPr>
          <a:ln/>
        </p:spPr>
        <p:txBody>
          <a:bodyPr/>
          <a:lstStyle>
            <a:lvl1pPr>
              <a:defRPr/>
            </a:lvl1pPr>
          </a:lstStyle>
          <a:p>
            <a:fld id="{90F8C0EB-57D2-45AF-BEE1-E61B2D63F9AE}" type="slidenum">
              <a:rPr lang="en-US" altLang="en-US"/>
              <a:pPr/>
              <a:t>‹#›</a:t>
            </a:fld>
            <a:endParaRPr lang="en-US" altLang="en-US"/>
          </a:p>
        </p:txBody>
      </p:sp>
    </p:spTree>
    <p:extLst>
      <p:ext uri="{BB962C8B-B14F-4D97-AF65-F5344CB8AC3E}">
        <p14:creationId xmlns:p14="http://schemas.microsoft.com/office/powerpoint/2010/main" val="381882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820C751C-E775-4CBF-9F9C-6890A206FBCC}"/>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a16="http://schemas.microsoft.com/office/drawing/2014/main" id="{C9571D69-95D2-4224-821D-0AD4570D37CD}"/>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a16="http://schemas.microsoft.com/office/drawing/2014/main" id="{CE79280D-4008-49BA-965B-EAA7477B1DC4}"/>
              </a:ext>
            </a:extLst>
          </p:cNvPr>
          <p:cNvSpPr txBox="1">
            <a:spLocks noGrp="1" noChangeArrowheads="1"/>
          </p:cNvSpPr>
          <p:nvPr>
            <p:ph type="sldNum" idx="13"/>
          </p:nvPr>
        </p:nvSpPr>
        <p:spPr>
          <a:ln/>
        </p:spPr>
        <p:txBody>
          <a:bodyPr/>
          <a:lstStyle>
            <a:lvl1pPr>
              <a:defRPr/>
            </a:lvl1pPr>
          </a:lstStyle>
          <a:p>
            <a:fld id="{CC37D42F-86F2-4F1F-805E-053F76202C8D}" type="slidenum">
              <a:rPr lang="en-US" altLang="en-US"/>
              <a:pPr/>
              <a:t>‹#›</a:t>
            </a:fld>
            <a:endParaRPr lang="en-US" altLang="en-US"/>
          </a:p>
        </p:txBody>
      </p:sp>
    </p:spTree>
    <p:extLst>
      <p:ext uri="{BB962C8B-B14F-4D97-AF65-F5344CB8AC3E}">
        <p14:creationId xmlns:p14="http://schemas.microsoft.com/office/powerpoint/2010/main" val="17956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anchor="b"/>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a16="http://schemas.microsoft.com/office/drawing/2014/main" id="{4D15A1E4-D6CE-45EA-8BC7-C5B8A64AF5AA}"/>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a16="http://schemas.microsoft.com/office/drawing/2014/main" id="{E4BD19B0-83D0-448F-AEC4-74861CF94E0E}"/>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a16="http://schemas.microsoft.com/office/drawing/2014/main" id="{1E031ABA-0C17-4AF9-8095-89B799327B07}"/>
              </a:ext>
            </a:extLst>
          </p:cNvPr>
          <p:cNvSpPr txBox="1">
            <a:spLocks noGrp="1" noChangeArrowheads="1"/>
          </p:cNvSpPr>
          <p:nvPr>
            <p:ph type="sldNum" idx="13"/>
          </p:nvPr>
        </p:nvSpPr>
        <p:spPr>
          <a:ln/>
        </p:spPr>
        <p:txBody>
          <a:bodyPr/>
          <a:lstStyle>
            <a:lvl1pPr>
              <a:defRPr/>
            </a:lvl1pPr>
          </a:lstStyle>
          <a:p>
            <a:fld id="{6C72380D-0CE1-491E-8457-952515B04AFE}" type="slidenum">
              <a:rPr lang="en-US" altLang="en-US"/>
              <a:pPr/>
              <a:t>‹#›</a:t>
            </a:fld>
            <a:endParaRPr lang="en-US" altLang="en-US"/>
          </a:p>
        </p:txBody>
      </p:sp>
    </p:spTree>
    <p:extLst>
      <p:ext uri="{BB962C8B-B14F-4D97-AF65-F5344CB8AC3E}">
        <p14:creationId xmlns:p14="http://schemas.microsoft.com/office/powerpoint/2010/main" val="11690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anchor="b"/>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a16="http://schemas.microsoft.com/office/drawing/2014/main" id="{2C9A1938-D86F-476E-A8DD-1981D34FFF53}"/>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a16="http://schemas.microsoft.com/office/drawing/2014/main" id="{DD8201A5-2D1E-4437-A7A6-6D3FA7F0EB81}"/>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a16="http://schemas.microsoft.com/office/drawing/2014/main" id="{C626B286-C76F-460B-B5AA-192012847CF3}"/>
              </a:ext>
            </a:extLst>
          </p:cNvPr>
          <p:cNvSpPr txBox="1">
            <a:spLocks noGrp="1" noChangeArrowheads="1"/>
          </p:cNvSpPr>
          <p:nvPr>
            <p:ph type="sldNum" idx="13"/>
          </p:nvPr>
        </p:nvSpPr>
        <p:spPr>
          <a:ln/>
        </p:spPr>
        <p:txBody>
          <a:bodyPr/>
          <a:lstStyle>
            <a:lvl1pPr>
              <a:defRPr/>
            </a:lvl1pPr>
          </a:lstStyle>
          <a:p>
            <a:fld id="{32C755E4-2758-473B-A78C-0EF3FC3481DA}" type="slidenum">
              <a:rPr lang="en-US" altLang="en-US"/>
              <a:pPr/>
              <a:t>‹#›</a:t>
            </a:fld>
            <a:endParaRPr lang="en-US" altLang="en-US"/>
          </a:p>
        </p:txBody>
      </p:sp>
    </p:spTree>
    <p:extLst>
      <p:ext uri="{BB962C8B-B14F-4D97-AF65-F5344CB8AC3E}">
        <p14:creationId xmlns:p14="http://schemas.microsoft.com/office/powerpoint/2010/main" val="221834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 name="Shape 12">
            <a:extLst>
              <a:ext uri="{FF2B5EF4-FFF2-40B4-BE49-F238E27FC236}">
                <a16:creationId xmlns:a16="http://schemas.microsoft.com/office/drawing/2014/main" id="{2958DF28-B383-421F-9F0B-5EFB4025C71A}"/>
              </a:ext>
            </a:extLst>
          </p:cNvPr>
          <p:cNvSpPr txBox="1">
            <a:spLocks noGrp="1" noChangeArrowheads="1"/>
          </p:cNvSpPr>
          <p:nvPr>
            <p:ph type="dt" idx="11"/>
          </p:nvPr>
        </p:nvSpPr>
        <p:spPr>
          <a:ln/>
        </p:spPr>
        <p:txBody>
          <a:bodyPr/>
          <a:lstStyle>
            <a:lvl1pPr>
              <a:defRPr/>
            </a:lvl1pPr>
          </a:lstStyle>
          <a:p>
            <a:endParaRPr lang="en-US" altLang="en-US"/>
          </a:p>
        </p:txBody>
      </p:sp>
      <p:sp>
        <p:nvSpPr>
          <p:cNvPr id="4" name="Shape 13">
            <a:extLst>
              <a:ext uri="{FF2B5EF4-FFF2-40B4-BE49-F238E27FC236}">
                <a16:creationId xmlns:a16="http://schemas.microsoft.com/office/drawing/2014/main" id="{2A716B32-6514-4248-8D38-CE4A4FFECAB0}"/>
              </a:ext>
            </a:extLst>
          </p:cNvPr>
          <p:cNvSpPr txBox="1">
            <a:spLocks noGrp="1" noChangeArrowheads="1"/>
          </p:cNvSpPr>
          <p:nvPr>
            <p:ph type="ftr" idx="12"/>
          </p:nvPr>
        </p:nvSpPr>
        <p:spPr>
          <a:ln/>
        </p:spPr>
        <p:txBody>
          <a:bodyPr/>
          <a:lstStyle>
            <a:lvl1pPr>
              <a:defRPr/>
            </a:lvl1pPr>
          </a:lstStyle>
          <a:p>
            <a:endParaRPr lang="en-US" altLang="en-US"/>
          </a:p>
        </p:txBody>
      </p:sp>
      <p:sp>
        <p:nvSpPr>
          <p:cNvPr id="5" name="Shape 14">
            <a:extLst>
              <a:ext uri="{FF2B5EF4-FFF2-40B4-BE49-F238E27FC236}">
                <a16:creationId xmlns:a16="http://schemas.microsoft.com/office/drawing/2014/main" id="{5833F5B3-C094-4653-BC55-A43192582B27}"/>
              </a:ext>
            </a:extLst>
          </p:cNvPr>
          <p:cNvSpPr txBox="1">
            <a:spLocks noGrp="1" noChangeArrowheads="1"/>
          </p:cNvSpPr>
          <p:nvPr>
            <p:ph type="sldNum" idx="13"/>
          </p:nvPr>
        </p:nvSpPr>
        <p:spPr>
          <a:ln/>
        </p:spPr>
        <p:txBody>
          <a:bodyPr/>
          <a:lstStyle>
            <a:lvl1pPr>
              <a:defRPr/>
            </a:lvl1pPr>
          </a:lstStyle>
          <a:p>
            <a:fld id="{7D47071C-B169-4398-9487-3B0CD7C63CCD}" type="slidenum">
              <a:rPr lang="en-US" altLang="en-US"/>
              <a:pPr/>
              <a:t>‹#›</a:t>
            </a:fld>
            <a:endParaRPr lang="en-US" altLang="en-US"/>
          </a:p>
        </p:txBody>
      </p:sp>
    </p:spTree>
    <p:extLst>
      <p:ext uri="{BB962C8B-B14F-4D97-AF65-F5344CB8AC3E}">
        <p14:creationId xmlns:p14="http://schemas.microsoft.com/office/powerpoint/2010/main" val="8518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anchor="b"/>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anchor="b"/>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 name="Shape 12">
            <a:extLst>
              <a:ext uri="{FF2B5EF4-FFF2-40B4-BE49-F238E27FC236}">
                <a16:creationId xmlns:a16="http://schemas.microsoft.com/office/drawing/2014/main" id="{28D9E319-57B7-4374-AA18-972F46063541}"/>
              </a:ext>
            </a:extLst>
          </p:cNvPr>
          <p:cNvSpPr txBox="1">
            <a:spLocks noGrp="1" noChangeArrowheads="1"/>
          </p:cNvSpPr>
          <p:nvPr>
            <p:ph type="dt" idx="11"/>
          </p:nvPr>
        </p:nvSpPr>
        <p:spPr>
          <a:ln/>
        </p:spPr>
        <p:txBody>
          <a:bodyPr/>
          <a:lstStyle>
            <a:lvl1pPr>
              <a:defRPr/>
            </a:lvl1pPr>
          </a:lstStyle>
          <a:p>
            <a:endParaRPr lang="en-US" altLang="en-US"/>
          </a:p>
        </p:txBody>
      </p:sp>
      <p:sp>
        <p:nvSpPr>
          <p:cNvPr id="8" name="Shape 13">
            <a:extLst>
              <a:ext uri="{FF2B5EF4-FFF2-40B4-BE49-F238E27FC236}">
                <a16:creationId xmlns:a16="http://schemas.microsoft.com/office/drawing/2014/main" id="{DC4B6AC3-0239-4B05-8136-4DCE76F30AC2}"/>
              </a:ext>
            </a:extLst>
          </p:cNvPr>
          <p:cNvSpPr txBox="1">
            <a:spLocks noGrp="1" noChangeArrowheads="1"/>
          </p:cNvSpPr>
          <p:nvPr>
            <p:ph type="ftr" idx="12"/>
          </p:nvPr>
        </p:nvSpPr>
        <p:spPr>
          <a:ln/>
        </p:spPr>
        <p:txBody>
          <a:bodyPr/>
          <a:lstStyle>
            <a:lvl1pPr>
              <a:defRPr/>
            </a:lvl1pPr>
          </a:lstStyle>
          <a:p>
            <a:endParaRPr lang="en-US" altLang="en-US"/>
          </a:p>
        </p:txBody>
      </p:sp>
      <p:sp>
        <p:nvSpPr>
          <p:cNvPr id="9" name="Shape 14">
            <a:extLst>
              <a:ext uri="{FF2B5EF4-FFF2-40B4-BE49-F238E27FC236}">
                <a16:creationId xmlns:a16="http://schemas.microsoft.com/office/drawing/2014/main" id="{C1E5A7FD-0F6D-44E5-9369-332726CD050E}"/>
              </a:ext>
            </a:extLst>
          </p:cNvPr>
          <p:cNvSpPr txBox="1">
            <a:spLocks noGrp="1" noChangeArrowheads="1"/>
          </p:cNvSpPr>
          <p:nvPr>
            <p:ph type="sldNum" idx="13"/>
          </p:nvPr>
        </p:nvSpPr>
        <p:spPr>
          <a:ln/>
        </p:spPr>
        <p:txBody>
          <a:bodyPr/>
          <a:lstStyle>
            <a:lvl1pPr>
              <a:defRPr/>
            </a:lvl1pPr>
          </a:lstStyle>
          <a:p>
            <a:fld id="{EAD64564-4E06-4363-AF28-053820AD0548}" type="slidenum">
              <a:rPr lang="en-US" altLang="en-US"/>
              <a:pPr/>
              <a:t>‹#›</a:t>
            </a:fld>
            <a:endParaRPr lang="en-US" altLang="en-US"/>
          </a:p>
        </p:txBody>
      </p:sp>
    </p:spTree>
    <p:extLst>
      <p:ext uri="{BB962C8B-B14F-4D97-AF65-F5344CB8AC3E}">
        <p14:creationId xmlns:p14="http://schemas.microsoft.com/office/powerpoint/2010/main" val="145134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a16="http://schemas.microsoft.com/office/drawing/2014/main" id="{64B89516-7FE1-4119-B8DF-18EDDFB49C54}"/>
              </a:ext>
            </a:extLst>
          </p:cNvPr>
          <p:cNvSpPr txBox="1">
            <a:spLocks noGrp="1" noChangeArrowheads="1"/>
          </p:cNvSpPr>
          <p:nvPr>
            <p:ph type="dt" idx="11"/>
          </p:nvPr>
        </p:nvSpPr>
        <p:spPr>
          <a:ln/>
        </p:spPr>
        <p:txBody>
          <a:bodyPr/>
          <a:lstStyle>
            <a:lvl1pPr>
              <a:defRPr/>
            </a:lvl1pPr>
          </a:lstStyle>
          <a:p>
            <a:endParaRPr lang="en-US" altLang="en-US"/>
          </a:p>
        </p:txBody>
      </p:sp>
      <p:sp>
        <p:nvSpPr>
          <p:cNvPr id="6" name="Shape 13">
            <a:extLst>
              <a:ext uri="{FF2B5EF4-FFF2-40B4-BE49-F238E27FC236}">
                <a16:creationId xmlns:a16="http://schemas.microsoft.com/office/drawing/2014/main" id="{1FF6E99C-8C31-402B-B280-0932E1B20C88}"/>
              </a:ext>
            </a:extLst>
          </p:cNvPr>
          <p:cNvSpPr txBox="1">
            <a:spLocks noGrp="1" noChangeArrowheads="1"/>
          </p:cNvSpPr>
          <p:nvPr>
            <p:ph type="ftr" idx="12"/>
          </p:nvPr>
        </p:nvSpPr>
        <p:spPr>
          <a:ln/>
        </p:spPr>
        <p:txBody>
          <a:bodyPr/>
          <a:lstStyle>
            <a:lvl1pPr>
              <a:defRPr/>
            </a:lvl1pPr>
          </a:lstStyle>
          <a:p>
            <a:endParaRPr lang="en-US" altLang="en-US"/>
          </a:p>
        </p:txBody>
      </p:sp>
      <p:sp>
        <p:nvSpPr>
          <p:cNvPr id="7" name="Shape 14">
            <a:extLst>
              <a:ext uri="{FF2B5EF4-FFF2-40B4-BE49-F238E27FC236}">
                <a16:creationId xmlns:a16="http://schemas.microsoft.com/office/drawing/2014/main" id="{26410E00-684B-41E5-9A5B-7268E2E694F4}"/>
              </a:ext>
            </a:extLst>
          </p:cNvPr>
          <p:cNvSpPr txBox="1">
            <a:spLocks noGrp="1" noChangeArrowheads="1"/>
          </p:cNvSpPr>
          <p:nvPr>
            <p:ph type="sldNum" idx="13"/>
          </p:nvPr>
        </p:nvSpPr>
        <p:spPr>
          <a:ln/>
        </p:spPr>
        <p:txBody>
          <a:bodyPr/>
          <a:lstStyle>
            <a:lvl1pPr>
              <a:defRPr/>
            </a:lvl1pPr>
          </a:lstStyle>
          <a:p>
            <a:fld id="{3F922E9E-B834-4092-A15F-A70D2D2FDA65}" type="slidenum">
              <a:rPr lang="en-US" altLang="en-US"/>
              <a:pPr/>
              <a:t>‹#›</a:t>
            </a:fld>
            <a:endParaRPr lang="en-US" altLang="en-US"/>
          </a:p>
        </p:txBody>
      </p:sp>
    </p:spTree>
    <p:extLst>
      <p:ext uri="{BB962C8B-B14F-4D97-AF65-F5344CB8AC3E}">
        <p14:creationId xmlns:p14="http://schemas.microsoft.com/office/powerpoint/2010/main" val="269102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anchor="t"/>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anchor="b"/>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9084B365-25C1-44EB-8401-E968F8AA7D55}"/>
              </a:ext>
            </a:extLst>
          </p:cNvPr>
          <p:cNvSpPr txBox="1">
            <a:spLocks noGrp="1" noChangeArrowheads="1"/>
          </p:cNvSpPr>
          <p:nvPr>
            <p:ph type="dt" idx="11"/>
          </p:nvPr>
        </p:nvSpPr>
        <p:spPr>
          <a:ln/>
        </p:spPr>
        <p:txBody>
          <a:bodyPr/>
          <a:lstStyle>
            <a:lvl1pPr>
              <a:defRPr/>
            </a:lvl1pPr>
          </a:lstStyle>
          <a:p>
            <a:endParaRPr lang="en-US" altLang="en-US"/>
          </a:p>
        </p:txBody>
      </p:sp>
      <p:sp>
        <p:nvSpPr>
          <p:cNvPr id="5" name="Shape 13">
            <a:extLst>
              <a:ext uri="{FF2B5EF4-FFF2-40B4-BE49-F238E27FC236}">
                <a16:creationId xmlns:a16="http://schemas.microsoft.com/office/drawing/2014/main" id="{BEC73A70-9215-4AE5-8334-41CE8A7C421B}"/>
              </a:ext>
            </a:extLst>
          </p:cNvPr>
          <p:cNvSpPr txBox="1">
            <a:spLocks noGrp="1" noChangeArrowheads="1"/>
          </p:cNvSpPr>
          <p:nvPr>
            <p:ph type="ftr" idx="12"/>
          </p:nvPr>
        </p:nvSpPr>
        <p:spPr>
          <a:ln/>
        </p:spPr>
        <p:txBody>
          <a:bodyPr/>
          <a:lstStyle>
            <a:lvl1pPr>
              <a:defRPr/>
            </a:lvl1pPr>
          </a:lstStyle>
          <a:p>
            <a:endParaRPr lang="en-US" altLang="en-US"/>
          </a:p>
        </p:txBody>
      </p:sp>
      <p:sp>
        <p:nvSpPr>
          <p:cNvPr id="6" name="Shape 14">
            <a:extLst>
              <a:ext uri="{FF2B5EF4-FFF2-40B4-BE49-F238E27FC236}">
                <a16:creationId xmlns:a16="http://schemas.microsoft.com/office/drawing/2014/main" id="{D1F2CEB7-C181-4F85-BC37-F03E8F950B1F}"/>
              </a:ext>
            </a:extLst>
          </p:cNvPr>
          <p:cNvSpPr txBox="1">
            <a:spLocks noGrp="1" noChangeArrowheads="1"/>
          </p:cNvSpPr>
          <p:nvPr>
            <p:ph type="sldNum" idx="13"/>
          </p:nvPr>
        </p:nvSpPr>
        <p:spPr>
          <a:ln/>
        </p:spPr>
        <p:txBody>
          <a:bodyPr/>
          <a:lstStyle>
            <a:lvl1pPr>
              <a:defRPr/>
            </a:lvl1pPr>
          </a:lstStyle>
          <a:p>
            <a:fld id="{D327C97F-7557-4179-8830-1FA05F4F0D07}" type="slidenum">
              <a:rPr lang="en-US" altLang="en-US"/>
              <a:pPr/>
              <a:t>‹#›</a:t>
            </a:fld>
            <a:endParaRPr lang="en-US" altLang="en-US"/>
          </a:p>
        </p:txBody>
      </p:sp>
    </p:spTree>
    <p:extLst>
      <p:ext uri="{BB962C8B-B14F-4D97-AF65-F5344CB8AC3E}">
        <p14:creationId xmlns:p14="http://schemas.microsoft.com/office/powerpoint/2010/main" val="397818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a:extLst>
              <a:ext uri="{FF2B5EF4-FFF2-40B4-BE49-F238E27FC236}">
                <a16:creationId xmlns:a16="http://schemas.microsoft.com/office/drawing/2014/main" id="{66084218-3E6D-4F1F-9AD6-25E7A7AA7F7F}"/>
              </a:ext>
            </a:extLst>
          </p:cNvPr>
          <p:cNvSpPr txBox="1">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Shape 11">
            <a:extLst>
              <a:ext uri="{FF2B5EF4-FFF2-40B4-BE49-F238E27FC236}">
                <a16:creationId xmlns:a16="http://schemas.microsoft.com/office/drawing/2014/main" id="{9B4D5DCD-62F6-4EED-8E18-56FD81782AD4}"/>
              </a:ext>
            </a:extLst>
          </p:cNvPr>
          <p:cNvSpPr txBox="1">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a:extLst>
              <a:ext uri="{FF2B5EF4-FFF2-40B4-BE49-F238E27FC236}">
                <a16:creationId xmlns:a16="http://schemas.microsoft.com/office/drawing/2014/main" id="{59869689-AACE-42EC-A62A-6716E76FCA22}"/>
              </a:ext>
            </a:extLst>
          </p:cNvPr>
          <p:cNvSpPr txBox="1">
            <a:spLocks noGrp="1" noChangeArrowheads="1"/>
          </p:cNvSpPr>
          <p:nvPr>
            <p:ph type="dt" idx="10"/>
          </p:nvPr>
        </p:nvSpPr>
        <p:spPr bwMode="auto">
          <a:xfrm>
            <a:off x="1644650" y="39968488"/>
            <a:ext cx="76819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1029" name="Shape 13">
            <a:extLst>
              <a:ext uri="{FF2B5EF4-FFF2-40B4-BE49-F238E27FC236}">
                <a16:creationId xmlns:a16="http://schemas.microsoft.com/office/drawing/2014/main" id="{AF9E14E6-79AD-4550-A2F7-3874661DE7C9}"/>
              </a:ext>
            </a:extLst>
          </p:cNvPr>
          <p:cNvSpPr txBox="1">
            <a:spLocks noGrp="1" noChangeArrowheads="1"/>
          </p:cNvSpPr>
          <p:nvPr>
            <p:ph type="ftr" idx="11"/>
          </p:nvPr>
        </p:nvSpPr>
        <p:spPr bwMode="auto">
          <a:xfrm>
            <a:off x="11247438" y="39968488"/>
            <a:ext cx="104251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buClr>
                <a:srgbClr val="000000"/>
              </a:buClr>
              <a:buFont typeface="Arial" panose="020B0604020202020204" pitchFamily="34" charset="0"/>
              <a:buNone/>
              <a:defRPr sz="8400"/>
            </a:lvl1pPr>
          </a:lstStyle>
          <a:p>
            <a:endParaRPr lang="en-US" altLang="en-US"/>
          </a:p>
        </p:txBody>
      </p:sp>
      <p:sp>
        <p:nvSpPr>
          <p:cNvPr id="1030" name="Shape 14">
            <a:extLst>
              <a:ext uri="{FF2B5EF4-FFF2-40B4-BE49-F238E27FC236}">
                <a16:creationId xmlns:a16="http://schemas.microsoft.com/office/drawing/2014/main" id="{66A14E75-172D-4C65-8DBE-DC38A3885645}"/>
              </a:ext>
            </a:extLst>
          </p:cNvPr>
          <p:cNvSpPr txBox="1">
            <a:spLocks noGrp="1" noChangeArrowheads="1"/>
          </p:cNvSpPr>
          <p:nvPr>
            <p:ph type="sldNum" idx="12"/>
          </p:nvPr>
        </p:nvSpPr>
        <p:spPr bwMode="auto">
          <a:xfrm>
            <a:off x="23591838" y="39968488"/>
            <a:ext cx="76819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50" tIns="214225" rIns="428450" bIns="214225" numCol="1" anchor="t" anchorCtr="0" compatLnSpc="1">
            <a:prstTxWarp prst="textNoShape">
              <a:avLst/>
            </a:prstTxWarp>
          </a:bodyPr>
          <a:lstStyle>
            <a:lvl1pPr algn="r" eaLnBrk="1" hangingPunct="1">
              <a:buClr>
                <a:srgbClr val="000000"/>
              </a:buClr>
              <a:buSzPct val="25000"/>
              <a:buFont typeface="Arial" panose="020B0604020202020204" pitchFamily="34" charset="0"/>
              <a:buNone/>
              <a:defRPr sz="6600"/>
            </a:lvl1pPr>
          </a:lstStyle>
          <a:p>
            <a:fld id="{B63CDADC-196C-448E-8935-545029F7B20E}"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E915F7-E0AB-43D2-B055-1C7C360C45CF}"/>
              </a:ext>
            </a:extLst>
          </p:cNvPr>
          <p:cNvSpPr/>
          <p:nvPr/>
        </p:nvSpPr>
        <p:spPr>
          <a:xfrm>
            <a:off x="0" y="6218238"/>
            <a:ext cx="32918400" cy="24863425"/>
          </a:xfrm>
          <a:prstGeom prst="rect">
            <a:avLst/>
          </a:prstGeom>
          <a:solidFill>
            <a:srgbClr val="F0AD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29" name="Rectangle 28">
            <a:extLst>
              <a:ext uri="{FF2B5EF4-FFF2-40B4-BE49-F238E27FC236}">
                <a16:creationId xmlns:a16="http://schemas.microsoft.com/office/drawing/2014/main" id="{6B0DDFAE-5BE2-4BCD-9343-C4E5085F848D}"/>
              </a:ext>
            </a:extLst>
          </p:cNvPr>
          <p:cNvSpPr/>
          <p:nvPr/>
        </p:nvSpPr>
        <p:spPr>
          <a:xfrm>
            <a:off x="0" y="31143575"/>
            <a:ext cx="32918400" cy="12747625"/>
          </a:xfrm>
          <a:prstGeom prst="rect">
            <a:avLst/>
          </a:prstGeom>
          <a:solidFill>
            <a:srgbClr val="0D67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sp>
        <p:nvSpPr>
          <p:cNvPr id="3076" name="Shape 91">
            <a:extLst>
              <a:ext uri="{FF2B5EF4-FFF2-40B4-BE49-F238E27FC236}">
                <a16:creationId xmlns:a16="http://schemas.microsoft.com/office/drawing/2014/main" id="{A8908043-4261-4163-B82A-FD895D5ADE9D}"/>
              </a:ext>
            </a:extLst>
          </p:cNvPr>
          <p:cNvSpPr txBox="1">
            <a:spLocks noChangeArrowheads="1"/>
          </p:cNvSpPr>
          <p:nvPr/>
        </p:nvSpPr>
        <p:spPr bwMode="auto">
          <a:xfrm>
            <a:off x="0" y="43097450"/>
            <a:ext cx="329184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0" tIns="49325" rIns="98650" bIns="49325"/>
          <a:lstStyle>
            <a:lvl1pPr marL="492125" indent="-492125">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en-US" sz="2800" b="1">
                <a:solidFill>
                  <a:schemeClr val="bg1"/>
                </a:solidFill>
                <a:latin typeface="Coo Hew"/>
              </a:rPr>
              <a:t>The material presented in this poster is based upon the work supported by Eric Fernandez. I am thankful to the help that I received from my group members, Oscar Yannelli, Jason Cohen and Frank Alvarado.</a:t>
            </a:r>
          </a:p>
        </p:txBody>
      </p:sp>
      <p:sp>
        <p:nvSpPr>
          <p:cNvPr id="93" name="Shape 93">
            <a:extLst>
              <a:ext uri="{FF2B5EF4-FFF2-40B4-BE49-F238E27FC236}">
                <a16:creationId xmlns:a16="http://schemas.microsoft.com/office/drawing/2014/main" id="{93AC1E9D-C029-4924-ABE2-D57790027F8B}"/>
              </a:ext>
            </a:extLst>
          </p:cNvPr>
          <p:cNvSpPr txBox="1"/>
          <p:nvPr/>
        </p:nvSpPr>
        <p:spPr>
          <a:xfrm>
            <a:off x="723900" y="6677025"/>
            <a:ext cx="10058400" cy="11549063"/>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p>
            <a:pPr algn="ctr" eaLnBrk="1" fontAlgn="auto" hangingPunct="1">
              <a:spcBef>
                <a:spcPts val="0"/>
              </a:spcBef>
              <a:spcAft>
                <a:spcPts val="0"/>
              </a:spcAft>
              <a:buClr>
                <a:srgbClr val="336699"/>
              </a:buClr>
              <a:buSzPct val="25000"/>
              <a:buFont typeface="Arial"/>
              <a:buNone/>
              <a:defRPr/>
            </a:pPr>
            <a:r>
              <a:rPr lang="en-US" sz="4000" b="1" kern="0" dirty="0">
                <a:solidFill>
                  <a:srgbClr val="081E3F"/>
                </a:solidFill>
                <a:latin typeface="Coo Hew"/>
                <a:sym typeface="Arial"/>
              </a:rPr>
              <a:t>Background &amp; Problem</a:t>
            </a:r>
          </a:p>
          <a:p>
            <a:pPr eaLnBrk="1" fontAlgn="auto" hangingPunct="1">
              <a:spcBef>
                <a:spcPts val="0"/>
              </a:spcBef>
              <a:spcAft>
                <a:spcPts val="0"/>
              </a:spcAft>
              <a:buClr>
                <a:srgbClr val="336699"/>
              </a:buClr>
              <a:buSzPct val="25000"/>
              <a:buFont typeface="Arial"/>
              <a:buNone/>
              <a:defRPr/>
            </a:pPr>
            <a:endParaRPr lang="en-US" sz="3200" u="sng" kern="0" dirty="0">
              <a:solidFill>
                <a:srgbClr val="081E3F"/>
              </a:solidFill>
              <a:latin typeface="Coo Hew"/>
              <a:sym typeface="Arial"/>
            </a:endParaRPr>
          </a:p>
          <a:p>
            <a:pPr eaLnBrk="1" fontAlgn="auto" hangingPunct="1">
              <a:spcBef>
                <a:spcPts val="0"/>
              </a:spcBef>
              <a:spcAft>
                <a:spcPts val="0"/>
              </a:spcAft>
              <a:buClr>
                <a:srgbClr val="336699"/>
              </a:buClr>
              <a:buSzPct val="100000"/>
              <a:defRPr/>
            </a:pPr>
            <a:r>
              <a:rPr lang="en-US" sz="3600" kern="0" dirty="0">
                <a:solidFill>
                  <a:srgbClr val="081E3F"/>
                </a:solidFill>
                <a:latin typeface="Coo Hew"/>
                <a:sym typeface="Arial"/>
              </a:rPr>
              <a:t>The start of a police officer’s shift is spent in the station’s briefing room where shift supervisors go over a clipboard of critical updates. Due to many legitimate factors, officers are not always present for these “roll call” briefings. As a result, such absences prevent officers from receiving important communications relevant to the commencement of their shift. </a:t>
            </a:r>
          </a:p>
          <a:p>
            <a:pPr eaLnBrk="1" fontAlgn="auto" hangingPunct="1">
              <a:spcBef>
                <a:spcPts val="0"/>
              </a:spcBef>
              <a:spcAft>
                <a:spcPts val="0"/>
              </a:spcAft>
              <a:buClr>
                <a:srgbClr val="336699"/>
              </a:buClr>
              <a:buSzPct val="100000"/>
              <a:defRPr/>
            </a:pPr>
            <a:endParaRPr lang="en-US" sz="3600" kern="0" dirty="0">
              <a:solidFill>
                <a:srgbClr val="081E3F"/>
              </a:solidFill>
              <a:latin typeface="Coo Hew"/>
              <a:sym typeface="Arial"/>
            </a:endParaRPr>
          </a:p>
          <a:p>
            <a:pPr eaLnBrk="1" fontAlgn="auto" hangingPunct="1">
              <a:spcBef>
                <a:spcPts val="0"/>
              </a:spcBef>
              <a:spcAft>
                <a:spcPts val="0"/>
              </a:spcAft>
              <a:buClr>
                <a:srgbClr val="336699"/>
              </a:buClr>
              <a:buSzPct val="100000"/>
              <a:defRPr/>
            </a:pPr>
            <a:r>
              <a:rPr lang="en-US" sz="3600" kern="0" dirty="0">
                <a:solidFill>
                  <a:srgbClr val="081E3F"/>
                </a:solidFill>
                <a:latin typeface="Coo Hew"/>
                <a:sym typeface="Arial"/>
              </a:rPr>
              <a:t>The Virtual Roll Call (VRC) web application solves the following problems:</a:t>
            </a:r>
          </a:p>
          <a:p>
            <a:pPr eaLnBrk="1" fontAlgn="auto" hangingPunct="1">
              <a:spcBef>
                <a:spcPts val="0"/>
              </a:spcBef>
              <a:spcAft>
                <a:spcPts val="0"/>
              </a:spcAft>
              <a:buClr>
                <a:srgbClr val="336699"/>
              </a:buClr>
              <a:buSzPct val="100000"/>
              <a:defRPr/>
            </a:pPr>
            <a:endParaRPr lang="en-US" sz="3600" kern="0" dirty="0">
              <a:solidFill>
                <a:srgbClr val="081E3F"/>
              </a:solidFill>
              <a:latin typeface="Coo Hew"/>
              <a:sym typeface="Arial"/>
            </a:endParaRPr>
          </a:p>
          <a:p>
            <a:pPr marL="571500" indent="-571500" eaLnBrk="1" fontAlgn="auto" hangingPunct="1">
              <a:spcBef>
                <a:spcPts val="0"/>
              </a:spcBef>
              <a:spcAft>
                <a:spcPts val="0"/>
              </a:spcAft>
              <a:buClr>
                <a:srgbClr val="081E3F"/>
              </a:buClr>
              <a:buSzPct val="100000"/>
              <a:buFont typeface="Arial" panose="020B0604020202020204" pitchFamily="34" charset="0"/>
              <a:buChar char="•"/>
              <a:defRPr/>
            </a:pPr>
            <a:r>
              <a:rPr lang="en-US" sz="3600" kern="0" dirty="0">
                <a:solidFill>
                  <a:srgbClr val="081E3F"/>
                </a:solidFill>
                <a:latin typeface="Coo Hew"/>
                <a:sym typeface="Arial"/>
              </a:rPr>
              <a:t>Eliminates the need for meeting in person</a:t>
            </a:r>
          </a:p>
          <a:p>
            <a:pPr marL="571500" indent="-571500" eaLnBrk="1" fontAlgn="auto" hangingPunct="1">
              <a:spcBef>
                <a:spcPts val="0"/>
              </a:spcBef>
              <a:spcAft>
                <a:spcPts val="0"/>
              </a:spcAft>
              <a:buClr>
                <a:srgbClr val="081E3F"/>
              </a:buClr>
              <a:buSzPct val="100000"/>
              <a:buFont typeface="Arial" panose="020B0604020202020204" pitchFamily="34" charset="0"/>
              <a:buChar char="•"/>
              <a:defRPr/>
            </a:pPr>
            <a:r>
              <a:rPr lang="en-US" sz="3600" kern="0" dirty="0">
                <a:solidFill>
                  <a:srgbClr val="081E3F"/>
                </a:solidFill>
                <a:latin typeface="Coo Hew"/>
                <a:sym typeface="Arial"/>
              </a:rPr>
              <a:t>Supervisors can push information onto the site in real-time</a:t>
            </a:r>
          </a:p>
          <a:p>
            <a:pPr marL="571500" indent="-571500" eaLnBrk="1" fontAlgn="auto" hangingPunct="1">
              <a:spcBef>
                <a:spcPts val="0"/>
              </a:spcBef>
              <a:spcAft>
                <a:spcPts val="0"/>
              </a:spcAft>
              <a:buClr>
                <a:srgbClr val="081E3F"/>
              </a:buClr>
              <a:buSzPct val="100000"/>
              <a:buFont typeface="Arial" panose="020B0604020202020204" pitchFamily="34" charset="0"/>
              <a:buChar char="•"/>
              <a:defRPr/>
            </a:pPr>
            <a:r>
              <a:rPr lang="en-US" sz="3600" kern="0" dirty="0">
                <a:solidFill>
                  <a:srgbClr val="081E3F"/>
                </a:solidFill>
                <a:latin typeface="Coo Hew"/>
                <a:sym typeface="Arial"/>
              </a:rPr>
              <a:t>Gives officers the flexibility of accessing shift updates at any time</a:t>
            </a:r>
          </a:p>
        </p:txBody>
      </p:sp>
      <p:pic>
        <p:nvPicPr>
          <p:cNvPr id="3078" name="Shape 97">
            <a:extLst>
              <a:ext uri="{FF2B5EF4-FFF2-40B4-BE49-F238E27FC236}">
                <a16:creationId xmlns:a16="http://schemas.microsoft.com/office/drawing/2014/main" id="{0C4893DE-6815-4300-9AA3-B21AD2C386F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400" y="-20500975"/>
            <a:ext cx="2630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Shape 98">
            <a:extLst>
              <a:ext uri="{FF2B5EF4-FFF2-40B4-BE49-F238E27FC236}">
                <a16:creationId xmlns:a16="http://schemas.microsoft.com/office/drawing/2014/main" id="{1861BE8F-BBA3-47BF-B2FA-A88A301C9220}"/>
              </a:ext>
            </a:extLst>
          </p:cNvPr>
          <p:cNvSpPr txBox="1"/>
          <p:nvPr/>
        </p:nvSpPr>
        <p:spPr>
          <a:xfrm>
            <a:off x="723900" y="18727738"/>
            <a:ext cx="10058400" cy="11058525"/>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Current System</a:t>
            </a:r>
          </a:p>
          <a:p>
            <a:pPr eaLnBrk="1" fontAlgn="auto" hangingPunct="1">
              <a:spcBef>
                <a:spcPts val="0"/>
              </a:spcBef>
              <a:spcAft>
                <a:spcPts val="0"/>
              </a:spcAft>
              <a:defRPr/>
            </a:pPr>
            <a:endParaRPr lang="en-US" sz="3600" kern="0" dirty="0">
              <a:sym typeface="Arial"/>
            </a:endParaRPr>
          </a:p>
          <a:p>
            <a:pPr algn="l" eaLnBrk="1" fontAlgn="auto" hangingPunct="1">
              <a:spcBef>
                <a:spcPts val="0"/>
              </a:spcBef>
              <a:spcAft>
                <a:spcPts val="0"/>
              </a:spcAft>
              <a:defRPr/>
            </a:pPr>
            <a:r>
              <a:rPr lang="en-US" sz="3600" b="0" kern="0" dirty="0">
                <a:sym typeface="Arial"/>
              </a:rPr>
              <a:t>This is the second release of the VRC app and the main objective was to fix some bugs from previous version as well as develop some new critical features that could make the application usable for the first time in production by the Pinecrest Police Department. My contributions to this second release include:</a:t>
            </a:r>
          </a:p>
          <a:p>
            <a:pPr algn="l" eaLnBrk="1" fontAlgn="auto" hangingPunct="1">
              <a:spcBef>
                <a:spcPts val="0"/>
              </a:spcBef>
              <a:spcAft>
                <a:spcPts val="0"/>
              </a:spcAft>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Enhance UI of officer Documents Dashboard.</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Added document status by user as “Pending”, “Reviewed” and “Done”, with a disclaimer as a confirmation that user read and understand the content of documents.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Added archived documents feature to hide documents older than 7 days and make them visible only from the category archived link.</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User Documents Log and Status Report.</a:t>
            </a:r>
          </a:p>
          <a:p>
            <a:pPr eaLnBrk="1" fontAlgn="auto" hangingPunct="1">
              <a:spcBef>
                <a:spcPts val="0"/>
              </a:spcBef>
              <a:spcAft>
                <a:spcPts val="0"/>
              </a:spcAft>
              <a:defRPr/>
            </a:pPr>
            <a:endParaRPr lang="en-US" kern="0" dirty="0">
              <a:sym typeface="Arial"/>
            </a:endParaRPr>
          </a:p>
        </p:txBody>
      </p:sp>
      <p:sp>
        <p:nvSpPr>
          <p:cNvPr id="99" name="Shape 99">
            <a:extLst>
              <a:ext uri="{FF2B5EF4-FFF2-40B4-BE49-F238E27FC236}">
                <a16:creationId xmlns:a16="http://schemas.microsoft.com/office/drawing/2014/main" id="{47545DD0-CF3A-4E16-AAA3-272AEE06D3BF}"/>
              </a:ext>
            </a:extLst>
          </p:cNvPr>
          <p:cNvSpPr txBox="1"/>
          <p:nvPr/>
        </p:nvSpPr>
        <p:spPr>
          <a:xfrm>
            <a:off x="723900" y="30287913"/>
            <a:ext cx="10058400" cy="8966200"/>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Requirements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Enhance UI of officer Documents Dashboard.</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Document Status and Confirmation.</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User Documents Log.</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User Documents Log and Status Report.</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Archive Document older than 7 days.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Option to physically delete archived documents.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Show archived columns on Supervisor Documents Grid.</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New field for document description.</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Refresh after uploading document.</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Fix supervisor edit document screen that was not working.</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marL="571500" lvl="1" indent="-571500" eaLnBrk="1" fontAlgn="auto" hangingPunct="1">
              <a:spcBef>
                <a:spcPts val="0"/>
              </a:spcBef>
              <a:spcAft>
                <a:spcPts val="0"/>
              </a:spcAft>
              <a:buClr>
                <a:srgbClr val="081E3F"/>
              </a:buClr>
              <a:buSzPct val="100000"/>
              <a:buFont typeface="Arial" panose="020B0604020202020204" pitchFamily="34" charset="0"/>
              <a:buChar char="•"/>
              <a:defRPr/>
            </a:pPr>
            <a:endParaRPr lang="en-US" sz="100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sz="3600" b="0" kern="0" dirty="0">
              <a:sym typeface="Arial"/>
            </a:endParaRPr>
          </a:p>
          <a:p>
            <a:pPr eaLnBrk="1" fontAlgn="auto" hangingPunct="1">
              <a:spcBef>
                <a:spcPts val="0"/>
              </a:spcBef>
              <a:spcAft>
                <a:spcPts val="0"/>
              </a:spcAft>
              <a:defRPr/>
            </a:pPr>
            <a:endParaRPr kern="0" dirty="0">
              <a:sym typeface="Arial"/>
            </a:endParaRPr>
          </a:p>
        </p:txBody>
      </p:sp>
      <p:sp>
        <p:nvSpPr>
          <p:cNvPr id="102" name="Shape 102">
            <a:extLst>
              <a:ext uri="{FF2B5EF4-FFF2-40B4-BE49-F238E27FC236}">
                <a16:creationId xmlns:a16="http://schemas.microsoft.com/office/drawing/2014/main" id="{9D475728-FADE-448D-81D8-9FBF481299F9}"/>
              </a:ext>
            </a:extLst>
          </p:cNvPr>
          <p:cNvSpPr txBox="1"/>
          <p:nvPr/>
        </p:nvSpPr>
        <p:spPr>
          <a:xfrm>
            <a:off x="11541125" y="6770688"/>
            <a:ext cx="10058400" cy="6230937"/>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Implementation</a:t>
            </a:r>
          </a:p>
          <a:p>
            <a:pPr algn="l" eaLnBrk="1" fontAlgn="auto" hangingPunct="1">
              <a:spcBef>
                <a:spcPts val="0"/>
              </a:spcBef>
              <a:spcAft>
                <a:spcPts val="0"/>
              </a:spcAft>
              <a:defRPr/>
            </a:pP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Frontend</a:t>
            </a:r>
            <a:r>
              <a:rPr lang="en-US" b="0" kern="0" dirty="0">
                <a:sym typeface="Arial"/>
              </a:rPr>
              <a:t>: HTML5, CSS3, Bootstrap CSS, Bootswatch Theme, UI-Grid </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Frontend Framework</a:t>
            </a:r>
            <a:r>
              <a:rPr lang="en-US" b="0" kern="0" dirty="0">
                <a:sym typeface="Arial"/>
              </a:rPr>
              <a:t>: Angular JS</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Backend API</a:t>
            </a:r>
            <a:r>
              <a:rPr lang="en-US" b="0" kern="0" dirty="0">
                <a:sym typeface="Arial"/>
              </a:rPr>
              <a:t>: PHP</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Database</a:t>
            </a:r>
            <a:r>
              <a:rPr lang="en-US" b="0" kern="0" dirty="0">
                <a:sym typeface="Arial"/>
              </a:rPr>
              <a:t>: MySQL</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Web Server</a:t>
            </a:r>
            <a:r>
              <a:rPr lang="en-US" b="0" kern="0" dirty="0">
                <a:sym typeface="Arial"/>
              </a:rPr>
              <a:t>: Apache HTTP</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kern="0" dirty="0">
                <a:sym typeface="Arial"/>
              </a:rPr>
              <a:t>OS</a:t>
            </a:r>
            <a:r>
              <a:rPr lang="en-US" b="0" kern="0" dirty="0">
                <a:sym typeface="Arial"/>
              </a:rPr>
              <a:t>: Ubuntu Linux</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lang="en-US"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endParaRPr kern="0" dirty="0">
              <a:sym typeface="Arial"/>
            </a:endParaRPr>
          </a:p>
        </p:txBody>
      </p:sp>
      <p:sp>
        <p:nvSpPr>
          <p:cNvPr id="103" name="Shape 103">
            <a:extLst>
              <a:ext uri="{FF2B5EF4-FFF2-40B4-BE49-F238E27FC236}">
                <a16:creationId xmlns:a16="http://schemas.microsoft.com/office/drawing/2014/main" id="{66332047-D0B6-4F97-8635-578432F27F95}"/>
              </a:ext>
            </a:extLst>
          </p:cNvPr>
          <p:cNvSpPr txBox="1"/>
          <p:nvPr/>
        </p:nvSpPr>
        <p:spPr>
          <a:xfrm>
            <a:off x="22229763" y="6770688"/>
            <a:ext cx="10058400" cy="13063537"/>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Verification</a:t>
            </a:r>
          </a:p>
        </p:txBody>
      </p:sp>
      <p:sp>
        <p:nvSpPr>
          <p:cNvPr id="105" name="Shape 105">
            <a:extLst>
              <a:ext uri="{FF2B5EF4-FFF2-40B4-BE49-F238E27FC236}">
                <a16:creationId xmlns:a16="http://schemas.microsoft.com/office/drawing/2014/main" id="{45DDE969-653B-48EB-91CF-FE5E9C05160A}"/>
              </a:ext>
            </a:extLst>
          </p:cNvPr>
          <p:cNvSpPr txBox="1"/>
          <p:nvPr/>
        </p:nvSpPr>
        <p:spPr>
          <a:xfrm>
            <a:off x="22245638" y="20499388"/>
            <a:ext cx="10058400" cy="7602537"/>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Summary</a:t>
            </a:r>
          </a:p>
          <a:p>
            <a:pPr eaLnBrk="1" fontAlgn="auto" hangingPunct="1">
              <a:spcBef>
                <a:spcPts val="0"/>
              </a:spcBef>
              <a:spcAft>
                <a:spcPts val="0"/>
              </a:spcAft>
              <a:defRPr/>
            </a:pPr>
            <a:endParaRPr lang="en-US" sz="3600" b="0" kern="0" dirty="0">
              <a:sym typeface="Arial"/>
            </a:endParaRP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We were able to fix previous bug and add required new features to start using app in production.</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Enhancement of user interface. </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Addition of Logs, Document Status and Document Confirmation.</a:t>
            </a:r>
          </a:p>
          <a:p>
            <a:pPr marL="571500" indent="-571500" algn="l" eaLnBrk="1" fontAlgn="auto" hangingPunct="1">
              <a:spcBef>
                <a:spcPts val="0"/>
              </a:spcBef>
              <a:spcAft>
                <a:spcPts val="0"/>
              </a:spcAft>
              <a:buClr>
                <a:srgbClr val="081E3F"/>
              </a:buClr>
              <a:buSzPct val="100000"/>
              <a:buFont typeface="Arial" panose="020B0604020202020204" pitchFamily="34" charset="0"/>
              <a:buChar char="•"/>
              <a:defRPr/>
            </a:pPr>
            <a:r>
              <a:rPr lang="en-US" sz="3600" b="0" kern="0" dirty="0">
                <a:sym typeface="Arial"/>
              </a:rPr>
              <a:t>Added Report Capabilities with option to filter and option to Export Report to PDF and Excel.</a:t>
            </a:r>
          </a:p>
          <a:p>
            <a:pPr algn="l" eaLnBrk="1" fontAlgn="auto" hangingPunct="1">
              <a:spcBef>
                <a:spcPts val="0"/>
              </a:spcBef>
              <a:spcAft>
                <a:spcPts val="0"/>
              </a:spcAft>
              <a:buClr>
                <a:srgbClr val="081E3F"/>
              </a:buClr>
              <a:buSzPct val="100000"/>
              <a:defRPr/>
            </a:pPr>
            <a:endParaRPr lang="en-US" sz="3600" b="0" kern="0" dirty="0">
              <a:sym typeface="Arial"/>
            </a:endParaRPr>
          </a:p>
        </p:txBody>
      </p:sp>
      <p:sp>
        <p:nvSpPr>
          <p:cNvPr id="3084" name="Shape 107">
            <a:extLst>
              <a:ext uri="{FF2B5EF4-FFF2-40B4-BE49-F238E27FC236}">
                <a16:creationId xmlns:a16="http://schemas.microsoft.com/office/drawing/2014/main" id="{B5E37584-FB26-4FCB-825D-1112BBC35D32}"/>
              </a:ext>
            </a:extLst>
          </p:cNvPr>
          <p:cNvSpPr txBox="1">
            <a:spLocks noChangeArrowheads="1"/>
          </p:cNvSpPr>
          <p:nvPr/>
        </p:nvSpPr>
        <p:spPr bwMode="auto">
          <a:xfrm>
            <a:off x="723900" y="496888"/>
            <a:ext cx="685641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33399"/>
              </a:buClr>
              <a:buSzPct val="25000"/>
            </a:pPr>
            <a:r>
              <a:rPr lang="en-US" altLang="en-US" sz="8000" b="1">
                <a:solidFill>
                  <a:srgbClr val="081E3F"/>
                </a:solidFill>
                <a:latin typeface="Coo Hew"/>
                <a:ea typeface="Coo Hew"/>
                <a:cs typeface="Coo Hew"/>
              </a:rPr>
              <a:t>Virtual Roll Call</a:t>
            </a:r>
          </a:p>
        </p:txBody>
      </p:sp>
      <p:pic>
        <p:nvPicPr>
          <p:cNvPr id="3085" name="Picture 2" descr="Image result for fiu school of computing">
            <a:extLst>
              <a:ext uri="{FF2B5EF4-FFF2-40B4-BE49-F238E27FC236}">
                <a16:creationId xmlns:a16="http://schemas.microsoft.com/office/drawing/2014/main" id="{31864436-2060-4189-9BA6-20FB8779B4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25" y="479425"/>
            <a:ext cx="65436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5">
            <a:extLst>
              <a:ext uri="{FF2B5EF4-FFF2-40B4-BE49-F238E27FC236}">
                <a16:creationId xmlns:a16="http://schemas.microsoft.com/office/drawing/2014/main" id="{84C30DDC-3452-410E-BF0B-C94C1B39B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7519" t="8862" r="27466" b="6487"/>
          <a:stretch>
            <a:fillRect/>
          </a:stretch>
        </p:blipFill>
        <p:spPr bwMode="auto">
          <a:xfrm>
            <a:off x="9582150" y="2108200"/>
            <a:ext cx="17938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6">
            <a:extLst>
              <a:ext uri="{FF2B5EF4-FFF2-40B4-BE49-F238E27FC236}">
                <a16:creationId xmlns:a16="http://schemas.microsoft.com/office/drawing/2014/main" id="{0347DC9A-2A50-456C-95AB-80701F1B69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84063" y="2222500"/>
            <a:ext cx="17780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7">
            <a:extLst>
              <a:ext uri="{FF2B5EF4-FFF2-40B4-BE49-F238E27FC236}">
                <a16:creationId xmlns:a16="http://schemas.microsoft.com/office/drawing/2014/main" id="{404A4CD0-8A9E-4C09-9EE0-9282E4CF54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1021" r="23273"/>
          <a:stretch>
            <a:fillRect/>
          </a:stretch>
        </p:blipFill>
        <p:spPr bwMode="auto">
          <a:xfrm>
            <a:off x="14835188" y="2222500"/>
            <a:ext cx="180816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Shape 101">
            <a:extLst>
              <a:ext uri="{FF2B5EF4-FFF2-40B4-BE49-F238E27FC236}">
                <a16:creationId xmlns:a16="http://schemas.microsoft.com/office/drawing/2014/main" id="{E078CD34-6957-43AC-8A97-90365D488D2F}"/>
              </a:ext>
            </a:extLst>
          </p:cNvPr>
          <p:cNvSpPr txBox="1"/>
          <p:nvPr/>
        </p:nvSpPr>
        <p:spPr>
          <a:xfrm>
            <a:off x="11541125" y="13487400"/>
            <a:ext cx="10058400" cy="10290175"/>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Object Design</a:t>
            </a:r>
          </a:p>
        </p:txBody>
      </p:sp>
      <p:pic>
        <p:nvPicPr>
          <p:cNvPr id="3090" name="Picture 8">
            <a:extLst>
              <a:ext uri="{FF2B5EF4-FFF2-40B4-BE49-F238E27FC236}">
                <a16:creationId xmlns:a16="http://schemas.microsoft.com/office/drawing/2014/main" id="{726E3CFB-5741-4BBA-96B7-67F60AC811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6979" t="8987" r="7889"/>
          <a:stretch>
            <a:fillRect/>
          </a:stretch>
        </p:blipFill>
        <p:spPr bwMode="auto">
          <a:xfrm>
            <a:off x="16379825" y="4046538"/>
            <a:ext cx="17986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TextBox 10">
            <a:extLst>
              <a:ext uri="{FF2B5EF4-FFF2-40B4-BE49-F238E27FC236}">
                <a16:creationId xmlns:a16="http://schemas.microsoft.com/office/drawing/2014/main" id="{B7E2A265-F824-429A-9348-0C4421A51FB5}"/>
              </a:ext>
            </a:extLst>
          </p:cNvPr>
          <p:cNvSpPr txBox="1">
            <a:spLocks noChangeArrowheads="1"/>
          </p:cNvSpPr>
          <p:nvPr/>
        </p:nvSpPr>
        <p:spPr bwMode="auto">
          <a:xfrm>
            <a:off x="11541125" y="2505075"/>
            <a:ext cx="476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a:t>+</a:t>
            </a:r>
          </a:p>
        </p:txBody>
      </p:sp>
      <p:sp>
        <p:nvSpPr>
          <p:cNvPr id="3092" name="TextBox 32">
            <a:extLst>
              <a:ext uri="{FF2B5EF4-FFF2-40B4-BE49-F238E27FC236}">
                <a16:creationId xmlns:a16="http://schemas.microsoft.com/office/drawing/2014/main" id="{F5C0DB3D-AB21-4114-8C0B-E412E15E0279}"/>
              </a:ext>
            </a:extLst>
          </p:cNvPr>
          <p:cNvSpPr txBox="1">
            <a:spLocks noChangeArrowheads="1"/>
          </p:cNvSpPr>
          <p:nvPr/>
        </p:nvSpPr>
        <p:spPr bwMode="auto">
          <a:xfrm>
            <a:off x="14127163" y="2505075"/>
            <a:ext cx="54133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a:t>+</a:t>
            </a:r>
          </a:p>
        </p:txBody>
      </p:sp>
      <p:sp>
        <p:nvSpPr>
          <p:cNvPr id="3093" name="TextBox 33">
            <a:extLst>
              <a:ext uri="{FF2B5EF4-FFF2-40B4-BE49-F238E27FC236}">
                <a16:creationId xmlns:a16="http://schemas.microsoft.com/office/drawing/2014/main" id="{CC854F93-C242-4736-A510-E0141D13BF84}"/>
              </a:ext>
            </a:extLst>
          </p:cNvPr>
          <p:cNvSpPr txBox="1">
            <a:spLocks noChangeArrowheads="1"/>
          </p:cNvSpPr>
          <p:nvPr/>
        </p:nvSpPr>
        <p:spPr bwMode="auto">
          <a:xfrm>
            <a:off x="16806863" y="2505075"/>
            <a:ext cx="5429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a:t>+</a:t>
            </a:r>
          </a:p>
        </p:txBody>
      </p:sp>
      <p:sp>
        <p:nvSpPr>
          <p:cNvPr id="3094" name="Rectangle 31">
            <a:extLst>
              <a:ext uri="{FF2B5EF4-FFF2-40B4-BE49-F238E27FC236}">
                <a16:creationId xmlns:a16="http://schemas.microsoft.com/office/drawing/2014/main" id="{1FA89E31-F4D7-4BBE-8313-1F40D429EFA2}"/>
              </a:ext>
            </a:extLst>
          </p:cNvPr>
          <p:cNvSpPr>
            <a:spLocks noChangeArrowheads="1"/>
          </p:cNvSpPr>
          <p:nvPr/>
        </p:nvSpPr>
        <p:spPr bwMode="auto">
          <a:xfrm>
            <a:off x="13488988" y="23325138"/>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br>
              <a:rPr lang="en-US" altLang="en-US" sz="1800">
                <a:solidFill>
                  <a:schemeClr val="tx1"/>
                </a:solidFill>
              </a:rPr>
            </a:br>
            <a:endParaRPr lang="en-US" altLang="en-US" sz="1800">
              <a:solidFill>
                <a:schemeClr val="tx1"/>
              </a:solidFill>
            </a:endParaRPr>
          </a:p>
          <a:p>
            <a:endParaRPr lang="en-US" altLang="en-US" sz="1800">
              <a:solidFill>
                <a:schemeClr val="tx1"/>
              </a:solidFill>
            </a:endParaRPr>
          </a:p>
        </p:txBody>
      </p:sp>
      <p:graphicFrame>
        <p:nvGraphicFramePr>
          <p:cNvPr id="28" name="Table 27">
            <a:extLst>
              <a:ext uri="{FF2B5EF4-FFF2-40B4-BE49-F238E27FC236}">
                <a16:creationId xmlns:a16="http://schemas.microsoft.com/office/drawing/2014/main" id="{4ADEB498-F9CF-43CB-A341-4ECC5E5FC2B1}"/>
              </a:ext>
            </a:extLst>
          </p:cNvPr>
          <p:cNvGraphicFramePr>
            <a:graphicFrameLocks noGrp="1"/>
          </p:cNvGraphicFramePr>
          <p:nvPr/>
        </p:nvGraphicFramePr>
        <p:xfrm>
          <a:off x="22439313" y="8058150"/>
          <a:ext cx="9645650" cy="5475288"/>
        </p:xfrm>
        <a:graphic>
          <a:graphicData uri="http://schemas.openxmlformats.org/drawingml/2006/table">
            <a:tbl>
              <a:tblPr>
                <a:tableStyleId>{793D81CF-94F2-401A-BA57-92F5A7B2D0C5}</a:tableStyleId>
              </a:tblPr>
              <a:tblGrid>
                <a:gridCol w="2022596">
                  <a:extLst>
                    <a:ext uri="{9D8B030D-6E8A-4147-A177-3AD203B41FA5}">
                      <a16:colId xmlns:a16="http://schemas.microsoft.com/office/drawing/2014/main" val="3610897220"/>
                    </a:ext>
                  </a:extLst>
                </a:gridCol>
                <a:gridCol w="7623054">
                  <a:extLst>
                    <a:ext uri="{9D8B030D-6E8A-4147-A177-3AD203B41FA5}">
                      <a16:colId xmlns:a16="http://schemas.microsoft.com/office/drawing/2014/main" val="726280488"/>
                    </a:ext>
                  </a:extLst>
                </a:gridCol>
              </a:tblGrid>
              <a:tr h="499129">
                <a:tc>
                  <a:txBody>
                    <a:bodyPr/>
                    <a:lstStyle/>
                    <a:p>
                      <a:pPr rtl="0" fontAlgn="t">
                        <a:spcBef>
                          <a:spcPts val="0"/>
                        </a:spcBef>
                        <a:spcAft>
                          <a:spcPts val="0"/>
                        </a:spcAft>
                      </a:pPr>
                      <a:r>
                        <a:rPr lang="en-US" sz="2400" b="1" u="none" strike="noStrike" dirty="0">
                          <a:effectLst/>
                        </a:rPr>
                        <a:t>Test Case</a:t>
                      </a:r>
                      <a:endParaRPr lang="en-US" sz="2400" b="1" dirty="0">
                        <a:effectLst/>
                        <a:latin typeface="Coo Hew"/>
                      </a:endParaRPr>
                    </a:p>
                  </a:txBody>
                  <a:tcPr marL="66681" marR="66681" marT="66678" marB="66678"/>
                </a:tc>
                <a:tc>
                  <a:txBody>
                    <a:bodyPr/>
                    <a:lstStyle/>
                    <a:p>
                      <a:pPr rtl="0" fontAlgn="t">
                        <a:spcBef>
                          <a:spcPts val="0"/>
                        </a:spcBef>
                        <a:spcAft>
                          <a:spcPts val="0"/>
                        </a:spcAft>
                      </a:pPr>
                      <a:r>
                        <a:rPr lang="en-US" sz="2400" b="1" u="none" strike="noStrike" dirty="0">
                          <a:effectLst/>
                        </a:rPr>
                        <a:t>Story #233: Document Confirmation (</a:t>
                      </a:r>
                      <a:r>
                        <a:rPr lang="en-US" sz="2400" b="1" u="none" strike="noStrike" dirty="0">
                          <a:solidFill>
                            <a:srgbClr val="00B050"/>
                          </a:solidFill>
                          <a:effectLst/>
                        </a:rPr>
                        <a:t>Sunny Day</a:t>
                      </a:r>
                      <a:r>
                        <a:rPr lang="en-US" sz="2400" b="1" u="none" strike="noStrike" dirty="0">
                          <a:effectLst/>
                        </a:rPr>
                        <a:t>)</a:t>
                      </a:r>
                      <a:endParaRPr lang="en-US" sz="2400" b="1" dirty="0">
                        <a:solidFill>
                          <a:srgbClr val="00B050"/>
                        </a:solidFill>
                        <a:effectLst/>
                        <a:latin typeface="Coo Hew"/>
                      </a:endParaRPr>
                    </a:p>
                  </a:txBody>
                  <a:tcPr marL="66681" marR="66681" marT="66678" marB="66678"/>
                </a:tc>
                <a:extLst>
                  <a:ext uri="{0D108BD9-81ED-4DB2-BD59-A6C34878D82A}">
                    <a16:rowId xmlns:a16="http://schemas.microsoft.com/office/drawing/2014/main" val="1005373033"/>
                  </a:ext>
                </a:extLst>
              </a:tr>
              <a:tr h="1230677">
                <a:tc>
                  <a:txBody>
                    <a:bodyPr/>
                    <a:lstStyle/>
                    <a:p>
                      <a:pPr rtl="0" fontAlgn="t">
                        <a:spcBef>
                          <a:spcPts val="0"/>
                        </a:spcBef>
                        <a:spcAft>
                          <a:spcPts val="0"/>
                        </a:spcAft>
                      </a:pPr>
                      <a:r>
                        <a:rPr lang="en-US" sz="2400" b="1" u="none" strike="noStrike">
                          <a:effectLst/>
                        </a:rPr>
                        <a:t>Purpose</a:t>
                      </a:r>
                      <a:endParaRPr lang="en-US" sz="2400" b="1">
                        <a:effectLst/>
                        <a:latin typeface="Coo Hew"/>
                      </a:endParaRPr>
                    </a:p>
                  </a:txBody>
                  <a:tcPr marL="66681" marR="66681" marT="66678" marB="66678"/>
                </a:tc>
                <a:tc>
                  <a:txBody>
                    <a:bodyPr/>
                    <a:lstStyle/>
                    <a:p>
                      <a:pPr rtl="0" fontAlgn="t">
                        <a:spcBef>
                          <a:spcPts val="0"/>
                        </a:spcBef>
                        <a:spcAft>
                          <a:spcPts val="0"/>
                        </a:spcAft>
                      </a:pPr>
                      <a:r>
                        <a:rPr lang="en-US" sz="2400" u="none" strike="noStrike" dirty="0">
                          <a:effectLst/>
                          <a:latin typeface="+mn-lt"/>
                        </a:rPr>
                        <a:t>Verify that document status change from default status “Pending” into “Reviewed” after officer clicks on document. for the first time.</a:t>
                      </a:r>
                      <a:endParaRPr lang="en-US" sz="2400" dirty="0">
                        <a:effectLst/>
                        <a:latin typeface="+mn-lt"/>
                      </a:endParaRPr>
                    </a:p>
                  </a:txBody>
                  <a:tcPr marL="66681" marR="66681" marT="66678" marB="66678"/>
                </a:tc>
                <a:extLst>
                  <a:ext uri="{0D108BD9-81ED-4DB2-BD59-A6C34878D82A}">
                    <a16:rowId xmlns:a16="http://schemas.microsoft.com/office/drawing/2014/main" val="494415610"/>
                  </a:ext>
                </a:extLst>
              </a:tr>
              <a:tr h="1230677">
                <a:tc>
                  <a:txBody>
                    <a:bodyPr/>
                    <a:lstStyle/>
                    <a:p>
                      <a:pPr rtl="0" fontAlgn="t">
                        <a:spcBef>
                          <a:spcPts val="0"/>
                        </a:spcBef>
                        <a:spcAft>
                          <a:spcPts val="0"/>
                        </a:spcAft>
                      </a:pPr>
                      <a:r>
                        <a:rPr lang="en-US" sz="2400" b="1" u="none" strike="noStrike" dirty="0">
                          <a:effectLst/>
                        </a:rPr>
                        <a:t>Precondition</a:t>
                      </a:r>
                      <a:endParaRPr lang="en-US" sz="2400" b="1" dirty="0">
                        <a:effectLst/>
                        <a:latin typeface="Coo Hew"/>
                      </a:endParaRPr>
                    </a:p>
                  </a:txBody>
                  <a:tcPr marL="66681" marR="66681" marT="66678" marB="66678"/>
                </a:tc>
                <a:tc>
                  <a:txBody>
                    <a:bodyPr/>
                    <a:lstStyle/>
                    <a:p>
                      <a:pPr rtl="0" fontAlgn="t">
                        <a:spcBef>
                          <a:spcPts val="0"/>
                        </a:spcBef>
                        <a:spcAft>
                          <a:spcPts val="0"/>
                        </a:spcAft>
                      </a:pPr>
                      <a:r>
                        <a:rPr lang="en-US" sz="2400" dirty="0">
                          <a:effectLst/>
                          <a:latin typeface="+mn-lt"/>
                        </a:rPr>
                        <a:t>1.User is logged in as Officer role. </a:t>
                      </a:r>
                    </a:p>
                    <a:p>
                      <a:pPr rtl="0" fontAlgn="t">
                        <a:spcBef>
                          <a:spcPts val="0"/>
                        </a:spcBef>
                        <a:spcAft>
                          <a:spcPts val="0"/>
                        </a:spcAft>
                      </a:pPr>
                      <a:r>
                        <a:rPr lang="en-US" sz="2400" dirty="0">
                          <a:effectLst/>
                          <a:latin typeface="+mn-lt"/>
                        </a:rPr>
                        <a:t>2.User selects category they wish to filter documents by.</a:t>
                      </a:r>
                    </a:p>
                  </a:txBody>
                  <a:tcPr marL="66681" marR="66681" marT="66678" marB="66678"/>
                </a:tc>
                <a:extLst>
                  <a:ext uri="{0D108BD9-81ED-4DB2-BD59-A6C34878D82A}">
                    <a16:rowId xmlns:a16="http://schemas.microsoft.com/office/drawing/2014/main" val="3507921749"/>
                  </a:ext>
                </a:extLst>
              </a:tr>
              <a:tr h="1596451">
                <a:tc>
                  <a:txBody>
                    <a:bodyPr/>
                    <a:lstStyle/>
                    <a:p>
                      <a:pPr rtl="0" fontAlgn="t">
                        <a:spcBef>
                          <a:spcPts val="0"/>
                        </a:spcBef>
                        <a:spcAft>
                          <a:spcPts val="0"/>
                        </a:spcAft>
                      </a:pPr>
                      <a:r>
                        <a:rPr lang="en-US" sz="2400" b="1" u="none" strike="noStrike" dirty="0">
                          <a:effectLst/>
                        </a:rPr>
                        <a:t>Input</a:t>
                      </a:r>
                      <a:endParaRPr lang="en-US" sz="2400" b="1" dirty="0">
                        <a:effectLst/>
                        <a:latin typeface="Coo Hew"/>
                      </a:endParaRPr>
                    </a:p>
                  </a:txBody>
                  <a:tcPr marL="66681" marR="66681" marT="66678" marB="66678"/>
                </a:tc>
                <a:tc>
                  <a:txBody>
                    <a:bodyPr/>
                    <a:lstStyle/>
                    <a:p>
                      <a:pPr rtl="0" fontAlgn="base">
                        <a:spcBef>
                          <a:spcPts val="0"/>
                        </a:spcBef>
                        <a:spcAft>
                          <a:spcPts val="0"/>
                        </a:spcAft>
                        <a:buFont typeface="+mj-lt"/>
                        <a:buNone/>
                      </a:pPr>
                      <a:r>
                        <a:rPr lang="en-US" sz="2400" b="0" i="0" u="none" strike="noStrike" dirty="0">
                          <a:solidFill>
                            <a:srgbClr val="000000"/>
                          </a:solidFill>
                          <a:effectLst/>
                          <a:latin typeface="+mn-lt"/>
                        </a:rPr>
                        <a:t>The category will list the documents. Documents pending to review for this officer will have status “Pending”. Officer will click on document for the first time.</a:t>
                      </a:r>
                    </a:p>
                  </a:txBody>
                  <a:tcPr marL="66681" marR="66681" marT="66678" marB="66678"/>
                </a:tc>
                <a:extLst>
                  <a:ext uri="{0D108BD9-81ED-4DB2-BD59-A6C34878D82A}">
                    <a16:rowId xmlns:a16="http://schemas.microsoft.com/office/drawing/2014/main" val="3518277070"/>
                  </a:ext>
                </a:extLst>
              </a:tr>
              <a:tr h="918354">
                <a:tc>
                  <a:txBody>
                    <a:bodyPr/>
                    <a:lstStyle/>
                    <a:p>
                      <a:pPr rtl="0" fontAlgn="t">
                        <a:spcBef>
                          <a:spcPts val="0"/>
                        </a:spcBef>
                        <a:spcAft>
                          <a:spcPts val="0"/>
                        </a:spcAft>
                      </a:pPr>
                      <a:r>
                        <a:rPr lang="en-US" sz="2400" b="1" u="none" strike="noStrike" dirty="0">
                          <a:effectLst/>
                        </a:rPr>
                        <a:t>Expected Output</a:t>
                      </a:r>
                      <a:endParaRPr lang="en-US" sz="2400" b="1" dirty="0">
                        <a:effectLst/>
                        <a:latin typeface="Coo Hew"/>
                      </a:endParaRPr>
                    </a:p>
                  </a:txBody>
                  <a:tcPr marL="66681" marR="66681" marT="66678" marB="66678"/>
                </a:tc>
                <a:tc>
                  <a:txBody>
                    <a:bodyPr/>
                    <a:lstStyle/>
                    <a:p>
                      <a:pPr rtl="0" fontAlgn="t">
                        <a:spcBef>
                          <a:spcPts val="0"/>
                        </a:spcBef>
                        <a:spcAft>
                          <a:spcPts val="0"/>
                        </a:spcAft>
                      </a:pPr>
                      <a:r>
                        <a:rPr lang="en-US" sz="2400" dirty="0">
                          <a:effectLst/>
                          <a:latin typeface="+mn-lt"/>
                        </a:rPr>
                        <a:t>Document will display and it will change its status on the list from “Pending” to “Reviewed”.</a:t>
                      </a:r>
                    </a:p>
                  </a:txBody>
                  <a:tcPr marL="66681" marR="66681" marT="66678" marB="66678"/>
                </a:tc>
                <a:extLst>
                  <a:ext uri="{0D108BD9-81ED-4DB2-BD59-A6C34878D82A}">
                    <a16:rowId xmlns:a16="http://schemas.microsoft.com/office/drawing/2014/main" val="2630072567"/>
                  </a:ext>
                </a:extLst>
              </a:tr>
            </a:tbl>
          </a:graphicData>
        </a:graphic>
      </p:graphicFrame>
      <p:sp>
        <p:nvSpPr>
          <p:cNvPr id="3114" name="Rectangle 32">
            <a:extLst>
              <a:ext uri="{FF2B5EF4-FFF2-40B4-BE49-F238E27FC236}">
                <a16:creationId xmlns:a16="http://schemas.microsoft.com/office/drawing/2014/main" id="{FDAA060F-FC75-43B7-A0CB-08353D4FF768}"/>
              </a:ext>
            </a:extLst>
          </p:cNvPr>
          <p:cNvSpPr>
            <a:spLocks noChangeArrowheads="1"/>
          </p:cNvSpPr>
          <p:nvPr/>
        </p:nvSpPr>
        <p:spPr bwMode="auto">
          <a:xfrm>
            <a:off x="13488988" y="23110825"/>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br>
              <a:rPr lang="en-US" altLang="en-US" sz="1800">
                <a:solidFill>
                  <a:schemeClr val="tx1"/>
                </a:solidFill>
              </a:rPr>
            </a:br>
            <a:endParaRPr lang="en-US" altLang="en-US" sz="1800">
              <a:solidFill>
                <a:schemeClr val="tx1"/>
              </a:solidFill>
            </a:endParaRPr>
          </a:p>
          <a:p>
            <a:endParaRPr lang="en-US" altLang="en-US" sz="1800">
              <a:solidFill>
                <a:schemeClr val="tx1"/>
              </a:solidFill>
            </a:endParaRPr>
          </a:p>
        </p:txBody>
      </p:sp>
      <p:graphicFrame>
        <p:nvGraphicFramePr>
          <p:cNvPr id="35" name="Table 34">
            <a:extLst>
              <a:ext uri="{FF2B5EF4-FFF2-40B4-BE49-F238E27FC236}">
                <a16:creationId xmlns:a16="http://schemas.microsoft.com/office/drawing/2014/main" id="{FEADFA2E-D007-4979-9CCE-361088A99DB9}"/>
              </a:ext>
            </a:extLst>
          </p:cNvPr>
          <p:cNvGraphicFramePr>
            <a:graphicFrameLocks noGrp="1"/>
          </p:cNvGraphicFramePr>
          <p:nvPr/>
        </p:nvGraphicFramePr>
        <p:xfrm>
          <a:off x="22464713" y="13849350"/>
          <a:ext cx="9620250" cy="5592844"/>
        </p:xfrm>
        <a:graphic>
          <a:graphicData uri="http://schemas.openxmlformats.org/drawingml/2006/table">
            <a:tbl>
              <a:tblPr>
                <a:tableStyleId>{793D81CF-94F2-401A-BA57-92F5A7B2D0C5}</a:tableStyleId>
              </a:tblPr>
              <a:tblGrid>
                <a:gridCol w="2032094">
                  <a:extLst>
                    <a:ext uri="{9D8B030D-6E8A-4147-A177-3AD203B41FA5}">
                      <a16:colId xmlns:a16="http://schemas.microsoft.com/office/drawing/2014/main" val="83781201"/>
                    </a:ext>
                  </a:extLst>
                </a:gridCol>
                <a:gridCol w="7588156">
                  <a:extLst>
                    <a:ext uri="{9D8B030D-6E8A-4147-A177-3AD203B41FA5}">
                      <a16:colId xmlns:a16="http://schemas.microsoft.com/office/drawing/2014/main" val="958491644"/>
                    </a:ext>
                  </a:extLst>
                </a:gridCol>
              </a:tblGrid>
              <a:tr h="586704">
                <a:tc>
                  <a:txBody>
                    <a:bodyPr/>
                    <a:lstStyle/>
                    <a:p>
                      <a:pPr rtl="0" fontAlgn="t">
                        <a:spcBef>
                          <a:spcPts val="0"/>
                        </a:spcBef>
                        <a:spcAft>
                          <a:spcPts val="0"/>
                        </a:spcAft>
                      </a:pPr>
                      <a:r>
                        <a:rPr lang="en-US" sz="2400" b="1" u="none" strike="noStrike" dirty="0">
                          <a:effectLst/>
                        </a:rPr>
                        <a:t>Test Case</a:t>
                      </a:r>
                      <a:endParaRPr lang="en-US" sz="2400" b="1" dirty="0">
                        <a:effectLst/>
                      </a:endParaRPr>
                    </a:p>
                  </a:txBody>
                  <a:tcPr marL="66682" marR="66682" marT="66673" marB="66673"/>
                </a:tc>
                <a:tc>
                  <a:txBody>
                    <a:bodyPr/>
                    <a:lstStyle/>
                    <a:p>
                      <a:pPr rtl="0" fontAlgn="t">
                        <a:spcBef>
                          <a:spcPts val="0"/>
                        </a:spcBef>
                        <a:spcAft>
                          <a:spcPts val="0"/>
                        </a:spcAft>
                      </a:pPr>
                      <a:r>
                        <a:rPr lang="en-US" sz="2400" b="1" u="none" strike="noStrike" dirty="0">
                          <a:effectLst/>
                        </a:rPr>
                        <a:t>Story #233: Document Confirmation (</a:t>
                      </a:r>
                      <a:r>
                        <a:rPr lang="en-US" sz="2400" b="1" u="none" strike="noStrike" dirty="0">
                          <a:solidFill>
                            <a:srgbClr val="FF0000"/>
                          </a:solidFill>
                          <a:effectLst/>
                        </a:rPr>
                        <a:t>Rainy Day</a:t>
                      </a:r>
                      <a:r>
                        <a:rPr lang="en-US" sz="2400" b="1" u="none" strike="noStrike" dirty="0">
                          <a:effectLst/>
                        </a:rPr>
                        <a:t>)</a:t>
                      </a:r>
                      <a:endParaRPr lang="en-US" sz="2400" b="1" dirty="0">
                        <a:solidFill>
                          <a:srgbClr val="FF0000"/>
                        </a:solidFill>
                        <a:effectLst/>
                      </a:endParaRPr>
                    </a:p>
                  </a:txBody>
                  <a:tcPr marL="66682" marR="66682" marT="66673" marB="66673"/>
                </a:tc>
                <a:extLst>
                  <a:ext uri="{0D108BD9-81ED-4DB2-BD59-A6C34878D82A}">
                    <a16:rowId xmlns:a16="http://schemas.microsoft.com/office/drawing/2014/main" val="963599892"/>
                  </a:ext>
                </a:extLst>
              </a:tr>
              <a:tr h="1230602">
                <a:tc>
                  <a:txBody>
                    <a:bodyPr/>
                    <a:lstStyle/>
                    <a:p>
                      <a:pPr rtl="0" fontAlgn="t">
                        <a:spcBef>
                          <a:spcPts val="0"/>
                        </a:spcBef>
                        <a:spcAft>
                          <a:spcPts val="0"/>
                        </a:spcAft>
                      </a:pPr>
                      <a:r>
                        <a:rPr lang="en-US" sz="2400" b="1" u="none" strike="noStrike" dirty="0">
                          <a:effectLst/>
                        </a:rPr>
                        <a:t>Purpose</a:t>
                      </a:r>
                      <a:endParaRPr lang="en-US" sz="2400" b="1" dirty="0">
                        <a:effectLst/>
                      </a:endParaRPr>
                    </a:p>
                  </a:txBody>
                  <a:tcPr marL="66682" marR="66682" marT="66673" marB="66673"/>
                </a:tc>
                <a:tc>
                  <a:txBody>
                    <a:bodyPr/>
                    <a:lstStyle/>
                    <a:p>
                      <a:pPr rtl="0" fontAlgn="t">
                        <a:spcBef>
                          <a:spcPts val="0"/>
                        </a:spcBef>
                        <a:spcAft>
                          <a:spcPts val="0"/>
                        </a:spcAft>
                      </a:pPr>
                      <a:r>
                        <a:rPr lang="en-US" sz="2400" u="none" strike="noStrike" dirty="0">
                          <a:effectLst/>
                        </a:rPr>
                        <a:t>Verify only documents with status “Reviewed” can be changed to status “Done” by clicking on disclaimer checkmark.</a:t>
                      </a:r>
                      <a:endParaRPr lang="en-US" sz="2400" dirty="0">
                        <a:effectLst/>
                      </a:endParaRPr>
                    </a:p>
                  </a:txBody>
                  <a:tcPr marL="66682" marR="66682" marT="66673" marB="66673"/>
                </a:tc>
                <a:extLst>
                  <a:ext uri="{0D108BD9-81ED-4DB2-BD59-A6C34878D82A}">
                    <a16:rowId xmlns:a16="http://schemas.microsoft.com/office/drawing/2014/main" val="1675293691"/>
                  </a:ext>
                </a:extLst>
              </a:tr>
              <a:tr h="1230602">
                <a:tc>
                  <a:txBody>
                    <a:bodyPr/>
                    <a:lstStyle/>
                    <a:p>
                      <a:pPr rtl="0" fontAlgn="t">
                        <a:spcBef>
                          <a:spcPts val="0"/>
                        </a:spcBef>
                        <a:spcAft>
                          <a:spcPts val="0"/>
                        </a:spcAft>
                      </a:pPr>
                      <a:r>
                        <a:rPr lang="en-US" sz="2400" b="1" u="none" strike="noStrike" dirty="0">
                          <a:effectLst/>
                        </a:rPr>
                        <a:t>Precondition</a:t>
                      </a:r>
                      <a:endParaRPr lang="en-US" sz="2400" b="1" dirty="0">
                        <a:effectLst/>
                      </a:endParaRPr>
                    </a:p>
                  </a:txBody>
                  <a:tcPr marL="66682" marR="66682" marT="66673" marB="66673"/>
                </a:tc>
                <a:tc>
                  <a:txBody>
                    <a:bodyPr/>
                    <a:lstStyle/>
                    <a:p>
                      <a:pPr rtl="0" fontAlgn="t">
                        <a:spcBef>
                          <a:spcPts val="0"/>
                        </a:spcBef>
                        <a:spcAft>
                          <a:spcPts val="0"/>
                        </a:spcAft>
                      </a:pPr>
                      <a:r>
                        <a:rPr lang="en-US" sz="2400" dirty="0">
                          <a:effectLst/>
                          <a:latin typeface="+mn-lt"/>
                        </a:rPr>
                        <a:t>1.User is logged in as Officer role. </a:t>
                      </a:r>
                    </a:p>
                    <a:p>
                      <a:pPr rtl="0" fontAlgn="t">
                        <a:spcBef>
                          <a:spcPts val="0"/>
                        </a:spcBef>
                        <a:spcAft>
                          <a:spcPts val="0"/>
                        </a:spcAft>
                      </a:pPr>
                      <a:r>
                        <a:rPr lang="en-US" sz="2400" dirty="0">
                          <a:effectLst/>
                          <a:latin typeface="+mn-lt"/>
                        </a:rPr>
                        <a:t>2.User selects category they wish to filter documents by.</a:t>
                      </a:r>
                    </a:p>
                  </a:txBody>
                  <a:tcPr marL="66682" marR="66682" marT="66673" marB="66673"/>
                </a:tc>
                <a:extLst>
                  <a:ext uri="{0D108BD9-81ED-4DB2-BD59-A6C34878D82A}">
                    <a16:rowId xmlns:a16="http://schemas.microsoft.com/office/drawing/2014/main" val="777002870"/>
                  </a:ext>
                </a:extLst>
              </a:tr>
              <a:tr h="948502">
                <a:tc>
                  <a:txBody>
                    <a:bodyPr/>
                    <a:lstStyle/>
                    <a:p>
                      <a:pPr rtl="0" fontAlgn="t">
                        <a:spcBef>
                          <a:spcPts val="0"/>
                        </a:spcBef>
                        <a:spcAft>
                          <a:spcPts val="0"/>
                        </a:spcAft>
                      </a:pPr>
                      <a:r>
                        <a:rPr lang="en-US" sz="2400" b="1" u="none" strike="noStrike">
                          <a:effectLst/>
                        </a:rPr>
                        <a:t>Input</a:t>
                      </a:r>
                      <a:endParaRPr lang="en-US" sz="2400" b="1">
                        <a:effectLst/>
                      </a:endParaRPr>
                    </a:p>
                  </a:txBody>
                  <a:tcPr marL="66682" marR="66682" marT="66673" marB="66673"/>
                </a:tc>
                <a:tc>
                  <a:txBody>
                    <a:bodyPr/>
                    <a:lstStyle/>
                    <a:p>
                      <a:pPr rtl="0" fontAlgn="base">
                        <a:spcBef>
                          <a:spcPts val="0"/>
                        </a:spcBef>
                        <a:spcAft>
                          <a:spcPts val="0"/>
                        </a:spcAft>
                        <a:buFont typeface="+mj-lt"/>
                        <a:buNone/>
                      </a:pPr>
                      <a:r>
                        <a:rPr lang="en-US" sz="2400" b="0" i="0" u="none" strike="noStrike" dirty="0">
                          <a:solidFill>
                            <a:srgbClr val="000000"/>
                          </a:solidFill>
                          <a:effectLst/>
                          <a:latin typeface="Arial" panose="020B0604020202020204" pitchFamily="34" charset="0"/>
                        </a:rPr>
                        <a:t>Officer attempts to click on the disclaimer checkmark for a document that has status “Pending”.</a:t>
                      </a:r>
                    </a:p>
                  </a:txBody>
                  <a:tcPr marL="66682" marR="66682" marT="66673" marB="66673"/>
                </a:tc>
                <a:extLst>
                  <a:ext uri="{0D108BD9-81ED-4DB2-BD59-A6C34878D82A}">
                    <a16:rowId xmlns:a16="http://schemas.microsoft.com/office/drawing/2014/main" val="2039908708"/>
                  </a:ext>
                </a:extLst>
              </a:tr>
              <a:tr h="1596353">
                <a:tc>
                  <a:txBody>
                    <a:bodyPr/>
                    <a:lstStyle/>
                    <a:p>
                      <a:pPr rtl="0" fontAlgn="t">
                        <a:spcBef>
                          <a:spcPts val="0"/>
                        </a:spcBef>
                        <a:spcAft>
                          <a:spcPts val="0"/>
                        </a:spcAft>
                      </a:pPr>
                      <a:r>
                        <a:rPr lang="en-US" sz="2400" b="1" u="none" strike="noStrike" dirty="0">
                          <a:effectLst/>
                        </a:rPr>
                        <a:t>Expected Output</a:t>
                      </a:r>
                      <a:endParaRPr lang="en-US" sz="2400" b="1" dirty="0">
                        <a:effectLst/>
                      </a:endParaRPr>
                    </a:p>
                  </a:txBody>
                  <a:tcPr marL="66682" marR="66682" marT="66673" marB="66673"/>
                </a:tc>
                <a:tc>
                  <a:txBody>
                    <a:bodyPr/>
                    <a:lstStyle/>
                    <a:p>
                      <a:pPr rtl="0" fontAlgn="t">
                        <a:spcBef>
                          <a:spcPts val="0"/>
                        </a:spcBef>
                        <a:spcAft>
                          <a:spcPts val="0"/>
                        </a:spcAft>
                      </a:pPr>
                      <a:r>
                        <a:rPr lang="en-US" sz="2400" u="none" strike="noStrike" dirty="0">
                          <a:effectLst/>
                        </a:rPr>
                        <a:t>The system will not allow to click on the disclaimer check mark because the status is “Pending”. It will only allow to click on the check mark for documents with status “Reviewed”.</a:t>
                      </a:r>
                      <a:endParaRPr lang="en-US" sz="2400" dirty="0">
                        <a:effectLst/>
                      </a:endParaRPr>
                    </a:p>
                  </a:txBody>
                  <a:tcPr marL="66682" marR="66682" marT="66673" marB="66673"/>
                </a:tc>
                <a:extLst>
                  <a:ext uri="{0D108BD9-81ED-4DB2-BD59-A6C34878D82A}">
                    <a16:rowId xmlns:a16="http://schemas.microsoft.com/office/drawing/2014/main" val="4180542593"/>
                  </a:ext>
                </a:extLst>
              </a:tr>
            </a:tbl>
          </a:graphicData>
        </a:graphic>
      </p:graphicFrame>
      <p:sp>
        <p:nvSpPr>
          <p:cNvPr id="3134" name="Rectangle 34">
            <a:extLst>
              <a:ext uri="{FF2B5EF4-FFF2-40B4-BE49-F238E27FC236}">
                <a16:creationId xmlns:a16="http://schemas.microsoft.com/office/drawing/2014/main" id="{702879B0-5D12-4435-9FB9-0290099B685D}"/>
              </a:ext>
            </a:extLst>
          </p:cNvPr>
          <p:cNvSpPr>
            <a:spLocks noChangeArrowheads="1"/>
          </p:cNvSpPr>
          <p:nvPr/>
        </p:nvSpPr>
        <p:spPr bwMode="auto">
          <a:xfrm>
            <a:off x="13488988" y="23110825"/>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br>
              <a:rPr lang="en-US" altLang="en-US" sz="1800">
                <a:solidFill>
                  <a:schemeClr val="tx1"/>
                </a:solidFill>
              </a:rPr>
            </a:br>
            <a:endParaRPr lang="en-US" altLang="en-US" sz="1800">
              <a:solidFill>
                <a:schemeClr val="tx1"/>
              </a:solidFill>
            </a:endParaRPr>
          </a:p>
          <a:p>
            <a:endParaRPr lang="en-US" altLang="en-US" sz="1800">
              <a:solidFill>
                <a:schemeClr val="tx1"/>
              </a:solidFill>
            </a:endParaRPr>
          </a:p>
        </p:txBody>
      </p:sp>
      <p:sp>
        <p:nvSpPr>
          <p:cNvPr id="3135" name="Shape 107">
            <a:extLst>
              <a:ext uri="{FF2B5EF4-FFF2-40B4-BE49-F238E27FC236}">
                <a16:creationId xmlns:a16="http://schemas.microsoft.com/office/drawing/2014/main" id="{5DD7617B-E9E6-4E33-B082-EE839A6A1946}"/>
              </a:ext>
            </a:extLst>
          </p:cNvPr>
          <p:cNvSpPr txBox="1">
            <a:spLocks noChangeArrowheads="1"/>
          </p:cNvSpPr>
          <p:nvPr/>
        </p:nvSpPr>
        <p:spPr bwMode="auto">
          <a:xfrm>
            <a:off x="23202900" y="658813"/>
            <a:ext cx="9291638"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333399"/>
              </a:buClr>
              <a:buSzPct val="25000"/>
            </a:pPr>
            <a:r>
              <a:rPr lang="en-US" altLang="en-US" sz="6000" b="1">
                <a:solidFill>
                  <a:srgbClr val="081E3F"/>
                </a:solidFill>
                <a:latin typeface="Coo Hew"/>
                <a:ea typeface="Coo Hew"/>
                <a:cs typeface="Coo Hew"/>
              </a:rPr>
              <a:t>Senior Project Summer 2017</a:t>
            </a:r>
          </a:p>
          <a:p>
            <a:pPr algn="r" eaLnBrk="1" hangingPunct="1">
              <a:buClr>
                <a:srgbClr val="333399"/>
              </a:buClr>
              <a:buSzPct val="25000"/>
            </a:pPr>
            <a:endParaRPr lang="en-US" altLang="en-US" sz="4400">
              <a:solidFill>
                <a:srgbClr val="081E3F"/>
              </a:solidFill>
              <a:latin typeface="Coo Hew"/>
              <a:ea typeface="Coo Hew"/>
              <a:cs typeface="Coo Hew"/>
            </a:endParaRPr>
          </a:p>
          <a:p>
            <a:pPr algn="r" eaLnBrk="1" hangingPunct="1">
              <a:buClr>
                <a:srgbClr val="333399"/>
              </a:buClr>
              <a:buSzPct val="25000"/>
            </a:pPr>
            <a:endParaRPr lang="en-US" altLang="en-US" sz="4400">
              <a:solidFill>
                <a:srgbClr val="081E3F"/>
              </a:solidFill>
              <a:latin typeface="Coo Hew"/>
              <a:ea typeface="Coo Hew"/>
              <a:cs typeface="Coo Hew"/>
            </a:endParaRPr>
          </a:p>
          <a:p>
            <a:pPr algn="r" eaLnBrk="1" hangingPunct="1">
              <a:buClr>
                <a:srgbClr val="333399"/>
              </a:buClr>
              <a:buSzPct val="25000"/>
            </a:pPr>
            <a:r>
              <a:rPr lang="en-US" altLang="en-US" sz="4400">
                <a:solidFill>
                  <a:srgbClr val="081E3F"/>
                </a:solidFill>
                <a:latin typeface="Coo Hew"/>
                <a:ea typeface="Coo Hew"/>
                <a:cs typeface="Coo Hew"/>
              </a:rPr>
              <a:t>Florida International University</a:t>
            </a:r>
          </a:p>
          <a:p>
            <a:pPr algn="r" eaLnBrk="1" hangingPunct="1">
              <a:buClr>
                <a:srgbClr val="333399"/>
              </a:buClr>
              <a:buSzPct val="25000"/>
              <a:buFont typeface="Arial" panose="020B0604020202020204" pitchFamily="34" charset="0"/>
              <a:buNone/>
            </a:pPr>
            <a:endParaRPr lang="en-US" altLang="en-US" sz="2400">
              <a:solidFill>
                <a:srgbClr val="081E3F"/>
              </a:solidFill>
              <a:latin typeface="Coo Hew"/>
              <a:ea typeface="Coo Hew"/>
              <a:cs typeface="Coo Hew"/>
            </a:endParaRPr>
          </a:p>
          <a:p>
            <a:pPr algn="r" eaLnBrk="1" hangingPunct="1">
              <a:buClr>
                <a:srgbClr val="333399"/>
              </a:buClr>
              <a:buSzPct val="25000"/>
              <a:buFont typeface="Arial" panose="020B0604020202020204" pitchFamily="34" charset="0"/>
              <a:buNone/>
            </a:pPr>
            <a:endParaRPr lang="en-US" altLang="en-US" sz="2400">
              <a:solidFill>
                <a:srgbClr val="081E3F"/>
              </a:solidFill>
              <a:latin typeface="Coo Hew"/>
              <a:ea typeface="Coo Hew"/>
              <a:cs typeface="Coo Hew"/>
            </a:endParaRPr>
          </a:p>
          <a:p>
            <a:pPr algn="r" eaLnBrk="1" hangingPunct="1">
              <a:buClr>
                <a:srgbClr val="333399"/>
              </a:buClr>
              <a:buSzPct val="25000"/>
            </a:pPr>
            <a:r>
              <a:rPr lang="en-US" altLang="en-US" sz="3600" b="1">
                <a:solidFill>
                  <a:srgbClr val="081E3F"/>
                </a:solidFill>
                <a:latin typeface="Coo Hew"/>
                <a:ea typeface="Coo Hew"/>
                <a:cs typeface="Coo Hew"/>
              </a:rPr>
              <a:t>Student: </a:t>
            </a:r>
            <a:r>
              <a:rPr lang="en-US" altLang="en-US" sz="3600">
                <a:solidFill>
                  <a:srgbClr val="081E3F"/>
                </a:solidFill>
                <a:latin typeface="Coo Hew"/>
                <a:ea typeface="Coo Hew"/>
                <a:cs typeface="Coo Hew"/>
              </a:rPr>
              <a:t>Eric Fernandez</a:t>
            </a:r>
          </a:p>
          <a:p>
            <a:pPr algn="r" eaLnBrk="1" hangingPunct="1">
              <a:buClr>
                <a:srgbClr val="333399"/>
              </a:buClr>
              <a:buSzPct val="25000"/>
            </a:pPr>
            <a:r>
              <a:rPr lang="en-US" altLang="en-US" sz="3600" b="1">
                <a:solidFill>
                  <a:srgbClr val="081E3F"/>
                </a:solidFill>
                <a:latin typeface="Coo Hew"/>
                <a:ea typeface="Coo Hew"/>
                <a:cs typeface="Coo Hew"/>
              </a:rPr>
              <a:t>Mentor: </a:t>
            </a:r>
            <a:r>
              <a:rPr lang="en-US" altLang="en-US" sz="3600">
                <a:solidFill>
                  <a:srgbClr val="081E3F"/>
                </a:solidFill>
                <a:latin typeface="Coo Hew"/>
                <a:ea typeface="Coo Hew"/>
                <a:cs typeface="Coo Hew"/>
              </a:rPr>
              <a:t>Leila Zahedi </a:t>
            </a:r>
          </a:p>
          <a:p>
            <a:pPr algn="r" eaLnBrk="1" hangingPunct="1">
              <a:buClr>
                <a:srgbClr val="333399"/>
              </a:buClr>
              <a:buSzPct val="25000"/>
            </a:pPr>
            <a:r>
              <a:rPr lang="en-US" altLang="en-US" sz="3600" b="1">
                <a:solidFill>
                  <a:srgbClr val="081E3F"/>
                </a:solidFill>
                <a:latin typeface="Coo Hew"/>
                <a:ea typeface="Coo Hew"/>
                <a:cs typeface="Coo Hew"/>
              </a:rPr>
              <a:t>Instructor: </a:t>
            </a:r>
            <a:r>
              <a:rPr lang="en-US" altLang="en-US" sz="3600">
                <a:solidFill>
                  <a:srgbClr val="081E3F"/>
                </a:solidFill>
                <a:latin typeface="Coo Hew"/>
                <a:ea typeface="Coo Hew"/>
                <a:cs typeface="Coo Hew"/>
              </a:rPr>
              <a:t>Masoud Sadjadi</a:t>
            </a:r>
            <a:endParaRPr lang="en-US" altLang="en-US" sz="3600" b="1">
              <a:solidFill>
                <a:srgbClr val="081E3F"/>
              </a:solidFill>
              <a:latin typeface="Coo Hew"/>
              <a:ea typeface="Coo Hew"/>
              <a:cs typeface="Coo Hew"/>
            </a:endParaRPr>
          </a:p>
        </p:txBody>
      </p:sp>
      <p:pic>
        <p:nvPicPr>
          <p:cNvPr id="3136" name="Picture 4">
            <a:extLst>
              <a:ext uri="{FF2B5EF4-FFF2-40B4-BE49-F238E27FC236}">
                <a16:creationId xmlns:a16="http://schemas.microsoft.com/office/drawing/2014/main" id="{92ECF34D-C17E-4DF2-A0D4-D73005DACB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1225" y="1665288"/>
            <a:ext cx="3332163"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7" name="Picture 11">
            <a:extLst>
              <a:ext uri="{FF2B5EF4-FFF2-40B4-BE49-F238E27FC236}">
                <a16:creationId xmlns:a16="http://schemas.microsoft.com/office/drawing/2014/main" id="{09CD1FC9-20EF-4BEA-BEA2-9F75B559B9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47475" y="4125913"/>
            <a:ext cx="3703638"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8" name="Picture 13">
            <a:extLst>
              <a:ext uri="{FF2B5EF4-FFF2-40B4-BE49-F238E27FC236}">
                <a16:creationId xmlns:a16="http://schemas.microsoft.com/office/drawing/2014/main" id="{F27635E3-812B-4E33-BA1F-0BB764E308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48600" y="2084388"/>
            <a:ext cx="2087563"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9" name="Picture 18">
            <a:extLst>
              <a:ext uri="{FF2B5EF4-FFF2-40B4-BE49-F238E27FC236}">
                <a16:creationId xmlns:a16="http://schemas.microsoft.com/office/drawing/2014/main" id="{4A115E88-0FC3-44A6-A0FE-6AB9F38F90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02213" y="2197100"/>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0" name="TextBox 43">
            <a:extLst>
              <a:ext uri="{FF2B5EF4-FFF2-40B4-BE49-F238E27FC236}">
                <a16:creationId xmlns:a16="http://schemas.microsoft.com/office/drawing/2014/main" id="{8910B2D9-98BC-42B1-A577-B478711EDBA2}"/>
              </a:ext>
            </a:extLst>
          </p:cNvPr>
          <p:cNvSpPr txBox="1">
            <a:spLocks noChangeArrowheads="1"/>
          </p:cNvSpPr>
          <p:nvPr/>
        </p:nvSpPr>
        <p:spPr bwMode="auto">
          <a:xfrm>
            <a:off x="15468600" y="4478338"/>
            <a:ext cx="5429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a:t>+</a:t>
            </a:r>
          </a:p>
        </p:txBody>
      </p:sp>
      <p:sp>
        <p:nvSpPr>
          <p:cNvPr id="3141" name="TextBox 44">
            <a:extLst>
              <a:ext uri="{FF2B5EF4-FFF2-40B4-BE49-F238E27FC236}">
                <a16:creationId xmlns:a16="http://schemas.microsoft.com/office/drawing/2014/main" id="{3F0DDD80-408F-47FC-ABCE-B61CAC398E2B}"/>
              </a:ext>
            </a:extLst>
          </p:cNvPr>
          <p:cNvSpPr txBox="1">
            <a:spLocks noChangeArrowheads="1"/>
          </p:cNvSpPr>
          <p:nvPr/>
        </p:nvSpPr>
        <p:spPr bwMode="auto">
          <a:xfrm>
            <a:off x="19632613" y="2505075"/>
            <a:ext cx="5429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7200" b="1"/>
              <a:t>+</a:t>
            </a:r>
          </a:p>
        </p:txBody>
      </p:sp>
      <p:grpSp>
        <p:nvGrpSpPr>
          <p:cNvPr id="3142" name="Group 46">
            <a:extLst>
              <a:ext uri="{FF2B5EF4-FFF2-40B4-BE49-F238E27FC236}">
                <a16:creationId xmlns:a16="http://schemas.microsoft.com/office/drawing/2014/main" id="{B08939B1-C4EE-4C56-AA2C-72FB8DE98040}"/>
              </a:ext>
            </a:extLst>
          </p:cNvPr>
          <p:cNvGrpSpPr>
            <a:grpSpLocks/>
          </p:cNvGrpSpPr>
          <p:nvPr/>
        </p:nvGrpSpPr>
        <p:grpSpPr bwMode="auto">
          <a:xfrm>
            <a:off x="11572875" y="24347488"/>
            <a:ext cx="10058400" cy="4830762"/>
            <a:chOff x="11572369" y="24442258"/>
            <a:chExt cx="10058400" cy="4830835"/>
          </a:xfrm>
        </p:grpSpPr>
        <p:sp>
          <p:nvSpPr>
            <p:cNvPr id="56" name="Shape 101">
              <a:extLst>
                <a:ext uri="{FF2B5EF4-FFF2-40B4-BE49-F238E27FC236}">
                  <a16:creationId xmlns:a16="http://schemas.microsoft.com/office/drawing/2014/main" id="{821B2B14-E88E-42E2-AE6B-51722F331473}"/>
                </a:ext>
              </a:extLst>
            </p:cNvPr>
            <p:cNvSpPr txBox="1"/>
            <p:nvPr/>
          </p:nvSpPr>
          <p:spPr>
            <a:xfrm>
              <a:off x="11572369" y="24442258"/>
              <a:ext cx="10058400" cy="4830835"/>
            </a:xfrm>
            <a:prstGeom prst="rect">
              <a:avLst/>
            </a:prstGeom>
            <a:solidFill>
              <a:schemeClr val="bg1"/>
            </a:solidFill>
            <a:ln>
              <a:solidFill>
                <a:schemeClr val="bg1">
                  <a:lumMod val="85000"/>
                </a:schemeClr>
              </a:solidFill>
              <a:headEnd type="none" w="med" len="med"/>
              <a:tailEnd type="none" w="med" len="med"/>
            </a:ln>
            <a:effectLst>
              <a:outerShdw blurRad="177800" dist="2667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274320" tIns="274320" rIns="274320" bIns="274320"/>
            <a:lstStyle>
              <a:defPPr marR="0" lvl="0" algn="l" rtl="0">
                <a:lnSpc>
                  <a:spcPct val="100000"/>
                </a:lnSpc>
                <a:spcBef>
                  <a:spcPts val="0"/>
                </a:spcBef>
                <a:spcAft>
                  <a:spcPts val="0"/>
                </a:spcAft>
                <a:defRPr/>
              </a:defPPr>
              <a:lvl1pPr marL="0" indent="0" algn="ctr">
                <a:buClr>
                  <a:srgbClr val="336699"/>
                </a:buClr>
                <a:buSzPct val="25000"/>
                <a:buFont typeface="Arial"/>
                <a:defRPr sz="4000" b="1">
                  <a:solidFill>
                    <a:srgbClr val="081E3F"/>
                  </a:solidFill>
                  <a:latin typeface="Coo Hew"/>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eaLnBrk="1" fontAlgn="auto" hangingPunct="1">
                <a:spcBef>
                  <a:spcPts val="0"/>
                </a:spcBef>
                <a:spcAft>
                  <a:spcPts val="0"/>
                </a:spcAft>
                <a:defRPr/>
              </a:pPr>
              <a:r>
                <a:rPr lang="en-US" kern="0" dirty="0">
                  <a:sym typeface="Arial"/>
                </a:rPr>
                <a:t>System Design</a:t>
              </a:r>
            </a:p>
          </p:txBody>
        </p:sp>
        <p:pic>
          <p:nvPicPr>
            <p:cNvPr id="3146" name="Picture 41" descr="A screenshot of a social media post&#10;&#10;Description generated with very high confidence">
              <a:extLst>
                <a:ext uri="{FF2B5EF4-FFF2-40B4-BE49-F238E27FC236}">
                  <a16:creationId xmlns:a16="http://schemas.microsoft.com/office/drawing/2014/main" id="{BFF15C7F-CA5D-4686-979D-99530F7B0E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41116"/>
            <a:stretch>
              <a:fillRect/>
            </a:stretch>
          </p:blipFill>
          <p:spPr bwMode="auto">
            <a:xfrm>
              <a:off x="11876063" y="25521256"/>
              <a:ext cx="9534522" cy="348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43" name="Picture 45" descr="A screenshot of a computer screen&#10;&#10;Description generated with very high confidence">
            <a:extLst>
              <a:ext uri="{FF2B5EF4-FFF2-40B4-BE49-F238E27FC236}">
                <a16:creationId xmlns:a16="http://schemas.microsoft.com/office/drawing/2014/main" id="{BEFBB917-FEE7-45B3-A9AA-13DF40A695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4813" y="29733875"/>
            <a:ext cx="23199725" cy="138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4" name="Picture 48" descr="A close up of a map&#10;&#10;Description generated with high confidence">
            <a:extLst>
              <a:ext uri="{FF2B5EF4-FFF2-40B4-BE49-F238E27FC236}">
                <a16:creationId xmlns:a16="http://schemas.microsoft.com/office/drawing/2014/main" id="{BA45E217-78CD-4DB9-B5A1-9156E5EF49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44413" y="14328775"/>
            <a:ext cx="8077200" cy="946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688</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Coo Hew</vt:lpstr>
      <vt:lpstr>+mj-lt</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Fernandez</dc:creator>
  <cp:lastModifiedBy>Eric Fernandez</cp:lastModifiedBy>
  <cp:revision>48</cp:revision>
  <dcterms:modified xsi:type="dcterms:W3CDTF">2017-07-17T20:56:35Z</dcterms:modified>
</cp:coreProperties>
</file>