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45" d="100"/>
          <a:sy n="45" d="100"/>
        </p:scale>
        <p:origin x="-352" y="-8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2729998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947878" y="1995408"/>
            <a:ext cx="21964496"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Times New Roman"/>
                <a:ea typeface="Times New Roman"/>
                <a:cs typeface="Times New Roman"/>
                <a:sym typeface="Times New Roman"/>
              </a:rPr>
              <a:t>Computer Science, Oscar A </a:t>
            </a:r>
            <a:r>
              <a:rPr lang="en-US" sz="7200" b="1" dirty="0" err="1" smtClean="0">
                <a:solidFill>
                  <a:schemeClr val="dk1"/>
                </a:solidFill>
                <a:latin typeface="Times New Roman"/>
                <a:ea typeface="Times New Roman"/>
                <a:cs typeface="Times New Roman"/>
                <a:sym typeface="Times New Roman"/>
              </a:rPr>
              <a:t>Yannelli</a:t>
            </a:r>
            <a:r>
              <a:rPr lang="en-US" sz="7200" b="1" dirty="0" smtClean="0">
                <a:solidFill>
                  <a:schemeClr val="dk1"/>
                </a:solidFill>
                <a:latin typeface="Times New Roman"/>
                <a:ea typeface="Times New Roman"/>
                <a:cs typeface="Times New Roman"/>
                <a:sym typeface="Times New Roman"/>
              </a:rPr>
              <a:t>, 2017</a:t>
            </a:r>
            <a:r>
              <a:rPr lang="en-US" sz="7200" b="1" i="0" u="none" strike="noStrike" cap="none" dirty="0" smtClean="0">
                <a:solidFill>
                  <a:schemeClr val="dk1"/>
                </a:solidFill>
                <a:latin typeface="Times New Roman"/>
                <a:ea typeface="Times New Roman"/>
                <a:cs typeface="Times New Roman"/>
                <a:sym typeface="Times New Roman"/>
              </a:rPr>
              <a:t>, </a:t>
            </a:r>
            <a:r>
              <a:rPr lang="en-US" sz="7200" b="1" dirty="0" smtClean="0">
                <a:solidFill>
                  <a:schemeClr val="dk1"/>
                </a:solidFill>
                <a:latin typeface="Times New Roman"/>
                <a:ea typeface="Times New Roman"/>
                <a:cs typeface="Times New Roman"/>
                <a:sym typeface="Times New Roman"/>
              </a:rPr>
              <a:t>Summer</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5" y="2590800"/>
            <a:ext cx="16815615" cy="290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smtClean="0">
                <a:solidFill>
                  <a:srgbClr val="3333CC"/>
                </a:solidFill>
                <a:latin typeface="Arial"/>
                <a:ea typeface="Arial"/>
                <a:cs typeface="Arial"/>
                <a:sym typeface="Arial"/>
              </a:rPr>
              <a:t>Virtual Roll Call</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a:t>
            </a:r>
            <a:r>
              <a:rPr lang="en-US" sz="3500" b="1" i="0" u="none" strike="noStrike" cap="none" dirty="0" smtClean="0">
                <a:solidFill>
                  <a:srgbClr val="3333CC"/>
                </a:solidFill>
                <a:latin typeface="Arial"/>
                <a:ea typeface="Arial"/>
                <a:cs typeface="Arial"/>
                <a:sym typeface="Arial"/>
              </a:rPr>
              <a:t> </a:t>
            </a:r>
            <a:r>
              <a:rPr lang="en-US" sz="3500" i="0" u="none" strike="noStrike" cap="none" dirty="0" smtClean="0">
                <a:solidFill>
                  <a:srgbClr val="3333CC"/>
                </a:solidFill>
                <a:latin typeface="Arial"/>
                <a:ea typeface="Arial"/>
                <a:cs typeface="Arial"/>
                <a:sym typeface="Arial"/>
              </a:rPr>
              <a:t>Oscar A </a:t>
            </a:r>
            <a:r>
              <a:rPr lang="en-US" sz="3500" i="0" u="none" strike="noStrike" cap="none" dirty="0" err="1" smtClean="0">
                <a:solidFill>
                  <a:srgbClr val="3333CC"/>
                </a:solidFill>
                <a:latin typeface="Arial"/>
                <a:ea typeface="Arial"/>
                <a:cs typeface="Arial"/>
                <a:sym typeface="Arial"/>
              </a:rPr>
              <a:t>Yannelli</a:t>
            </a:r>
            <a:r>
              <a:rPr lang="en-US" sz="3500" b="0" i="0" u="none" strike="noStrike" cap="none" dirty="0" smtClean="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Florida International </a:t>
            </a:r>
            <a:r>
              <a:rPr lang="en-US" sz="3500" b="0" i="0" u="none" strike="noStrike" cap="none" dirty="0" smtClean="0">
                <a:solidFill>
                  <a:srgbClr val="3333CC"/>
                </a:solidFill>
                <a:latin typeface="Arial"/>
                <a:ea typeface="Arial"/>
                <a:cs typeface="Arial"/>
                <a:sym typeface="Arial"/>
              </a:rPr>
              <a:t>University</a:t>
            </a:r>
          </a:p>
          <a:p>
            <a:pPr marL="0" marR="0" lvl="0" indent="0" rtl="0">
              <a:lnSpc>
                <a:spcPct val="100000"/>
              </a:lnSpc>
              <a:spcBef>
                <a:spcPts val="0"/>
              </a:spcBef>
              <a:spcAft>
                <a:spcPts val="0"/>
              </a:spcAft>
              <a:buClr>
                <a:srgbClr val="3333CC"/>
              </a:buClr>
              <a:buSzPct val="25000"/>
              <a:buFont typeface="Arial"/>
              <a:buNone/>
            </a:pPr>
            <a:r>
              <a:rPr lang="en-US" sz="3500" b="1" i="0" u="none" strike="noStrike" cap="none" dirty="0" smtClean="0">
                <a:solidFill>
                  <a:srgbClr val="3333CC"/>
                </a:solidFill>
                <a:latin typeface="Arial"/>
                <a:ea typeface="Arial"/>
                <a:cs typeface="Arial"/>
                <a:sym typeface="Arial"/>
              </a:rPr>
              <a:t>		      Mentor</a:t>
            </a:r>
            <a:r>
              <a:rPr lang="en-US" sz="3500" b="1" i="0" u="none" strike="noStrike" cap="none" dirty="0">
                <a:solidFill>
                  <a:srgbClr val="3333CC"/>
                </a:solidFill>
                <a:latin typeface="Arial"/>
                <a:ea typeface="Arial"/>
                <a:cs typeface="Arial"/>
                <a:sym typeface="Arial"/>
              </a:rPr>
              <a:t>:</a:t>
            </a:r>
            <a:r>
              <a:rPr lang="en-US" sz="3500" b="1" i="1" u="none" strike="noStrike" cap="none" dirty="0" smtClean="0">
                <a:solidFill>
                  <a:srgbClr val="3333CC"/>
                </a:solidFill>
                <a:latin typeface="Arial"/>
                <a:ea typeface="Arial"/>
                <a:cs typeface="Arial"/>
                <a:sym typeface="Arial"/>
              </a:rPr>
              <a:t> </a:t>
            </a:r>
            <a:r>
              <a:rPr lang="en-US" sz="3500" u="none" strike="noStrike" cap="none" dirty="0" smtClean="0">
                <a:solidFill>
                  <a:srgbClr val="3333CC"/>
                </a:solidFill>
                <a:latin typeface="Arial"/>
                <a:ea typeface="Arial"/>
                <a:cs typeface="Arial"/>
                <a:sym typeface="Arial"/>
              </a:rPr>
              <a:t>Leila </a:t>
            </a:r>
            <a:r>
              <a:rPr lang="en-US" sz="3500" u="none" strike="noStrike" cap="none" dirty="0" err="1" smtClean="0">
                <a:solidFill>
                  <a:srgbClr val="3333CC"/>
                </a:solidFill>
                <a:latin typeface="Arial"/>
                <a:ea typeface="Arial"/>
                <a:cs typeface="Arial"/>
                <a:sym typeface="Arial"/>
              </a:rPr>
              <a:t>Zahedi</a:t>
            </a:r>
            <a:endParaRPr lang="en-US" sz="3500" b="0" i="0" u="none" strike="noStrike" cap="none" dirty="0" smtClean="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smtClean="0">
                <a:solidFill>
                  <a:srgbClr val="3333CC"/>
                </a:solidFill>
                <a:latin typeface="Arial"/>
                <a:ea typeface="Arial"/>
                <a:cs typeface="Arial"/>
                <a:sym typeface="Arial"/>
              </a:rPr>
              <a:t>   Instructor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Problem</a:t>
            </a:r>
          </a:p>
          <a:p>
            <a:pPr marL="0" marR="0" lvl="0" indent="0" algn="ctr" rtl="0">
              <a:lnSpc>
                <a:spcPct val="100000"/>
              </a:lnSpc>
              <a:spcBef>
                <a:spcPts val="0"/>
              </a:spcBef>
              <a:spcAft>
                <a:spcPts val="0"/>
              </a:spcAft>
              <a:buClr>
                <a:srgbClr val="336699"/>
              </a:buClr>
              <a:buSzPct val="25000"/>
              <a:buFont typeface="Arial"/>
              <a:buNone/>
            </a:pPr>
            <a:r>
              <a:rPr lang="en-US" sz="4100" dirty="0" smtClean="0">
                <a:solidFill>
                  <a:srgbClr val="336699"/>
                </a:solidFill>
              </a:rPr>
              <a:t>As an supervisor, I have certain information that I need that the officer in the street get access to. </a:t>
            </a:r>
          </a:p>
          <a:p>
            <a:pPr marL="0" marR="0" lvl="0" indent="0" algn="ctr" rtl="0">
              <a:lnSpc>
                <a:spcPct val="100000"/>
              </a:lnSpc>
              <a:spcBef>
                <a:spcPts val="0"/>
              </a:spcBef>
              <a:spcAft>
                <a:spcPts val="0"/>
              </a:spcAft>
              <a:buClr>
                <a:srgbClr val="336699"/>
              </a:buClr>
              <a:buSzPct val="25000"/>
              <a:buFont typeface="Arial"/>
              <a:buNone/>
            </a:pPr>
            <a:r>
              <a:rPr lang="en-US" sz="4100" i="0" u="none" strike="noStrike" cap="none" dirty="0" smtClean="0">
                <a:solidFill>
                  <a:srgbClr val="336699"/>
                </a:solidFill>
                <a:latin typeface="Arial"/>
                <a:ea typeface="Arial"/>
                <a:cs typeface="Arial"/>
                <a:sym typeface="Arial"/>
              </a:rPr>
              <a:t>I need to be sure that the officer saw the information posted in the system and make him accountable.  </a:t>
            </a:r>
          </a:p>
          <a:p>
            <a:pPr marL="0" marR="0" lvl="0" indent="0" algn="ctr" rtl="0">
              <a:lnSpc>
                <a:spcPct val="100000"/>
              </a:lnSpc>
              <a:spcBef>
                <a:spcPts val="0"/>
              </a:spcBef>
              <a:spcAft>
                <a:spcPts val="0"/>
              </a:spcAft>
              <a:buClr>
                <a:srgbClr val="336699"/>
              </a:buClr>
              <a:buSzPct val="25000"/>
              <a:buFont typeface="Arial"/>
              <a:buNone/>
            </a:pPr>
            <a:r>
              <a:rPr lang="en-US" sz="4100" dirty="0" smtClean="0">
                <a:solidFill>
                  <a:srgbClr val="336699"/>
                </a:solidFill>
              </a:rPr>
              <a:t>I also need to remove all the documents that older than10 years </a:t>
            </a:r>
            <a:endParaRPr lang="en-US" sz="4100" i="0" u="none" strike="noStrike" cap="none" dirty="0">
              <a:solidFill>
                <a:srgbClr val="336699"/>
              </a:solidFill>
              <a:latin typeface="Arial"/>
              <a:ea typeface="Arial"/>
              <a:cs typeface="Arial"/>
              <a:sym typeface="Arial"/>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0" marR="0" lvl="0" indent="0" algn="ctr" rtl="0">
              <a:lnSpc>
                <a:spcPct val="100000"/>
              </a:lnSpc>
              <a:spcBef>
                <a:spcPts val="0"/>
              </a:spcBef>
              <a:spcAft>
                <a:spcPts val="0"/>
              </a:spcAft>
              <a:buClr>
                <a:srgbClr val="336699"/>
              </a:buClr>
              <a:buFont typeface="Arial"/>
              <a:buNone/>
            </a:pPr>
            <a:r>
              <a:rPr lang="en-US" sz="4100" dirty="0" smtClean="0">
                <a:solidFill>
                  <a:srgbClr val="336699"/>
                </a:solidFill>
              </a:rPr>
              <a:t>The system that we are using is the web, in this way it does not matter where the officer is, or what operation system is using he/she can always check the information and mark the documents as read</a:t>
            </a:r>
            <a:r>
              <a:rPr lang="en-US" sz="4100" b="1" dirty="0" smtClean="0">
                <a:solidFill>
                  <a:srgbClr val="336699"/>
                </a:solidFill>
              </a:rPr>
              <a:t>.</a:t>
            </a: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r>
              <a:rPr lang="en-US" sz="4100" dirty="0" smtClean="0">
                <a:solidFill>
                  <a:srgbClr val="336699"/>
                </a:solidFill>
              </a:rPr>
              <a:t>For both the supervisor and the officer a computer with internet/intranet capability is necessary. The officer need a user and a password in order to access the information. Once the officer clicks on the document the information that the officer saw the document will be recorded on the system </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2183375" y="23063150"/>
            <a:ext cx="9975600" cy="8924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9" name="Shape 99"/>
          <p:cNvSpPr txBox="1"/>
          <p:nvPr/>
        </p:nvSpPr>
        <p:spPr>
          <a:xfrm>
            <a:off x="12183375" y="33085225"/>
            <a:ext cx="99756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Object </a:t>
            </a:r>
            <a:r>
              <a:rPr lang="en-US" sz="4100" b="1" i="0" u="none" strike="noStrike" cap="none" dirty="0" smtClean="0">
                <a:solidFill>
                  <a:srgbClr val="336699"/>
                </a:solidFill>
                <a:latin typeface="Arial"/>
                <a:ea typeface="Arial"/>
                <a:cs typeface="Arial"/>
                <a:sym typeface="Arial"/>
              </a:rPr>
              <a:t>Design</a:t>
            </a:r>
          </a:p>
          <a:p>
            <a:pPr marL="0" marR="0" lvl="0" indent="0" algn="ctr"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Arial"/>
              <a:ea typeface="Arial"/>
              <a:cs typeface="Arial"/>
              <a:sym typeface="Arial"/>
            </a:endParaRPr>
          </a:p>
        </p:txBody>
      </p:sp>
      <p:sp>
        <p:nvSpPr>
          <p:cNvPr id="100" name="Shape 100"/>
          <p:cNvSpPr txBox="1"/>
          <p:nvPr/>
        </p:nvSpPr>
        <p:spPr>
          <a:xfrm>
            <a:off x="23383100" y="23063125"/>
            <a:ext cx="79338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Implementation</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smtClean="0">
              <a:solidFill>
                <a:srgbClr val="336699"/>
              </a:solidFill>
              <a:latin typeface="Arial"/>
              <a:ea typeface="Arial"/>
              <a:cs typeface="Arial"/>
              <a:sym typeface="Arial"/>
            </a:endParaRPr>
          </a:p>
          <a:p>
            <a:pPr>
              <a:buClr>
                <a:srgbClr val="336699"/>
              </a:buClr>
              <a:buSzPct val="25000"/>
            </a:pPr>
            <a:r>
              <a:rPr lang="en-US" sz="4100" dirty="0" smtClean="0">
                <a:solidFill>
                  <a:srgbClr val="336699"/>
                </a:solidFill>
              </a:rPr>
              <a:t>Front-end: HTML5, CSS3, Bootstrap CSS, </a:t>
            </a:r>
            <a:r>
              <a:rPr lang="en-US" sz="4100" dirty="0" err="1" smtClean="0">
                <a:solidFill>
                  <a:srgbClr val="336699"/>
                </a:solidFill>
              </a:rPr>
              <a:t>Bootswatch</a:t>
            </a:r>
            <a:r>
              <a:rPr lang="en-US" sz="4100" dirty="0" smtClean="0">
                <a:solidFill>
                  <a:srgbClr val="336699"/>
                </a:solidFill>
              </a:rPr>
              <a:t> Theme </a:t>
            </a:r>
          </a:p>
          <a:p>
            <a:pPr>
              <a:buClr>
                <a:srgbClr val="336699"/>
              </a:buClr>
              <a:buSzPct val="25000"/>
            </a:pPr>
            <a:r>
              <a:rPr lang="en-US" sz="4100" dirty="0" smtClean="0">
                <a:solidFill>
                  <a:srgbClr val="336699"/>
                </a:solidFill>
              </a:rPr>
              <a:t>Front-end Framework: Angular JS</a:t>
            </a:r>
          </a:p>
          <a:p>
            <a:pPr>
              <a:buClr>
                <a:srgbClr val="336699"/>
              </a:buClr>
              <a:buSzPct val="25000"/>
            </a:pPr>
            <a:r>
              <a:rPr lang="en-US" sz="4100" dirty="0" smtClean="0">
                <a:solidFill>
                  <a:srgbClr val="336699"/>
                </a:solidFill>
              </a:rPr>
              <a:t>Backend API: PHP</a:t>
            </a:r>
          </a:p>
          <a:p>
            <a:pPr>
              <a:buClr>
                <a:srgbClr val="336699"/>
              </a:buClr>
              <a:buSzPct val="25000"/>
            </a:pPr>
            <a:r>
              <a:rPr lang="en-US" sz="4100" dirty="0" smtClean="0">
                <a:solidFill>
                  <a:srgbClr val="336699"/>
                </a:solidFill>
              </a:rPr>
              <a:t>Database: </a:t>
            </a:r>
            <a:r>
              <a:rPr lang="en-US" sz="4100" dirty="0" err="1" smtClean="0">
                <a:solidFill>
                  <a:srgbClr val="336699"/>
                </a:solidFill>
              </a:rPr>
              <a:t>MySQL</a:t>
            </a:r>
            <a:endParaRPr lang="en-US" sz="4100" dirty="0" smtClean="0">
              <a:solidFill>
                <a:srgbClr val="336699"/>
              </a:solidFill>
            </a:endParaRPr>
          </a:p>
          <a:p>
            <a:pPr>
              <a:buClr>
                <a:srgbClr val="336699"/>
              </a:buClr>
              <a:buSzPct val="25000"/>
            </a:pPr>
            <a:r>
              <a:rPr lang="en-US" sz="4100" dirty="0" smtClean="0">
                <a:solidFill>
                  <a:srgbClr val="336699"/>
                </a:solidFill>
              </a:rPr>
              <a:t>Web Server: Apache HTTP</a:t>
            </a:r>
          </a:p>
          <a:p>
            <a:pPr>
              <a:buClr>
                <a:srgbClr val="336699"/>
              </a:buClr>
              <a:buSzPct val="25000"/>
            </a:pPr>
            <a:r>
              <a:rPr lang="en-US" sz="4100" dirty="0" smtClean="0">
                <a:solidFill>
                  <a:srgbClr val="336699"/>
                </a:solidFill>
              </a:rPr>
              <a:t>OS: </a:t>
            </a:r>
            <a:r>
              <a:rPr lang="en-US" sz="4100" dirty="0" err="1" smtClean="0">
                <a:solidFill>
                  <a:srgbClr val="336699"/>
                </a:solidFill>
              </a:rPr>
              <a:t>Ubuntu</a:t>
            </a:r>
            <a:r>
              <a:rPr lang="en-US" sz="4100" dirty="0" smtClean="0">
                <a:solidFill>
                  <a:srgbClr val="336699"/>
                </a:solidFill>
              </a:rPr>
              <a:t> Linux</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811950" y="33048721"/>
            <a:ext cx="92490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Verification</a:t>
            </a:r>
          </a:p>
          <a:p>
            <a:pPr marL="0" marR="0" lvl="0" indent="0" algn="ctr" rtl="0">
              <a:lnSpc>
                <a:spcPct val="100000"/>
              </a:lnSpc>
              <a:spcBef>
                <a:spcPts val="0"/>
              </a:spcBef>
              <a:spcAft>
                <a:spcPts val="0"/>
              </a:spcAft>
              <a:buClr>
                <a:srgbClr val="336699"/>
              </a:buClr>
              <a:buSzPct val="25000"/>
              <a:buFont typeface="Arial"/>
              <a:buNone/>
            </a:pPr>
            <a:endParaRPr lang="en-US" sz="4100" b="1" dirty="0" smtClean="0">
              <a:solidFill>
                <a:srgbClr val="336699"/>
              </a:solidFill>
            </a:endParaRPr>
          </a:p>
          <a:p>
            <a:pPr marL="0" marR="0" lvl="0" indent="0" algn="ctr" rtl="0">
              <a:lnSpc>
                <a:spcPct val="100000"/>
              </a:lnSpc>
              <a:spcBef>
                <a:spcPts val="0"/>
              </a:spcBef>
              <a:spcAft>
                <a:spcPts val="0"/>
              </a:spcAft>
              <a:buClr>
                <a:srgbClr val="336699"/>
              </a:buClr>
              <a:buSzPct val="25000"/>
              <a:buFont typeface="Arial"/>
              <a:buNone/>
            </a:pPr>
            <a:r>
              <a:rPr lang="en-US" sz="4100" i="0" u="none" strike="noStrike" cap="none" dirty="0" smtClean="0">
                <a:solidFill>
                  <a:srgbClr val="336699"/>
                </a:solidFill>
                <a:latin typeface="Arial"/>
                <a:ea typeface="Arial"/>
                <a:cs typeface="Arial"/>
                <a:sym typeface="Arial"/>
              </a:rPr>
              <a:t>Use case</a:t>
            </a:r>
            <a:r>
              <a:rPr lang="en-US" sz="4100" b="1" i="0" u="none" strike="noStrike" cap="none" dirty="0" smtClean="0">
                <a:solidFill>
                  <a:srgbClr val="336699"/>
                </a:solidFill>
                <a:latin typeface="Arial"/>
                <a:ea typeface="Arial"/>
                <a:cs typeface="Arial"/>
                <a:sym typeface="Arial"/>
              </a:rPr>
              <a:t>  244</a:t>
            </a:r>
            <a:r>
              <a:rPr lang="en-US" sz="4100" i="0" u="none" strike="noStrike" cap="none" dirty="0" smtClean="0">
                <a:solidFill>
                  <a:srgbClr val="336699"/>
                </a:solidFill>
                <a:latin typeface="Arial"/>
                <a:ea typeface="Arial"/>
                <a:cs typeface="Arial"/>
                <a:sym typeface="Arial"/>
              </a:rPr>
              <a:t> Log</a:t>
            </a:r>
          </a:p>
          <a:p>
            <a:pPr marL="0" marR="0" lvl="0" indent="0" algn="ctr" rtl="0">
              <a:lnSpc>
                <a:spcPct val="100000"/>
              </a:lnSpc>
              <a:spcBef>
                <a:spcPts val="0"/>
              </a:spcBef>
              <a:spcAft>
                <a:spcPts val="0"/>
              </a:spcAft>
              <a:buClr>
                <a:srgbClr val="336699"/>
              </a:buClr>
              <a:buSzPct val="25000"/>
              <a:buFont typeface="Arial"/>
              <a:buNone/>
            </a:pPr>
            <a:r>
              <a:rPr lang="en-US" sz="4100" dirty="0" smtClean="0">
                <a:solidFill>
                  <a:srgbClr val="336699"/>
                </a:solidFill>
              </a:rPr>
              <a:t>Every time an officer clicks on a document the information of the officer the date and the document is saved in the database, </a:t>
            </a:r>
          </a:p>
          <a:p>
            <a:pPr marL="0" marR="0" lvl="0" indent="0" algn="ctr" rtl="0">
              <a:lnSpc>
                <a:spcPct val="100000"/>
              </a:lnSpc>
              <a:spcBef>
                <a:spcPts val="0"/>
              </a:spcBef>
              <a:spcAft>
                <a:spcPts val="0"/>
              </a:spcAft>
              <a:buClr>
                <a:srgbClr val="336699"/>
              </a:buClr>
              <a:buSzPct val="25000"/>
              <a:buFont typeface="Arial"/>
              <a:buNone/>
            </a:pPr>
            <a:r>
              <a:rPr lang="en-US" sz="4100" dirty="0" smtClean="0">
                <a:solidFill>
                  <a:srgbClr val="336699"/>
                </a:solidFill>
              </a:rPr>
              <a:t>The </a:t>
            </a:r>
            <a:r>
              <a:rPr lang="en-US" sz="4100" i="0" u="none" strike="noStrike" cap="none" dirty="0" smtClean="0">
                <a:solidFill>
                  <a:srgbClr val="336699"/>
                </a:solidFill>
                <a:latin typeface="Arial"/>
                <a:ea typeface="Arial"/>
                <a:cs typeface="Arial"/>
                <a:sym typeface="Arial"/>
              </a:rPr>
              <a:t>Officer click several document and </a:t>
            </a:r>
            <a:r>
              <a:rPr lang="en-US" sz="4100" dirty="0" smtClean="0">
                <a:solidFill>
                  <a:srgbClr val="336699"/>
                </a:solidFill>
              </a:rPr>
              <a:t>the log page show all the entries of the officer. </a:t>
            </a:r>
            <a:r>
              <a:rPr lang="en-US" sz="4100" i="0" u="none" strike="noStrike" cap="none" dirty="0" smtClean="0">
                <a:solidFill>
                  <a:srgbClr val="336699"/>
                </a:solidFill>
                <a:latin typeface="Arial"/>
                <a:ea typeface="Arial"/>
                <a:cs typeface="Arial"/>
                <a:sym typeface="Arial"/>
              </a:rPr>
              <a:t> </a:t>
            </a:r>
            <a:endParaRPr lang="en-US" sz="4100" i="0" u="none" strike="noStrike" cap="none" dirty="0">
              <a:solidFill>
                <a:srgbClr val="336699"/>
              </a:solidFill>
              <a:latin typeface="Arial"/>
              <a:ea typeface="Arial"/>
              <a:cs typeface="Arial"/>
              <a:sym typeface="Arial"/>
            </a:endParaRPr>
          </a:p>
        </p:txBody>
      </p:sp>
      <p:sp>
        <p:nvSpPr>
          <p:cNvPr id="102" name="Shape 102"/>
          <p:cNvSpPr txBox="1"/>
          <p:nvPr/>
        </p:nvSpPr>
        <p:spPr>
          <a:xfrm>
            <a:off x="1636400" y="12853375"/>
            <a:ext cx="29680500"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a:p>
            <a:pPr marL="0" marR="0" lvl="0" indent="0" algn="ctr" rtl="0">
              <a:lnSpc>
                <a:spcPct val="100000"/>
              </a:lnSpc>
              <a:spcBef>
                <a:spcPts val="0"/>
              </a:spcBef>
              <a:spcAft>
                <a:spcPts val="0"/>
              </a:spcAft>
              <a:buClr>
                <a:srgbClr val="336699"/>
              </a:buClr>
              <a:buSzPct val="25000"/>
              <a:buFont typeface="Arial"/>
              <a:buNone/>
            </a:pPr>
            <a:r>
              <a:rPr lang="en-US" sz="4100" b="0" i="0" u="none" strike="noStrike" cap="none" dirty="0">
                <a:solidFill>
                  <a:srgbClr val="336699"/>
                </a:solidFill>
                <a:latin typeface="Arial"/>
                <a:ea typeface="Arial"/>
                <a:cs typeface="Arial"/>
                <a:sym typeface="Arial"/>
              </a:rPr>
              <a:t>Screenshots are to be relevant to the problem and solution statement.</a:t>
            </a:r>
          </a:p>
        </p:txBody>
      </p:sp>
      <p:sp>
        <p:nvSpPr>
          <p:cNvPr id="103" name="Shape 103"/>
          <p:cNvSpPr txBox="1"/>
          <p:nvPr/>
        </p:nvSpPr>
        <p:spPr>
          <a:xfrm>
            <a:off x="23383100" y="33020500"/>
            <a:ext cx="79342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endParaRPr lang="en-US" sz="4100" b="1" i="0" u="none" strike="noStrike" cap="none" dirty="0" smtClean="0">
              <a:solidFill>
                <a:srgbClr val="336699"/>
              </a:solidFill>
              <a:latin typeface="Arial"/>
              <a:ea typeface="Arial"/>
              <a:cs typeface="Arial"/>
              <a:sym typeface="Arial"/>
            </a:endParaRPr>
          </a:p>
          <a:p>
            <a:pPr>
              <a:buClr>
                <a:srgbClr val="081E3F"/>
              </a:buClr>
              <a:buSzPct val="100000"/>
            </a:pPr>
            <a:r>
              <a:rPr lang="en-US" sz="4100" dirty="0" smtClean="0">
                <a:solidFill>
                  <a:srgbClr val="336699"/>
                </a:solidFill>
              </a:rPr>
              <a:t>This is a great App that can be used it no only for the police department but for any organization that need to share information and have confirmation that the document was read. This app is now underdevelopment but can reach unlimited high if it developed</a:t>
            </a:r>
            <a:endParaRPr lang="en-US" sz="4400" dirty="0" smtClean="0"/>
          </a:p>
        </p:txBody>
      </p:sp>
      <p:sp>
        <p:nvSpPr>
          <p:cNvPr id="104" name="Shape 104"/>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8400" b="0" i="0" u="none" strike="noStrike" cap="none" dirty="0">
                <a:solidFill>
                  <a:srgbClr val="333399"/>
                </a:solidFill>
                <a:latin typeface="Arial"/>
                <a:ea typeface="Arial"/>
                <a:cs typeface="Arial"/>
                <a:sym typeface="Arial"/>
              </a:rPr>
              <a:t>Other Related Logos</a:t>
            </a:r>
          </a:p>
        </p:txBody>
      </p:sp>
      <p:sp>
        <p:nvSpPr>
          <p:cNvPr id="105" name="Shape 105"/>
          <p:cNvSpPr txBox="1"/>
          <p:nvPr/>
        </p:nvSpPr>
        <p:spPr>
          <a:xfrm>
            <a:off x="272034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6" name="Shape 106"/>
          <p:cNvSpPr txBox="1"/>
          <p:nvPr/>
        </p:nvSpPr>
        <p:spPr>
          <a:xfrm>
            <a:off x="12183375" y="6095925"/>
            <a:ext cx="96621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a:solidFill>
                  <a:srgbClr val="336699"/>
                </a:solidFill>
                <a:latin typeface="Arial"/>
                <a:ea typeface="Arial"/>
                <a:cs typeface="Arial"/>
                <a:sym typeface="Arial"/>
              </a:rPr>
              <a:t>1</a:t>
            </a:r>
            <a:r>
              <a:rPr lang="en-US" sz="4100" b="0" i="0" u="none" strike="noStrike" cap="none" dirty="0" smtClean="0">
                <a:solidFill>
                  <a:srgbClr val="336699"/>
                </a:solidFill>
                <a:latin typeface="Arial"/>
                <a:ea typeface="Arial"/>
                <a:cs typeface="Arial"/>
                <a:sym typeface="Arial"/>
              </a:rPr>
              <a:t>.</a:t>
            </a:r>
            <a:r>
              <a:rPr lang="en-US" sz="4100" dirty="0" smtClean="0">
                <a:solidFill>
                  <a:srgbClr val="336699"/>
                </a:solidFill>
              </a:rPr>
              <a:t>The solution is a system where the supervisor can post all the necessary documents and the officer can see the posted documents. If the officer is on vacation, when he/she return can go to archive and check an mark the documents an be put it to the day </a:t>
            </a: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a:t>
            </a:r>
            <a:r>
              <a:rPr lang="en-US" sz="3000" dirty="0" smtClean="0">
                <a:solidFill>
                  <a:schemeClr val="dk1"/>
                </a:solidFill>
              </a:rPr>
              <a:t> the </a:t>
            </a:r>
            <a:r>
              <a:rPr lang="en-US" sz="3000" dirty="0" err="1" smtClean="0">
                <a:solidFill>
                  <a:schemeClr val="dk1"/>
                </a:solidFill>
              </a:rPr>
              <a:t>Pinecrest</a:t>
            </a:r>
            <a:r>
              <a:rPr lang="en-US" sz="3000" dirty="0" smtClean="0">
                <a:solidFill>
                  <a:schemeClr val="dk1"/>
                </a:solidFill>
              </a:rPr>
              <a:t> Police </a:t>
            </a:r>
            <a:r>
              <a:rPr lang="en-US" sz="3000" dirty="0" err="1" smtClean="0">
                <a:solidFill>
                  <a:schemeClr val="dk1"/>
                </a:solidFill>
              </a:rPr>
              <a:t>Depertment</a:t>
            </a:r>
            <a:r>
              <a:rPr lang="en-US" sz="3000" dirty="0" smtClean="0">
                <a:solidFill>
                  <a:schemeClr val="dk1"/>
                </a:solidFill>
              </a:rPr>
              <a:t> </a:t>
            </a:r>
            <a:r>
              <a:rPr lang="en-US" sz="3000" dirty="0">
                <a:solidFill>
                  <a:schemeClr val="dk1"/>
                </a:solidFill>
              </a:rPr>
              <a:t>am thankful to the help that I received from </a:t>
            </a:r>
            <a:r>
              <a:rPr lang="en-US" sz="3000" dirty="0" smtClean="0">
                <a:solidFill>
                  <a:schemeClr val="dk1"/>
                </a:solidFill>
              </a:rPr>
              <a:t>my Co-Student-Partner Eric Fernandez</a:t>
            </a:r>
          </a:p>
          <a:p>
            <a:pPr lvl="0">
              <a:spcBef>
                <a:spcPts val="0"/>
              </a:spcBef>
              <a:buNone/>
            </a:pPr>
            <a:endParaRPr dirty="0"/>
          </a:p>
        </p:txBody>
      </p:sp>
      <p:pic>
        <p:nvPicPr>
          <p:cNvPr id="21" name="Picture 10" descr="AngularJS MVC Fram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8140" y="24484515"/>
            <a:ext cx="9191427" cy="679913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vrc_log.png"/>
          <p:cNvPicPr>
            <a:picLocks noChangeAspect="1"/>
          </p:cNvPicPr>
          <p:nvPr/>
        </p:nvPicPr>
        <p:blipFill>
          <a:blip r:embed="rId5"/>
          <a:stretch>
            <a:fillRect/>
          </a:stretch>
        </p:blipFill>
        <p:spPr>
          <a:xfrm>
            <a:off x="1811950" y="14349765"/>
            <a:ext cx="15601534" cy="5122942"/>
          </a:xfrm>
          <a:prstGeom prst="rect">
            <a:avLst/>
          </a:prstGeom>
        </p:spPr>
      </p:pic>
      <p:pic>
        <p:nvPicPr>
          <p:cNvPr id="24" name="Picture 23" descr="vrc_archive_documents.png"/>
          <p:cNvPicPr>
            <a:picLocks noChangeAspect="1"/>
          </p:cNvPicPr>
          <p:nvPr/>
        </p:nvPicPr>
        <p:blipFill>
          <a:blip r:embed="rId6"/>
          <a:stretch>
            <a:fillRect/>
          </a:stretch>
        </p:blipFill>
        <p:spPr>
          <a:xfrm>
            <a:off x="17823530" y="14389995"/>
            <a:ext cx="11908729" cy="5082712"/>
          </a:xfrm>
          <a:prstGeom prst="rect">
            <a:avLst/>
          </a:prstGeom>
        </p:spPr>
      </p:pic>
      <p:pic>
        <p:nvPicPr>
          <p:cNvPr id="25" name="Picture 24" descr="IMG_2145.JPG"/>
          <p:cNvPicPr>
            <a:picLocks noChangeAspect="1"/>
          </p:cNvPicPr>
          <p:nvPr/>
        </p:nvPicPr>
        <p:blipFill>
          <a:blip r:embed="rId7"/>
          <a:stretch>
            <a:fillRect/>
          </a:stretch>
        </p:blipFill>
        <p:spPr>
          <a:xfrm>
            <a:off x="1371600" y="0"/>
            <a:ext cx="4343400" cy="5291976"/>
          </a:xfrm>
          <a:prstGeom prst="rect">
            <a:avLst/>
          </a:prstGeom>
        </p:spPr>
      </p:pic>
      <p:pic>
        <p:nvPicPr>
          <p:cNvPr id="27" name="Picture 26" descr="user_case_log.jpg"/>
          <p:cNvPicPr>
            <a:picLocks noChangeAspect="1"/>
          </p:cNvPicPr>
          <p:nvPr/>
        </p:nvPicPr>
        <p:blipFill>
          <a:blip r:embed="rId8"/>
          <a:stretch>
            <a:fillRect/>
          </a:stretch>
        </p:blipFill>
        <p:spPr>
          <a:xfrm>
            <a:off x="12183375" y="33844358"/>
            <a:ext cx="4750321" cy="5213941"/>
          </a:xfrm>
          <a:prstGeom prst="rect">
            <a:avLst/>
          </a:prstGeom>
        </p:spPr>
      </p:pic>
      <p:pic>
        <p:nvPicPr>
          <p:cNvPr id="28" name="Picture 27" descr="userStory_administrator.jpg"/>
          <p:cNvPicPr>
            <a:picLocks noChangeAspect="1"/>
          </p:cNvPicPr>
          <p:nvPr/>
        </p:nvPicPr>
        <p:blipFill>
          <a:blip r:embed="rId9"/>
          <a:stretch>
            <a:fillRect/>
          </a:stretch>
        </p:blipFill>
        <p:spPr>
          <a:xfrm>
            <a:off x="17823530" y="34229791"/>
            <a:ext cx="4335445" cy="4828508"/>
          </a:xfrm>
          <a:prstGeom prst="rect">
            <a:avLst/>
          </a:prstGeom>
        </p:spPr>
      </p:pic>
    </p:spTree>
  </p:cSld>
  <p:clrMapOvr>
    <a:masterClrMapping/>
  </p:clrMapOvr>
  <p:transition xmlns:p14="http://schemas.microsoft.com/office/powerpoint/2010/mai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423</Words>
  <Application>Microsoft Macintosh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Oscar Yannelli</cp:lastModifiedBy>
  <cp:revision>15</cp:revision>
  <dcterms:created xsi:type="dcterms:W3CDTF">2017-07-17T16:52:46Z</dcterms:created>
  <dcterms:modified xsi:type="dcterms:W3CDTF">2017-07-20T22:25:21Z</dcterms:modified>
</cp:coreProperties>
</file>