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9" r:id="rId4"/>
    <p:sldId id="260" r:id="rId5"/>
    <p:sldId id="261" r:id="rId6"/>
    <p:sldId id="262" r:id="rId7"/>
    <p:sldId id="263" r:id="rId8"/>
    <p:sldId id="276" r:id="rId9"/>
    <p:sldId id="270" r:id="rId10"/>
    <p:sldId id="265" r:id="rId11"/>
    <p:sldId id="277" r:id="rId12"/>
    <p:sldId id="275" r:id="rId13"/>
    <p:sldId id="271" r:id="rId14"/>
    <p:sldId id="266" r:id="rId15"/>
    <p:sldId id="278" r:id="rId16"/>
    <p:sldId id="272" r:id="rId17"/>
    <p:sldId id="279" r:id="rId18"/>
    <p:sldId id="267" r:id="rId19"/>
    <p:sldId id="280" r:id="rId20"/>
    <p:sldId id="281" r:id="rId21"/>
    <p:sldId id="268" r:id="rId22"/>
    <p:sldId id="274" r:id="rId23"/>
    <p:sldId id="273"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69"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5" autoAdjust="0"/>
  </p:normalViewPr>
  <p:slideViewPr>
    <p:cSldViewPr snapToGrid="0" snapToObjects="1">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909323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 I will select 2 best slides (i will give them extra points and students will present for CIS committee)</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19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0327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901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6999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3229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1614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028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4500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9628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2861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6939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79205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537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20240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0245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38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br>
              <a:rPr lang="en-US"/>
            </a:b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84" name="Shape 18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pPr marL="0" marR="0" lvl="0" indent="0" algn="r" rtl="0">
                <a:spcBef>
                  <a:spcPts val="0"/>
                </a:spcBef>
                <a:spcAft>
                  <a:spcPts val="0"/>
                </a:spcAft>
                <a:buSzPct val="25000"/>
                <a:buNone/>
              </a:p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4400" b="0" i="0" u="none" strike="noStrike" cap="none" dirty="0">
                <a:solidFill>
                  <a:srgbClr val="001D4D"/>
                </a:solidFill>
                <a:latin typeface="Trebuchet MS"/>
                <a:ea typeface="Trebuchet MS"/>
                <a:cs typeface="Trebuchet MS"/>
                <a:sym typeface="Trebuchet MS"/>
              </a:rPr>
              <a:t>Virtual Roll Call</a:t>
            </a:r>
          </a:p>
          <a:p>
            <a:pPr marL="0" marR="0" lvl="0" indent="0" algn="ctr" rtl="0">
              <a:spcBef>
                <a:spcPts val="0"/>
              </a:spcBef>
              <a:spcAft>
                <a:spcPts val="0"/>
              </a:spcAft>
              <a:buSzPct val="25000"/>
              <a:buNone/>
            </a:pPr>
            <a:endParaRPr sz="2900" dirty="0"/>
          </a:p>
          <a:p>
            <a:pPr lvl="0" algn="ctr">
              <a:buSzPct val="25000"/>
            </a:pPr>
            <a:r>
              <a:rPr lang="en-US" sz="2500" b="1" i="0" u="none" strike="noStrike" cap="none" dirty="0">
                <a:solidFill>
                  <a:srgbClr val="001D4D"/>
                </a:solidFill>
                <a:latin typeface="Trebuchet MS"/>
                <a:ea typeface="Trebuchet MS"/>
                <a:cs typeface="Trebuchet MS"/>
                <a:sym typeface="Trebuchet MS"/>
              </a:rPr>
              <a:t>Team Member(s):</a:t>
            </a:r>
            <a:r>
              <a:rPr lang="en-US" sz="2500" b="0" i="0" u="none" strike="noStrike" cap="none" dirty="0">
                <a:solidFill>
                  <a:srgbClr val="001D4D"/>
                </a:solidFill>
                <a:latin typeface="Trebuchet MS"/>
                <a:ea typeface="Trebuchet MS"/>
                <a:cs typeface="Trebuchet MS"/>
                <a:sym typeface="Trebuchet MS"/>
              </a:rPr>
              <a:t> </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Eric Fernandez, Oscar A Yannelli</a:t>
            </a:r>
            <a:br>
              <a:rPr lang="en-US" sz="2500" b="0" i="0" u="none" strike="noStrike" cap="none" dirty="0">
                <a:solidFill>
                  <a:srgbClr val="001D4D"/>
                </a:solidFill>
                <a:latin typeface="Trebuchet MS"/>
                <a:ea typeface="Trebuchet MS"/>
                <a:cs typeface="Trebuchet MS"/>
                <a:sym typeface="Trebuchet MS"/>
              </a:rPr>
            </a:br>
            <a:r>
              <a:rPr lang="en-US" sz="2500" b="1" i="0" u="none" strike="noStrike" cap="none" dirty="0">
                <a:solidFill>
                  <a:srgbClr val="001D4D"/>
                </a:solidFill>
                <a:sym typeface="Trebuchet MS"/>
              </a:rPr>
              <a:t>Product </a:t>
            </a:r>
            <a:r>
              <a:rPr lang="en-US" sz="2500" b="1" dirty="0"/>
              <a:t>Owner: </a:t>
            </a:r>
            <a:r>
              <a:rPr lang="en-US" sz="2500" dirty="0"/>
              <a:t>Jason Cohen</a:t>
            </a:r>
            <a:endParaRPr lang="en-US" sz="25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2500" b="1" dirty="0"/>
              <a:t>Instructor:</a:t>
            </a:r>
            <a:r>
              <a:rPr lang="en-US" sz="2500" dirty="0"/>
              <a:t> Masoud Sadjadi</a:t>
            </a:r>
            <a:br>
              <a:rPr lang="en-US" sz="2800" b="0" i="0" u="none" strike="noStrike" cap="none" dirty="0">
                <a:solidFill>
                  <a:srgbClr val="001D4D"/>
                </a:solidFill>
                <a:latin typeface="Trebuchet MS"/>
                <a:ea typeface="Trebuchet MS"/>
                <a:cs typeface="Trebuchet MS"/>
                <a:sym typeface="Trebuchet MS"/>
              </a:rPr>
            </a:b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dirty="0">
                <a:solidFill>
                  <a:srgbClr val="001D4D"/>
                </a:solidFill>
                <a:latin typeface="Trebuchet MS"/>
                <a:ea typeface="Trebuchet MS"/>
                <a:cs typeface="Trebuchet MS"/>
                <a:sym typeface="Trebuchet MS"/>
              </a:rPr>
              <a:t>Summer 2017</a:t>
            </a:r>
          </a:p>
        </p:txBody>
      </p:sp>
      <p:pic>
        <p:nvPicPr>
          <p:cNvPr id="3" name="Picture 2" descr="A close up of a sign&#10;&#10;Description generated with very high confidence">
            <a:extLst>
              <a:ext uri="{FF2B5EF4-FFF2-40B4-BE49-F238E27FC236}">
                <a16:creationId xmlns:a16="http://schemas.microsoft.com/office/drawing/2014/main" id="{5F5EA481-F343-4CDA-BC2D-5BC0664002A0}"/>
              </a:ext>
            </a:extLst>
          </p:cNvPr>
          <p:cNvPicPr>
            <a:picLocks noChangeAspect="1"/>
          </p:cNvPicPr>
          <p:nvPr/>
        </p:nvPicPr>
        <p:blipFill>
          <a:blip r:embed="rId3"/>
          <a:stretch>
            <a:fillRect/>
          </a:stretch>
        </p:blipFill>
        <p:spPr>
          <a:xfrm>
            <a:off x="468297" y="4711296"/>
            <a:ext cx="1396014" cy="18645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4" name="Picture 3" descr="::::::Desktop:Officer_documents.png"/>
          <p:cNvPicPr/>
          <p:nvPr/>
        </p:nvPicPr>
        <p:blipFill>
          <a:blip r:embed="rId3"/>
          <a:srcRect/>
          <a:stretch>
            <a:fillRect/>
          </a:stretch>
        </p:blipFill>
        <p:spPr bwMode="auto">
          <a:xfrm>
            <a:off x="468417" y="339309"/>
            <a:ext cx="8409020" cy="567548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3" name="Picture 2" descr="::::::Desktop:Officer_download_document.png"/>
          <p:cNvPicPr/>
          <p:nvPr/>
        </p:nvPicPr>
        <p:blipFill>
          <a:blip r:embed="rId3"/>
          <a:srcRect/>
          <a:stretch>
            <a:fillRect/>
          </a:stretch>
        </p:blipFill>
        <p:spPr bwMode="auto">
          <a:xfrm>
            <a:off x="359410" y="670973"/>
            <a:ext cx="8446145" cy="530787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5" name="Picture 4" descr="C:\Users\ericf\AppData\Local\Microsoft\Windows\INetCache\Content.Word\DocumentChangeOfStatus.jpg"/>
          <p:cNvPicPr/>
          <p:nvPr/>
        </p:nvPicPr>
        <p:blipFill rotWithShape="1">
          <a:blip r:embed="rId3">
            <a:extLst>
              <a:ext uri="{28A0092B-C50C-407E-A947-70E740481C1C}">
                <a14:useLocalDpi xmlns:a14="http://schemas.microsoft.com/office/drawing/2010/main" val="0"/>
              </a:ext>
            </a:extLst>
          </a:blip>
          <a:srcRect t="1" b="34316"/>
          <a:stretch/>
        </p:blipFill>
        <p:spPr bwMode="auto">
          <a:xfrm>
            <a:off x="519545" y="1380931"/>
            <a:ext cx="8081819" cy="3862873"/>
          </a:xfrm>
          <a:prstGeom prst="rect">
            <a:avLst/>
          </a:prstGeom>
          <a:noFill/>
          <a:ln>
            <a:noFill/>
          </a:ln>
          <a:extLst>
            <a:ext uri="{53640926-AAD7-44d8-BBD7-CCE9431645EC}">
              <a14:shadowObscured xmlns="" xmlns:a14="http://schemas.microsoft.com/office/drawing/2010/main" xmlns:mv="urn:schemas-microsoft-com:mac:vml" xmlns:mc="http://schemas.openxmlformats.org/markup-compatibility/2006"/>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779462" y="152870"/>
            <a:ext cx="7583400" cy="696588"/>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#244 Add User Log</a:t>
            </a:r>
          </a:p>
        </p:txBody>
      </p:sp>
      <p:sp>
        <p:nvSpPr>
          <p:cNvPr id="215" name="Shape 215"/>
          <p:cNvSpPr txBox="1">
            <a:spLocks noGrp="1"/>
          </p:cNvSpPr>
          <p:nvPr>
            <p:ph type="body" idx="1"/>
          </p:nvPr>
        </p:nvSpPr>
        <p:spPr>
          <a:xfrm>
            <a:off x="779462" y="1852316"/>
            <a:ext cx="7583400" cy="4208400"/>
          </a:xfrm>
          <a:prstGeom prst="rect">
            <a:avLst/>
          </a:prstGeom>
          <a:noFill/>
          <a:ln>
            <a:noFill/>
          </a:ln>
        </p:spPr>
        <p:txBody>
          <a:bodyPr lIns="91425" tIns="45700" rIns="91425" bIns="45700" anchor="t" anchorCtr="0">
            <a:noAutofit/>
          </a:bodyPr>
          <a:lstStyle/>
          <a:p>
            <a:pPr marL="342900" indent="-342900"/>
            <a:r>
              <a:rPr lang="en-US" sz="2200" b="0" i="0" u="none" strike="noStrike" cap="none" dirty="0">
                <a:solidFill>
                  <a:srgbClr val="001D4D"/>
                </a:solidFill>
                <a:latin typeface="Trebuchet MS"/>
                <a:ea typeface="Trebuchet MS"/>
                <a:cs typeface="Trebuchet MS"/>
                <a:sym typeface="Trebuchet MS"/>
              </a:rPr>
              <a:t>The system will record every time a Officer clicks on a document, saving the document, the Officer, the time. </a:t>
            </a:r>
          </a:p>
          <a:p>
            <a:pPr marL="342900" indent="-342900"/>
            <a:r>
              <a:rPr lang="en-US" dirty="0"/>
              <a:t>When the Officer, click done with the document, the Logs will show the status and the time of reading of the document. </a:t>
            </a:r>
          </a:p>
          <a:p>
            <a:pPr marL="342900" indent="-342900"/>
            <a:r>
              <a:rPr lang="en-US" sz="2200" b="0" i="0" u="none" strike="noStrike" cap="none" dirty="0">
                <a:solidFill>
                  <a:srgbClr val="001D4D"/>
                </a:solidFill>
                <a:latin typeface="Trebuchet MS"/>
                <a:ea typeface="Trebuchet MS"/>
                <a:cs typeface="Trebuchet MS"/>
                <a:sym typeface="Trebuchet MS"/>
              </a:rPr>
              <a:t>The logs can not be deleted. </a:t>
            </a:r>
          </a:p>
          <a:p>
            <a:pPr marL="342900" indent="-342900"/>
            <a:r>
              <a:rPr lang="en-US" dirty="0"/>
              <a:t>Only the supervisor will have access to the logs.</a:t>
            </a:r>
            <a:endParaRPr sz="2200" b="0" i="0" u="none" strike="noStrike" cap="none" dirty="0">
              <a:solidFill>
                <a:srgbClr val="001D4D"/>
              </a:solidFill>
              <a:latin typeface="Trebuchet MS"/>
              <a:ea typeface="Trebuchet MS"/>
              <a:cs typeface="Trebuchet MS"/>
              <a:sym typeface="Trebuchet MS"/>
            </a:endParaRPr>
          </a:p>
        </p:txBody>
      </p:sp>
      <p:sp>
        <p:nvSpPr>
          <p:cNvPr id="2" name="TextBox 1"/>
          <p:cNvSpPr txBox="1"/>
          <p:nvPr/>
        </p:nvSpPr>
        <p:spPr>
          <a:xfrm>
            <a:off x="4768273" y="1166091"/>
            <a:ext cx="184666" cy="307777"/>
          </a:xfrm>
          <a:prstGeom prst="rect">
            <a:avLst/>
          </a:prstGeom>
          <a:noFill/>
        </p:spPr>
        <p:txBody>
          <a:bodyPr wrap="none" rtlCol="0">
            <a:spAutoFit/>
          </a:bodyPr>
          <a:lstStyle/>
          <a:p>
            <a:endParaRPr lang="en-US" dirty="0"/>
          </a:p>
        </p:txBody>
      </p:sp>
      <p:sp>
        <p:nvSpPr>
          <p:cNvPr id="3" name="TextBox 2"/>
          <p:cNvSpPr txBox="1"/>
          <p:nvPr/>
        </p:nvSpPr>
        <p:spPr>
          <a:xfrm>
            <a:off x="576185" y="810878"/>
            <a:ext cx="8313529" cy="1231106"/>
          </a:xfrm>
          <a:prstGeom prst="rect">
            <a:avLst/>
          </a:prstGeom>
          <a:noFill/>
        </p:spPr>
        <p:txBody>
          <a:bodyPr wrap="square" rtlCol="0">
            <a:spAutoFit/>
          </a:bodyPr>
          <a:lstStyle/>
          <a:p>
            <a:r>
              <a:rPr lang="en-US" sz="2000" b="1" dirty="0">
                <a:latin typeface="Trebuchet MS"/>
                <a:cs typeface="Trebuchet MS"/>
              </a:rPr>
              <a:t>Every time an officer accesses a document the log has to save this action, by recording the user the date and the document acceded. There is need of showing this information in the supervisor profile</a:t>
            </a:r>
          </a:p>
          <a:p>
            <a:endParaRPr lang="en-US" dirty="0"/>
          </a:p>
        </p:txBody>
      </p:sp>
    </p:spTree>
    <p:extLst>
      <p:ext uri="{BB962C8B-B14F-4D97-AF65-F5344CB8AC3E}">
        <p14:creationId xmlns:p14="http://schemas.microsoft.com/office/powerpoint/2010/main" val="320284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3" name="Picture 2" descr="::::::Desktop:Supervisor_logs.png"/>
          <p:cNvPicPr/>
          <p:nvPr/>
        </p:nvPicPr>
        <p:blipFill>
          <a:blip r:embed="rId3"/>
          <a:srcRect/>
          <a:stretch>
            <a:fillRect/>
          </a:stretch>
        </p:blipFill>
        <p:spPr bwMode="auto">
          <a:xfrm>
            <a:off x="474047" y="1212980"/>
            <a:ext cx="8379429" cy="427342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5" name="Picture 4" descr="C:\Users\ericf\AppData\Local\Microsoft\Windows\INetCache\Content.Word\Log_diagram.jpg"/>
          <p:cNvPicPr/>
          <p:nvPr/>
        </p:nvPicPr>
        <p:blipFill rotWithShape="1">
          <a:blip r:embed="rId3">
            <a:extLst>
              <a:ext uri="{28A0092B-C50C-407E-A947-70E740481C1C}">
                <a14:useLocalDpi xmlns:a14="http://schemas.microsoft.com/office/drawing/2010/main" val="0"/>
              </a:ext>
            </a:extLst>
          </a:blip>
          <a:srcRect b="34087"/>
          <a:stretch/>
        </p:blipFill>
        <p:spPr bwMode="auto">
          <a:xfrm>
            <a:off x="554182" y="1446244"/>
            <a:ext cx="8312727" cy="4254759"/>
          </a:xfrm>
          <a:prstGeom prst="rect">
            <a:avLst/>
          </a:prstGeom>
          <a:noFill/>
          <a:ln>
            <a:noFill/>
          </a:ln>
          <a:extLst>
            <a:ext uri="{53640926-AAD7-44d8-BBD7-CCE9431645EC}">
              <a14:shadowObscured xmlns="" xmlns:a14="http://schemas.microsoft.com/office/drawing/2010/main" xmlns:mv="urn:schemas-microsoft-com:mac:vml" xmlns:mc="http://schemas.openxmlformats.org/markup-compatibility/2006"/>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779462" y="138567"/>
            <a:ext cx="7583400" cy="721327"/>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#231 Change Role View</a:t>
            </a:r>
          </a:p>
        </p:txBody>
      </p:sp>
      <p:sp>
        <p:nvSpPr>
          <p:cNvPr id="222" name="Shape 222"/>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342900" indent="-342900"/>
            <a:r>
              <a:rPr lang="en-US" sz="2200" b="0" i="0" u="none" strike="noStrike" cap="none" dirty="0">
                <a:solidFill>
                  <a:srgbClr val="001D4D"/>
                </a:solidFill>
                <a:latin typeface="Trebuchet MS"/>
                <a:ea typeface="Trebuchet MS"/>
                <a:cs typeface="Trebuchet MS"/>
                <a:sym typeface="Trebuchet MS"/>
              </a:rPr>
              <a:t>The Administrator can see the page as an supervisor</a:t>
            </a:r>
          </a:p>
          <a:p>
            <a:pPr marL="342900" indent="-342900"/>
            <a:r>
              <a:rPr lang="en-US" dirty="0"/>
              <a:t>The supervisor can see the page as an Officer</a:t>
            </a:r>
          </a:p>
          <a:p>
            <a:pPr marL="342900" indent="-342900"/>
            <a:r>
              <a:rPr lang="en-US" sz="2200" b="0" i="0" u="none" strike="noStrike" cap="none" dirty="0">
                <a:solidFill>
                  <a:srgbClr val="001D4D"/>
                </a:solidFill>
                <a:latin typeface="Trebuchet MS"/>
                <a:ea typeface="Trebuchet MS"/>
                <a:cs typeface="Trebuchet MS"/>
                <a:sym typeface="Trebuchet MS"/>
              </a:rPr>
              <a:t>The Supervisor, can add a document and go to the Officer view and check the Document is in the right category and is showing the right way without to have to logout. </a:t>
            </a:r>
          </a:p>
          <a:p>
            <a:pPr marL="342900" indent="-342900"/>
            <a:endParaRPr sz="2200" b="0" i="0" u="none" strike="noStrike" cap="none" dirty="0">
              <a:solidFill>
                <a:srgbClr val="001D4D"/>
              </a:solidFill>
              <a:latin typeface="Trebuchet MS"/>
              <a:ea typeface="Trebuchet MS"/>
              <a:cs typeface="Trebuchet MS"/>
              <a:sym typeface="Trebuchet MS"/>
            </a:endParaRPr>
          </a:p>
        </p:txBody>
      </p:sp>
      <p:sp>
        <p:nvSpPr>
          <p:cNvPr id="3" name="TextBox 2"/>
          <p:cNvSpPr txBox="1"/>
          <p:nvPr/>
        </p:nvSpPr>
        <p:spPr>
          <a:xfrm>
            <a:off x="611462" y="839843"/>
            <a:ext cx="8184181" cy="1231106"/>
          </a:xfrm>
          <a:prstGeom prst="rect">
            <a:avLst/>
          </a:prstGeom>
          <a:noFill/>
        </p:spPr>
        <p:txBody>
          <a:bodyPr wrap="square" rtlCol="0">
            <a:spAutoFit/>
          </a:bodyPr>
          <a:lstStyle/>
          <a:p>
            <a:r>
              <a:rPr lang="en-US" sz="2000" b="1" dirty="0">
                <a:latin typeface="Trebuchet MS"/>
                <a:cs typeface="Trebuchet MS"/>
              </a:rPr>
              <a:t>As an Administrator, I would like to change my role based view to Supervisor or Officer, so that I can check that customization additions and documents are being added properly </a:t>
            </a:r>
          </a:p>
          <a:p>
            <a:endParaRPr lang="en-US" dirty="0"/>
          </a:p>
        </p:txBody>
      </p:sp>
    </p:spTree>
    <p:extLst>
      <p:ext uri="{BB962C8B-B14F-4D97-AF65-F5344CB8AC3E}">
        <p14:creationId xmlns:p14="http://schemas.microsoft.com/office/powerpoint/2010/main" val="204201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7" name="Picture 6" descr="::::::Desktop:Administrator_categories.png"/>
          <p:cNvPicPr/>
          <p:nvPr/>
        </p:nvPicPr>
        <p:blipFill>
          <a:blip r:embed="rId3"/>
          <a:srcRect/>
          <a:stretch>
            <a:fillRect/>
          </a:stretch>
        </p:blipFill>
        <p:spPr bwMode="auto">
          <a:xfrm>
            <a:off x="527136" y="335487"/>
            <a:ext cx="8230498" cy="5751195"/>
          </a:xfrm>
          <a:prstGeom prst="rect">
            <a:avLst/>
          </a:prstGeom>
          <a:noFill/>
          <a:ln w="9525">
            <a:noFill/>
            <a:miter lim="800000"/>
            <a:headEnd/>
            <a:tailEnd/>
          </a:ln>
        </p:spPr>
      </p:pic>
    </p:spTree>
    <p:extLst>
      <p:ext uri="{BB962C8B-B14F-4D97-AF65-F5344CB8AC3E}">
        <p14:creationId xmlns:p14="http://schemas.microsoft.com/office/powerpoint/2010/main" val="204201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646545" y="254023"/>
            <a:ext cx="7885545" cy="582782"/>
          </a:xfrm>
          <a:prstGeom prst="rect">
            <a:avLst/>
          </a:prstGeom>
          <a:noFill/>
          <a:ln>
            <a:noFill/>
          </a:ln>
        </p:spPr>
        <p:txBody>
          <a:bodyPr lIns="91425" tIns="45700" rIns="91425" bIns="45700" anchor="b" anchorCtr="0">
            <a:noAutofit/>
          </a:bodyPr>
          <a:lstStyle/>
          <a:p>
            <a:pPr lvl="0">
              <a:buSzPct val="25000"/>
            </a:pPr>
            <a:r>
              <a:rPr lang="en-US" sz="3600" b="0" i="0" u="none" strike="noStrike" cap="none" dirty="0">
                <a:solidFill>
                  <a:srgbClr val="001D4D"/>
                </a:solidFill>
                <a:sym typeface="Trebuchet MS"/>
              </a:rPr>
              <a:t>User Stor</a:t>
            </a:r>
            <a:r>
              <a:rPr lang="en-US" sz="3600" dirty="0"/>
              <a:t>y #245 Archived Documents </a:t>
            </a:r>
          </a:p>
        </p:txBody>
      </p:sp>
      <p:sp>
        <p:nvSpPr>
          <p:cNvPr id="229" name="Shape 229"/>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342900" indent="-342900"/>
            <a:r>
              <a:rPr lang="en-US" sz="2200" b="0" i="0" u="none" strike="noStrike" cap="none" dirty="0">
                <a:solidFill>
                  <a:srgbClr val="001D4D"/>
                </a:solidFill>
                <a:latin typeface="Trebuchet MS"/>
                <a:ea typeface="Trebuchet MS"/>
                <a:cs typeface="Trebuchet MS"/>
                <a:sym typeface="Trebuchet MS"/>
              </a:rPr>
              <a:t>Documents older than 7 days should not show in the categories for the Officer unless they are pinned Documents. </a:t>
            </a:r>
          </a:p>
          <a:p>
            <a:pPr marL="342900" indent="-342900"/>
            <a:r>
              <a:rPr lang="en-US" dirty="0"/>
              <a:t>The archive Documents will be shown in a link under the categories, and will show the older than 7 days that are not pinned. </a:t>
            </a:r>
          </a:p>
          <a:p>
            <a:pPr marL="342900" indent="-342900"/>
            <a:r>
              <a:rPr lang="en-US" dirty="0"/>
              <a:t>The physical archive, will be possible only by the Administrator, which can enter a range of dates and all the Documents enter in this range will be deleted, except the pinned  </a:t>
            </a:r>
            <a:endParaRPr sz="2200" b="0" i="0" u="none" strike="noStrike" cap="none" dirty="0">
              <a:solidFill>
                <a:srgbClr val="001D4D"/>
              </a:solidFill>
              <a:latin typeface="Trebuchet MS"/>
              <a:ea typeface="Trebuchet MS"/>
              <a:cs typeface="Trebuchet MS"/>
              <a:sym typeface="Trebuchet MS"/>
            </a:endParaRPr>
          </a:p>
        </p:txBody>
      </p:sp>
      <p:sp>
        <p:nvSpPr>
          <p:cNvPr id="4" name="TextBox 3"/>
          <p:cNvSpPr txBox="1"/>
          <p:nvPr/>
        </p:nvSpPr>
        <p:spPr>
          <a:xfrm>
            <a:off x="4087091" y="1177636"/>
            <a:ext cx="184666" cy="307777"/>
          </a:xfrm>
          <a:prstGeom prst="rect">
            <a:avLst/>
          </a:prstGeom>
          <a:noFill/>
        </p:spPr>
        <p:txBody>
          <a:bodyPr wrap="none" rtlCol="0">
            <a:spAutoFit/>
          </a:bodyPr>
          <a:lstStyle/>
          <a:p>
            <a:endParaRPr lang="en-US" dirty="0"/>
          </a:p>
        </p:txBody>
      </p:sp>
      <p:sp>
        <p:nvSpPr>
          <p:cNvPr id="5" name="Rectangle 4"/>
          <p:cNvSpPr/>
          <p:nvPr/>
        </p:nvSpPr>
        <p:spPr>
          <a:xfrm>
            <a:off x="646544" y="767535"/>
            <a:ext cx="8231911" cy="1015663"/>
          </a:xfrm>
          <a:prstGeom prst="rect">
            <a:avLst/>
          </a:prstGeom>
        </p:spPr>
        <p:txBody>
          <a:bodyPr wrap="square">
            <a:spAutoFit/>
          </a:bodyPr>
          <a:lstStyle/>
          <a:p>
            <a:r>
              <a:rPr lang="en-US" sz="2000" b="1" dirty="0">
                <a:latin typeface="Trebuchet MS"/>
                <a:cs typeface="Trebuchet MS"/>
              </a:rPr>
              <a:t>As a officer I will like to have all documents older than 7 days moved. As an administrator, I like the option to physically delete documents based on a date range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8" name="Picture 7" descr="::::::Desktop:Officer_main_page.png"/>
          <p:cNvPicPr/>
          <p:nvPr/>
        </p:nvPicPr>
        <p:blipFill>
          <a:blip r:embed="rId3"/>
          <a:srcRect/>
          <a:stretch>
            <a:fillRect/>
          </a:stretch>
        </p:blipFill>
        <p:spPr bwMode="auto">
          <a:xfrm>
            <a:off x="456436" y="440365"/>
            <a:ext cx="8432982" cy="558640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Pro</a:t>
            </a:r>
            <a:r>
              <a:rPr lang="en-US" dirty="0"/>
              <a:t>ject</a:t>
            </a:r>
            <a:r>
              <a:rPr lang="en-US" sz="3800" b="0" i="0" u="none" strike="noStrike" cap="none" dirty="0">
                <a:solidFill>
                  <a:srgbClr val="001D4D"/>
                </a:solidFill>
                <a:latin typeface="Trebuchet MS"/>
                <a:ea typeface="Trebuchet MS"/>
                <a:cs typeface="Trebuchet MS"/>
                <a:sym typeface="Trebuchet MS"/>
              </a:rPr>
              <a:t> definition</a:t>
            </a:r>
          </a:p>
        </p:txBody>
      </p:sp>
      <p:sp>
        <p:nvSpPr>
          <p:cNvPr id="4" name="Shape 156"/>
          <p:cNvSpPr txBox="1"/>
          <p:nvPr/>
        </p:nvSpPr>
        <p:spPr>
          <a:xfrm>
            <a:off x="505991" y="1265777"/>
            <a:ext cx="5724097" cy="5206500"/>
          </a:xfrm>
          <a:prstGeom prst="rect">
            <a:avLst/>
          </a:prstGeom>
          <a:noFill/>
          <a:ln>
            <a:noFill/>
          </a:ln>
        </p:spPr>
        <p:txBody>
          <a:bodyPr lIns="91425" tIns="91425" rIns="91425" bIns="91425" anchor="ctr" anchorCtr="0">
            <a:noAutofit/>
          </a:bodyPr>
          <a:lstStyle/>
          <a:p>
            <a:pPr lvl="0" rtl="0">
              <a:spcBef>
                <a:spcPts val="0"/>
              </a:spcBef>
              <a:buNone/>
            </a:pPr>
            <a:r>
              <a:rPr lang="en-US" sz="1500" dirty="0">
                <a:solidFill>
                  <a:schemeClr val="dk1"/>
                </a:solidFill>
              </a:rPr>
              <a:t>Police Officers use a roll call system as a means to relay important information at the beginning of each shift. Unfortunately, many officers are sometimes unable to attend roll due to various circumstances such as traffic, court obligations, and early assignments. Virtual Roll Call was a solution deemed fit by the Pinecrest Police Department in order to allow officers to view information provided at roll call at their earliest convenience, without missing any vital information.</a:t>
            </a:r>
          </a:p>
          <a:p>
            <a:pPr lvl="0" rtl="0">
              <a:spcBef>
                <a:spcPts val="0"/>
              </a:spcBef>
              <a:buNone/>
            </a:pPr>
            <a:endParaRPr sz="1500" dirty="0">
              <a:solidFill>
                <a:schemeClr val="dk1"/>
              </a:solidFill>
            </a:endParaRPr>
          </a:p>
          <a:p>
            <a:pPr lvl="0" rtl="0">
              <a:spcBef>
                <a:spcPts val="0"/>
              </a:spcBef>
              <a:buNone/>
            </a:pPr>
            <a:r>
              <a:rPr lang="en-US" sz="1500" dirty="0">
                <a:solidFill>
                  <a:schemeClr val="dk1"/>
                </a:solidFill>
              </a:rPr>
              <a:t>Virtual Roll Call is a web application that allows Supervisors to upload documents to the system, and Officers to view/download these documents. The application is completely customizable by Administrators, who can add/edit/delete users from the system, add categories to upload documents under, and change logo and the department name, so that other police departments can use the system in the future.</a:t>
            </a:r>
          </a:p>
          <a:p>
            <a:pPr lvl="0" rtl="0">
              <a:spcBef>
                <a:spcPts val="0"/>
              </a:spcBef>
              <a:buNone/>
            </a:pPr>
            <a:endParaRPr sz="1500" dirty="0">
              <a:solidFill>
                <a:schemeClr val="dk1"/>
              </a:solidFill>
            </a:endParaRPr>
          </a:p>
          <a:p>
            <a:pPr lvl="0" rtl="0">
              <a:spcBef>
                <a:spcPts val="0"/>
              </a:spcBef>
              <a:buNone/>
            </a:pPr>
            <a:r>
              <a:rPr lang="en-US" sz="1500" dirty="0">
                <a:solidFill>
                  <a:schemeClr val="dk1"/>
                </a:solidFill>
              </a:rPr>
              <a:t>By having the roll call system virtualized, officers are always up to date on the latest briefings, and can carry out their tasks efficiently, which will be a great service to the community as a whole.</a:t>
            </a:r>
          </a:p>
        </p:txBody>
      </p:sp>
      <p:pic>
        <p:nvPicPr>
          <p:cNvPr id="6" name="Picture 5" descr="A close up of a sign&#10;&#10;Description generated with very high confidence">
            <a:extLst>
              <a:ext uri="{FF2B5EF4-FFF2-40B4-BE49-F238E27FC236}">
                <a16:creationId xmlns:a16="http://schemas.microsoft.com/office/drawing/2014/main" id="{0B91B38B-E243-4BB2-82E8-A531BF0B2E1E}"/>
              </a:ext>
            </a:extLst>
          </p:cNvPr>
          <p:cNvPicPr>
            <a:picLocks noChangeAspect="1"/>
          </p:cNvPicPr>
          <p:nvPr/>
        </p:nvPicPr>
        <p:blipFill>
          <a:blip r:embed="rId3"/>
          <a:stretch>
            <a:fillRect/>
          </a:stretch>
        </p:blipFill>
        <p:spPr>
          <a:xfrm>
            <a:off x="6478479" y="1425575"/>
            <a:ext cx="2132860" cy="28486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8" name="Picture 7" descr="::::::Desktop:Administrator_archive_documents.png"/>
          <p:cNvPicPr/>
          <p:nvPr/>
        </p:nvPicPr>
        <p:blipFill>
          <a:blip r:embed="rId3"/>
          <a:srcRect/>
          <a:stretch>
            <a:fillRect/>
          </a:stretch>
        </p:blipFill>
        <p:spPr bwMode="auto">
          <a:xfrm>
            <a:off x="494599" y="399085"/>
            <a:ext cx="8370858" cy="557976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5" name="Picture 4" descr="C:\Users\ericf\AppData\Local\Microsoft\Windows\INetCache\Content.Word\archive_logical_Diagram.jpg"/>
          <p:cNvPicPr/>
          <p:nvPr/>
        </p:nvPicPr>
        <p:blipFill rotWithShape="1">
          <a:blip r:embed="rId3">
            <a:extLst>
              <a:ext uri="{28A0092B-C50C-407E-A947-70E740481C1C}">
                <a14:useLocalDpi xmlns:a14="http://schemas.microsoft.com/office/drawing/2010/main" val="0"/>
              </a:ext>
            </a:extLst>
          </a:blip>
          <a:srcRect b="21323"/>
          <a:stretch/>
        </p:blipFill>
        <p:spPr bwMode="auto">
          <a:xfrm>
            <a:off x="311727" y="427181"/>
            <a:ext cx="8532091" cy="5530273"/>
          </a:xfrm>
          <a:prstGeom prst="rect">
            <a:avLst/>
          </a:prstGeom>
          <a:noFill/>
          <a:ln>
            <a:noFill/>
          </a:ln>
          <a:extLst>
            <a:ext uri="{53640926-AAD7-44d8-BBD7-CCE9431645EC}">
              <a14:shadowObscured xmlns="" xmlns:a14="http://schemas.microsoft.com/office/drawing/2010/main" xmlns:mv="urn:schemas-microsoft-com:mac:vml" xmlns:mc="http://schemas.openxmlformats.org/markup-compatibility/2006"/>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3" name="Picture 2" descr="C:\Users\ericf\AppData\Local\Microsoft\Windows\INetCache\Content.Word\Archive_doc_physicalDiagram.png"/>
          <p:cNvPicPr/>
          <p:nvPr/>
        </p:nvPicPr>
        <p:blipFill rotWithShape="1">
          <a:blip r:embed="rId3">
            <a:extLst>
              <a:ext uri="{28A0092B-C50C-407E-A947-70E740481C1C}">
                <a14:useLocalDpi xmlns:a14="http://schemas.microsoft.com/office/drawing/2010/main" val="0"/>
              </a:ext>
            </a:extLst>
          </a:blip>
          <a:srcRect b="25520"/>
          <a:stretch/>
        </p:blipFill>
        <p:spPr bwMode="auto">
          <a:xfrm>
            <a:off x="404090" y="508000"/>
            <a:ext cx="8324273" cy="5253182"/>
          </a:xfrm>
          <a:prstGeom prst="rect">
            <a:avLst/>
          </a:prstGeom>
          <a:noFill/>
          <a:ln>
            <a:noFill/>
          </a:ln>
          <a:extLst>
            <a:ext uri="{53640926-AAD7-44d8-BBD7-CCE9431645EC}">
              <a14:shadowObscured xmlns="" xmlns:a14="http://schemas.microsoft.com/office/drawing/2010/main" xmlns:mv="urn:schemas-microsoft-com:mac:vml" xmlns:mc="http://schemas.openxmlformats.org/markup-compatibility/2006"/>
            </a:ext>
          </a:extLst>
        </p:spPr>
      </p:pic>
    </p:spTree>
    <p:extLst>
      <p:ext uri="{BB962C8B-B14F-4D97-AF65-F5344CB8AC3E}">
        <p14:creationId xmlns:p14="http://schemas.microsoft.com/office/powerpoint/2010/main" val="274450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3" name="Picture 2">
            <a:extLst>
              <a:ext uri="{FF2B5EF4-FFF2-40B4-BE49-F238E27FC236}">
                <a16:creationId xmlns:a16="http://schemas.microsoft.com/office/drawing/2014/main" id="{B6242AE5-2813-4490-8288-118FC0381742}"/>
              </a:ext>
            </a:extLst>
          </p:cNvPr>
          <p:cNvPicPr>
            <a:picLocks noChangeAspect="1"/>
          </p:cNvPicPr>
          <p:nvPr/>
        </p:nvPicPr>
        <p:blipFill>
          <a:blip r:embed="rId3"/>
          <a:stretch>
            <a:fillRect/>
          </a:stretch>
        </p:blipFill>
        <p:spPr>
          <a:xfrm>
            <a:off x="1472000" y="1771402"/>
            <a:ext cx="6200000" cy="3819048"/>
          </a:xfrm>
          <a:prstGeom prst="rect">
            <a:avLst/>
          </a:prstGeom>
        </p:spPr>
      </p:pic>
    </p:spTree>
    <p:extLst>
      <p:ext uri="{BB962C8B-B14F-4D97-AF65-F5344CB8AC3E}">
        <p14:creationId xmlns:p14="http://schemas.microsoft.com/office/powerpoint/2010/main" val="47273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2" name="Picture 1">
            <a:extLst>
              <a:ext uri="{FF2B5EF4-FFF2-40B4-BE49-F238E27FC236}">
                <a16:creationId xmlns:a16="http://schemas.microsoft.com/office/drawing/2014/main" id="{2FD61ED2-FE9F-4B47-A6AA-8FA860895F85}"/>
              </a:ext>
            </a:extLst>
          </p:cNvPr>
          <p:cNvPicPr>
            <a:picLocks noChangeAspect="1"/>
          </p:cNvPicPr>
          <p:nvPr/>
        </p:nvPicPr>
        <p:blipFill>
          <a:blip r:embed="rId3"/>
          <a:stretch>
            <a:fillRect/>
          </a:stretch>
        </p:blipFill>
        <p:spPr>
          <a:xfrm>
            <a:off x="1495809" y="1773914"/>
            <a:ext cx="6152381" cy="3571429"/>
          </a:xfrm>
          <a:prstGeom prst="rect">
            <a:avLst/>
          </a:prstGeom>
        </p:spPr>
      </p:pic>
    </p:spTree>
    <p:extLst>
      <p:ext uri="{BB962C8B-B14F-4D97-AF65-F5344CB8AC3E}">
        <p14:creationId xmlns:p14="http://schemas.microsoft.com/office/powerpoint/2010/main" val="207818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3" name="Picture 2">
            <a:extLst>
              <a:ext uri="{FF2B5EF4-FFF2-40B4-BE49-F238E27FC236}">
                <a16:creationId xmlns:a16="http://schemas.microsoft.com/office/drawing/2014/main" id="{B5A15782-6520-459E-BB65-2B3A8994FAB5}"/>
              </a:ext>
            </a:extLst>
          </p:cNvPr>
          <p:cNvPicPr>
            <a:picLocks noChangeAspect="1"/>
          </p:cNvPicPr>
          <p:nvPr/>
        </p:nvPicPr>
        <p:blipFill>
          <a:blip r:embed="rId3"/>
          <a:stretch>
            <a:fillRect/>
          </a:stretch>
        </p:blipFill>
        <p:spPr>
          <a:xfrm>
            <a:off x="1429143" y="1667095"/>
            <a:ext cx="6285714" cy="3523809"/>
          </a:xfrm>
          <a:prstGeom prst="rect">
            <a:avLst/>
          </a:prstGeom>
        </p:spPr>
      </p:pic>
    </p:spTree>
    <p:extLst>
      <p:ext uri="{BB962C8B-B14F-4D97-AF65-F5344CB8AC3E}">
        <p14:creationId xmlns:p14="http://schemas.microsoft.com/office/powerpoint/2010/main" val="1480376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3" name="Picture 2">
            <a:extLst>
              <a:ext uri="{FF2B5EF4-FFF2-40B4-BE49-F238E27FC236}">
                <a16:creationId xmlns:a16="http://schemas.microsoft.com/office/drawing/2014/main" id="{A3EC9475-0C86-46C9-A0B6-49D4AA222A0B}"/>
              </a:ext>
            </a:extLst>
          </p:cNvPr>
          <p:cNvPicPr>
            <a:picLocks noChangeAspect="1"/>
          </p:cNvPicPr>
          <p:nvPr/>
        </p:nvPicPr>
        <p:blipFill>
          <a:blip r:embed="rId3"/>
          <a:stretch>
            <a:fillRect/>
          </a:stretch>
        </p:blipFill>
        <p:spPr>
          <a:xfrm>
            <a:off x="1486285" y="1971857"/>
            <a:ext cx="6171429" cy="2914286"/>
          </a:xfrm>
          <a:prstGeom prst="rect">
            <a:avLst/>
          </a:prstGeom>
        </p:spPr>
      </p:pic>
    </p:spTree>
    <p:extLst>
      <p:ext uri="{BB962C8B-B14F-4D97-AF65-F5344CB8AC3E}">
        <p14:creationId xmlns:p14="http://schemas.microsoft.com/office/powerpoint/2010/main" val="428329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3" name="Picture 2">
            <a:extLst>
              <a:ext uri="{FF2B5EF4-FFF2-40B4-BE49-F238E27FC236}">
                <a16:creationId xmlns:a16="http://schemas.microsoft.com/office/drawing/2014/main" id="{E0832A85-6807-40E4-9838-0D7CCC879AA7}"/>
              </a:ext>
            </a:extLst>
          </p:cNvPr>
          <p:cNvPicPr>
            <a:picLocks noChangeAspect="1"/>
          </p:cNvPicPr>
          <p:nvPr/>
        </p:nvPicPr>
        <p:blipFill>
          <a:blip r:embed="rId3"/>
          <a:stretch>
            <a:fillRect/>
          </a:stretch>
        </p:blipFill>
        <p:spPr>
          <a:xfrm>
            <a:off x="1467238" y="2209952"/>
            <a:ext cx="6209524" cy="2438095"/>
          </a:xfrm>
          <a:prstGeom prst="rect">
            <a:avLst/>
          </a:prstGeom>
        </p:spPr>
      </p:pic>
    </p:spTree>
    <p:extLst>
      <p:ext uri="{BB962C8B-B14F-4D97-AF65-F5344CB8AC3E}">
        <p14:creationId xmlns:p14="http://schemas.microsoft.com/office/powerpoint/2010/main" val="292143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2" name="Picture 1">
            <a:extLst>
              <a:ext uri="{FF2B5EF4-FFF2-40B4-BE49-F238E27FC236}">
                <a16:creationId xmlns:a16="http://schemas.microsoft.com/office/drawing/2014/main" id="{1042F07B-8CF1-4ECB-BB63-7373C8E8029C}"/>
              </a:ext>
            </a:extLst>
          </p:cNvPr>
          <p:cNvPicPr>
            <a:picLocks noChangeAspect="1"/>
          </p:cNvPicPr>
          <p:nvPr/>
        </p:nvPicPr>
        <p:blipFill>
          <a:blip r:embed="rId3"/>
          <a:stretch>
            <a:fillRect/>
          </a:stretch>
        </p:blipFill>
        <p:spPr>
          <a:xfrm>
            <a:off x="1481524" y="2076619"/>
            <a:ext cx="6180952" cy="2704762"/>
          </a:xfrm>
          <a:prstGeom prst="rect">
            <a:avLst/>
          </a:prstGeom>
        </p:spPr>
      </p:pic>
    </p:spTree>
    <p:extLst>
      <p:ext uri="{BB962C8B-B14F-4D97-AF65-F5344CB8AC3E}">
        <p14:creationId xmlns:p14="http://schemas.microsoft.com/office/powerpoint/2010/main" val="50185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Cases</a:t>
            </a:r>
          </a:p>
        </p:txBody>
      </p:sp>
      <p:pic>
        <p:nvPicPr>
          <p:cNvPr id="2" name="Picture 1">
            <a:extLst>
              <a:ext uri="{FF2B5EF4-FFF2-40B4-BE49-F238E27FC236}">
                <a16:creationId xmlns:a16="http://schemas.microsoft.com/office/drawing/2014/main" id="{D444B1B0-8B81-4083-98FC-45E58E4CAD24}"/>
              </a:ext>
            </a:extLst>
          </p:cNvPr>
          <p:cNvPicPr>
            <a:picLocks noChangeAspect="1"/>
          </p:cNvPicPr>
          <p:nvPr/>
        </p:nvPicPr>
        <p:blipFill>
          <a:blip r:embed="rId3"/>
          <a:stretch>
            <a:fillRect/>
          </a:stretch>
        </p:blipFill>
        <p:spPr>
          <a:xfrm>
            <a:off x="1462087" y="2171700"/>
            <a:ext cx="6219825" cy="2514600"/>
          </a:xfrm>
          <a:prstGeom prst="rect">
            <a:avLst/>
          </a:prstGeom>
        </p:spPr>
      </p:pic>
    </p:spTree>
    <p:extLst>
      <p:ext uri="{BB962C8B-B14F-4D97-AF65-F5344CB8AC3E}">
        <p14:creationId xmlns:p14="http://schemas.microsoft.com/office/powerpoint/2010/main" val="420954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672930" y="293658"/>
            <a:ext cx="7583400" cy="754627"/>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Requirements: Use Cases</a:t>
            </a:r>
          </a:p>
        </p:txBody>
      </p:sp>
      <p:pic>
        <p:nvPicPr>
          <p:cNvPr id="4" name="Picture 3" descr="C:\Users\ericf\AppData\Local\Microsoft\Windows\INetCache\Content.Word\RolesFeaturesObjectDesign (1).jpg"/>
          <p:cNvPicPr/>
          <p:nvPr/>
        </p:nvPicPr>
        <p:blipFill>
          <a:blip r:embed="rId3">
            <a:extLst>
              <a:ext uri="{28A0092B-C50C-407E-A947-70E740481C1C}">
                <a14:useLocalDpi xmlns:a14="http://schemas.microsoft.com/office/drawing/2010/main" val="0"/>
              </a:ext>
            </a:extLst>
          </a:blip>
          <a:srcRect/>
          <a:stretch>
            <a:fillRect/>
          </a:stretch>
        </p:blipFill>
        <p:spPr bwMode="auto">
          <a:xfrm>
            <a:off x="779462" y="1222129"/>
            <a:ext cx="5239859" cy="536778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Shortcomings</a:t>
            </a:r>
            <a:endParaRPr lang="en-US" sz="3200" b="0" i="0" u="none" strike="noStrike" cap="none" dirty="0">
              <a:solidFill>
                <a:srgbClr val="001D4D"/>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51B37E1C-BFFF-421E-80A2-725915B89336}"/>
              </a:ext>
            </a:extLst>
          </p:cNvPr>
          <p:cNvPicPr>
            <a:picLocks noChangeAspect="1"/>
          </p:cNvPicPr>
          <p:nvPr/>
        </p:nvPicPr>
        <p:blipFill>
          <a:blip r:embed="rId3"/>
          <a:stretch>
            <a:fillRect/>
          </a:stretch>
        </p:blipFill>
        <p:spPr>
          <a:xfrm>
            <a:off x="621053" y="1529576"/>
            <a:ext cx="8054251" cy="3157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121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Shortcomings</a:t>
            </a:r>
            <a:endParaRPr lang="en-US" sz="3200" b="0" i="0" u="none" strike="noStrike" cap="none" dirty="0">
              <a:solidFill>
                <a:srgbClr val="001D4D"/>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E7659A71-32B2-4B57-80FF-462DD08F3DD6}"/>
              </a:ext>
            </a:extLst>
          </p:cNvPr>
          <p:cNvPicPr>
            <a:picLocks noChangeAspect="1"/>
          </p:cNvPicPr>
          <p:nvPr/>
        </p:nvPicPr>
        <p:blipFill rotWithShape="1">
          <a:blip r:embed="rId3"/>
          <a:srcRect b="33404"/>
          <a:stretch/>
        </p:blipFill>
        <p:spPr>
          <a:xfrm>
            <a:off x="642923" y="1516176"/>
            <a:ext cx="8096297" cy="2194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339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Shortcomings</a:t>
            </a:r>
            <a:endParaRPr lang="en-US" sz="3200" b="0" i="0" u="none" strike="noStrike" cap="none" dirty="0">
              <a:solidFill>
                <a:srgbClr val="001D4D"/>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D23EC045-C182-49B5-BB8B-B615E7969BF3}"/>
              </a:ext>
            </a:extLst>
          </p:cNvPr>
          <p:cNvPicPr>
            <a:picLocks noChangeAspect="1"/>
          </p:cNvPicPr>
          <p:nvPr/>
        </p:nvPicPr>
        <p:blipFill rotWithShape="1">
          <a:blip r:embed="rId3"/>
          <a:srcRect b="32930"/>
          <a:stretch/>
        </p:blipFill>
        <p:spPr>
          <a:xfrm>
            <a:off x="642923" y="1455938"/>
            <a:ext cx="8096297" cy="2361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017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Shortcomings</a:t>
            </a:r>
            <a:endParaRPr lang="en-US" sz="3200" b="0" i="0" u="none" strike="noStrike" cap="none" dirty="0">
              <a:solidFill>
                <a:srgbClr val="001D4D"/>
              </a:solidFill>
              <a:latin typeface="Trebuchet MS"/>
              <a:ea typeface="Trebuchet MS"/>
              <a:cs typeface="Trebuchet MS"/>
              <a:sym typeface="Trebuchet MS"/>
            </a:endParaRPr>
          </a:p>
        </p:txBody>
      </p:sp>
      <p:pic>
        <p:nvPicPr>
          <p:cNvPr id="6" name="Picture 5">
            <a:extLst>
              <a:ext uri="{FF2B5EF4-FFF2-40B4-BE49-F238E27FC236}">
                <a16:creationId xmlns:a16="http://schemas.microsoft.com/office/drawing/2014/main" id="{E685A27E-9B45-4937-826D-CD9EFC0A53D8}"/>
              </a:ext>
            </a:extLst>
          </p:cNvPr>
          <p:cNvPicPr>
            <a:picLocks noChangeAspect="1"/>
          </p:cNvPicPr>
          <p:nvPr/>
        </p:nvPicPr>
        <p:blipFill>
          <a:blip r:embed="rId3"/>
          <a:stretch>
            <a:fillRect/>
          </a:stretch>
        </p:blipFill>
        <p:spPr>
          <a:xfrm>
            <a:off x="687312" y="958789"/>
            <a:ext cx="8096297" cy="50814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952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Shortcomings</a:t>
            </a:r>
            <a:endParaRPr lang="en-US" sz="3200" b="0" i="0" u="none" strike="noStrike" cap="none" dirty="0">
              <a:solidFill>
                <a:srgbClr val="001D4D"/>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5B2FBF3B-2EF3-4011-8CE1-68B3F27A4E2A}"/>
              </a:ext>
            </a:extLst>
          </p:cNvPr>
          <p:cNvPicPr>
            <a:picLocks noChangeAspect="1"/>
          </p:cNvPicPr>
          <p:nvPr/>
        </p:nvPicPr>
        <p:blipFill rotWithShape="1">
          <a:blip r:embed="rId3"/>
          <a:srcRect b="29810"/>
          <a:stretch/>
        </p:blipFill>
        <p:spPr>
          <a:xfrm>
            <a:off x="642923" y="1198487"/>
            <a:ext cx="8096297" cy="2352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2734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Wish List</a:t>
            </a:r>
            <a:endParaRPr lang="en-US" sz="3200" b="0" i="0" u="none" strike="noStrike" cap="none" dirty="0">
              <a:solidFill>
                <a:srgbClr val="001D4D"/>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948CAB7A-974D-4984-8AAB-EA623D0B3D21}"/>
              </a:ext>
            </a:extLst>
          </p:cNvPr>
          <p:cNvPicPr>
            <a:picLocks noChangeAspect="1"/>
          </p:cNvPicPr>
          <p:nvPr/>
        </p:nvPicPr>
        <p:blipFill>
          <a:blip r:embed="rId3"/>
          <a:stretch>
            <a:fillRect/>
          </a:stretch>
        </p:blipFill>
        <p:spPr>
          <a:xfrm>
            <a:off x="642923" y="1198486"/>
            <a:ext cx="8096297" cy="2191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912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Wish List</a:t>
            </a:r>
            <a:endParaRPr lang="en-US" sz="3200" b="0" i="0" u="none" strike="noStrike" cap="none" dirty="0">
              <a:solidFill>
                <a:srgbClr val="001D4D"/>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BBF4FA29-7CB8-413B-BA44-9411EF0016E0}"/>
              </a:ext>
            </a:extLst>
          </p:cNvPr>
          <p:cNvPicPr>
            <a:picLocks noChangeAspect="1"/>
          </p:cNvPicPr>
          <p:nvPr/>
        </p:nvPicPr>
        <p:blipFill>
          <a:blip r:embed="rId3"/>
          <a:stretch>
            <a:fillRect/>
          </a:stretch>
        </p:blipFill>
        <p:spPr>
          <a:xfrm>
            <a:off x="642923" y="1198486"/>
            <a:ext cx="8096297" cy="2305568"/>
          </a:xfrm>
          <a:prstGeom prst="rect">
            <a:avLst/>
          </a:prstGeom>
        </p:spPr>
      </p:pic>
    </p:spTree>
    <p:extLst>
      <p:ext uri="{BB962C8B-B14F-4D97-AF65-F5344CB8AC3E}">
        <p14:creationId xmlns:p14="http://schemas.microsoft.com/office/powerpoint/2010/main" val="4094168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5991" y="381001"/>
            <a:ext cx="7583486" cy="577788"/>
          </a:xfrm>
          <a:prstGeom prst="rect">
            <a:avLst/>
          </a:prstGeom>
          <a:noFill/>
          <a:ln>
            <a:noFill/>
          </a:ln>
        </p:spPr>
        <p:txBody>
          <a:bodyPr lIns="91425" tIns="45700" rIns="91425" bIns="45700" anchor="b" anchorCtr="0">
            <a:noAutofit/>
          </a:bodyPr>
          <a:lstStyle/>
          <a:p>
            <a:pPr lvl="0">
              <a:buSzPct val="25000"/>
            </a:pPr>
            <a:r>
              <a:rPr lang="en-US" sz="3200" dirty="0"/>
              <a:t>Wish List</a:t>
            </a:r>
            <a:endParaRPr lang="en-US" sz="3200" b="0" i="0" u="none" strike="noStrike" cap="none" dirty="0">
              <a:solidFill>
                <a:srgbClr val="001D4D"/>
              </a:solidFill>
              <a:latin typeface="Trebuchet MS"/>
              <a:ea typeface="Trebuchet MS"/>
              <a:cs typeface="Trebuchet MS"/>
              <a:sym typeface="Trebuchet MS"/>
            </a:endParaRPr>
          </a:p>
        </p:txBody>
      </p:sp>
      <p:pic>
        <p:nvPicPr>
          <p:cNvPr id="6" name="Picture 5">
            <a:extLst>
              <a:ext uri="{FF2B5EF4-FFF2-40B4-BE49-F238E27FC236}">
                <a16:creationId xmlns:a16="http://schemas.microsoft.com/office/drawing/2014/main" id="{218467B1-0790-4A68-B2CD-902AFA665D2C}"/>
              </a:ext>
            </a:extLst>
          </p:cNvPr>
          <p:cNvPicPr>
            <a:picLocks noChangeAspect="1"/>
          </p:cNvPicPr>
          <p:nvPr/>
        </p:nvPicPr>
        <p:blipFill>
          <a:blip r:embed="rId3"/>
          <a:stretch>
            <a:fillRect/>
          </a:stretch>
        </p:blipFill>
        <p:spPr>
          <a:xfrm>
            <a:off x="642923" y="1198486"/>
            <a:ext cx="8096297" cy="2278759"/>
          </a:xfrm>
          <a:prstGeom prst="rect">
            <a:avLst/>
          </a:prstGeom>
        </p:spPr>
      </p:pic>
    </p:spTree>
    <p:extLst>
      <p:ext uri="{BB962C8B-B14F-4D97-AF65-F5344CB8AC3E}">
        <p14:creationId xmlns:p14="http://schemas.microsoft.com/office/powerpoint/2010/main" val="3992129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Summary</a:t>
            </a:r>
          </a:p>
        </p:txBody>
      </p:sp>
      <p:sp>
        <p:nvSpPr>
          <p:cNvPr id="243" name="Shape 243"/>
          <p:cNvSpPr txBox="1">
            <a:spLocks noGrp="1"/>
          </p:cNvSpPr>
          <p:nvPr>
            <p:ph type="body" idx="1"/>
          </p:nvPr>
        </p:nvSpPr>
        <p:spPr>
          <a:xfrm>
            <a:off x="779462" y="1548881"/>
            <a:ext cx="7583486" cy="4208462"/>
          </a:xfrm>
          <a:prstGeom prst="rect">
            <a:avLst/>
          </a:prstGeom>
          <a:noFill/>
          <a:ln>
            <a:noFill/>
          </a:ln>
        </p:spPr>
        <p:txBody>
          <a:bodyPr lIns="91425" tIns="45700" rIns="91425" bIns="45700" anchor="t" anchorCtr="0">
            <a:noAutofit/>
          </a:bodyPr>
          <a:lstStyle/>
          <a:p>
            <a:pPr marL="282575" marR="0" lvl="0" indent="-282575" algn="l" rtl="0">
              <a:spcBef>
                <a:spcPts val="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Summary</a:t>
            </a:r>
          </a:p>
          <a:p>
            <a:pPr marL="571500" indent="-571500">
              <a:spcBef>
                <a:spcPts val="0"/>
              </a:spcBef>
              <a:buClr>
                <a:srgbClr val="081E3F"/>
              </a:buClr>
              <a:buFont typeface="Arial" panose="020B0604020202020204" pitchFamily="34" charset="0"/>
              <a:buChar char="•"/>
              <a:defRPr/>
            </a:pPr>
            <a:r>
              <a:rPr lang="en-US" sz="1800" dirty="0">
                <a:sym typeface="Arial"/>
              </a:rPr>
              <a:t>We were able to fix previous bug and add required new features to start using app in production.</a:t>
            </a:r>
          </a:p>
          <a:p>
            <a:pPr marL="571500" indent="-571500">
              <a:spcBef>
                <a:spcPts val="0"/>
              </a:spcBef>
              <a:buClr>
                <a:srgbClr val="081E3F"/>
              </a:buClr>
              <a:buFont typeface="Arial" panose="020B0604020202020204" pitchFamily="34" charset="0"/>
              <a:buChar char="•"/>
              <a:defRPr/>
            </a:pPr>
            <a:r>
              <a:rPr lang="en-US" sz="1800" dirty="0">
                <a:sym typeface="Arial"/>
              </a:rPr>
              <a:t>We did a lot of enhancement of user interface. </a:t>
            </a:r>
          </a:p>
          <a:p>
            <a:pPr marL="571500" indent="-571500">
              <a:spcBef>
                <a:spcPts val="0"/>
              </a:spcBef>
              <a:buClr>
                <a:srgbClr val="081E3F"/>
              </a:buClr>
              <a:buFont typeface="Arial" panose="020B0604020202020204" pitchFamily="34" charset="0"/>
              <a:buChar char="•"/>
              <a:defRPr/>
            </a:pPr>
            <a:r>
              <a:rPr lang="en-US" sz="1800" dirty="0">
                <a:sym typeface="Arial"/>
              </a:rPr>
              <a:t>We managed to implement the new required features of Logs, Document Status and Document Confirmation.</a:t>
            </a:r>
          </a:p>
          <a:p>
            <a:pPr marL="571500" indent="-571500">
              <a:spcBef>
                <a:spcPts val="0"/>
              </a:spcBef>
              <a:buClr>
                <a:srgbClr val="081E3F"/>
              </a:buClr>
              <a:buFont typeface="Arial" panose="020B0604020202020204" pitchFamily="34" charset="0"/>
              <a:buChar char="•"/>
              <a:defRPr/>
            </a:pPr>
            <a:r>
              <a:rPr lang="en-US" sz="1800" dirty="0">
                <a:sym typeface="Arial"/>
              </a:rPr>
              <a:t>We also implemented Report Capabilities with option to filter and option to Export Report to PDF and Excel.</a:t>
            </a:r>
            <a:endParaRPr lang="en-US" sz="2200" b="0" i="0" u="none" strike="noStrike" cap="none" dirty="0">
              <a:solidFill>
                <a:srgbClr val="001D4D"/>
              </a:solidFill>
              <a:latin typeface="Trebuchet MS"/>
              <a:ea typeface="Trebuchet MS"/>
              <a:cs typeface="Trebuchet MS"/>
              <a:sym typeface="Trebuchet MS"/>
            </a:endParaRP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Contact</a:t>
            </a:r>
          </a:p>
          <a:p>
            <a:pPr marL="638175" lvl="1" indent="-342900"/>
            <a:r>
              <a:rPr lang="en-US" sz="1800" b="0" i="0" u="none" strike="noStrike" cap="none" dirty="0">
                <a:solidFill>
                  <a:srgbClr val="001D4D"/>
                </a:solidFill>
                <a:latin typeface="Trebuchet MS"/>
                <a:ea typeface="Trebuchet MS"/>
                <a:cs typeface="Trebuchet MS"/>
                <a:sym typeface="Trebuchet MS"/>
              </a:rPr>
              <a:t>Eric A. Fernandez </a:t>
            </a:r>
            <a:r>
              <a:rPr lang="en-US" sz="1800" b="0" i="0" u="none" strike="noStrike" cap="none" dirty="0">
                <a:solidFill>
                  <a:schemeClr val="tx1"/>
                </a:solidFill>
                <a:latin typeface="Trebuchet MS"/>
                <a:ea typeface="Trebuchet MS"/>
                <a:cs typeface="Trebuchet MS"/>
                <a:sym typeface="Trebuchet MS"/>
              </a:rPr>
              <a:t>(</a:t>
            </a:r>
            <a:r>
              <a:rPr lang="de-DE" sz="1800" dirty="0">
                <a:solidFill>
                  <a:schemeClr val="tx1"/>
                </a:solidFill>
              </a:rPr>
              <a:t>efern187@fiu.edu)</a:t>
            </a:r>
          </a:p>
          <a:p>
            <a:pPr marL="638175" lvl="1" indent="-342900"/>
            <a:r>
              <a:rPr lang="en-US" sz="1800" dirty="0"/>
              <a:t>Oscar A. </a:t>
            </a:r>
            <a:r>
              <a:rPr lang="en-US" sz="1800" dirty="0" err="1"/>
              <a:t>Yannelli</a:t>
            </a:r>
            <a:r>
              <a:rPr lang="en-US" sz="1800" dirty="0"/>
              <a:t> </a:t>
            </a:r>
            <a:r>
              <a:rPr lang="en-US" sz="1800" dirty="0">
                <a:solidFill>
                  <a:schemeClr val="tx1"/>
                </a:solidFill>
              </a:rPr>
              <a:t>(oyann001@fiu.edu)</a:t>
            </a: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Questions?</a:t>
            </a:r>
          </a:p>
          <a:p>
            <a:pPr marL="282575" marR="0" lvl="0" indent="-282575" algn="l" rtl="0">
              <a:spcBef>
                <a:spcPts val="2000"/>
              </a:spcBef>
              <a:spcAft>
                <a:spcPts val="0"/>
              </a:spcAft>
              <a:buClr>
                <a:srgbClr val="001D4D"/>
              </a:buClr>
              <a:buSzPct val="100000"/>
              <a:buFont typeface="Noto Sans Symbols"/>
              <a:buChar char="●"/>
            </a:pPr>
            <a:r>
              <a:rPr lang="en-US" sz="2200" b="0" i="0" u="none" strike="noStrike" cap="none" dirty="0">
                <a:solidFill>
                  <a:srgbClr val="001D4D"/>
                </a:solidFill>
                <a:latin typeface="Trebuchet MS"/>
                <a:ea typeface="Trebuchet MS"/>
                <a:cs typeface="Trebuchet MS"/>
                <a:sym typeface="Trebuchet MS"/>
              </a:rPr>
              <a:t>Thank You!</a:t>
            </a:r>
          </a:p>
          <a:p>
            <a:pPr marL="0" marR="0" lvl="0" indent="0" algn="l" rtl="0">
              <a:spcBef>
                <a:spcPts val="2000"/>
              </a:spcBef>
              <a:spcAft>
                <a:spcPts val="0"/>
              </a:spcAft>
              <a:buNone/>
            </a:pPr>
            <a:endParaRPr dirty="0"/>
          </a:p>
        </p:txBody>
      </p:sp>
      <p:pic>
        <p:nvPicPr>
          <p:cNvPr id="4" name="Shape 619"/>
          <p:cNvPicPr preferRelativeResize="0"/>
          <p:nvPr/>
        </p:nvPicPr>
        <p:blipFill>
          <a:blip r:embed="rId3">
            <a:alphaModFix/>
          </a:blip>
          <a:stretch>
            <a:fillRect/>
          </a:stretch>
        </p:blipFill>
        <p:spPr>
          <a:xfrm>
            <a:off x="5559195" y="306356"/>
            <a:ext cx="1662805" cy="1586226"/>
          </a:xfrm>
          <a:prstGeom prst="rect">
            <a:avLst/>
          </a:prstGeom>
          <a:noFill/>
          <a:ln>
            <a:noFill/>
          </a:ln>
        </p:spPr>
      </p:pic>
      <p:pic>
        <p:nvPicPr>
          <p:cNvPr id="5" name="Shape 620"/>
          <p:cNvPicPr preferRelativeResize="0"/>
          <p:nvPr/>
        </p:nvPicPr>
        <p:blipFill>
          <a:blip r:embed="rId4">
            <a:alphaModFix/>
          </a:blip>
          <a:stretch>
            <a:fillRect/>
          </a:stretch>
        </p:blipFill>
        <p:spPr>
          <a:xfrm>
            <a:off x="6875135" y="4275034"/>
            <a:ext cx="1763564" cy="1033341"/>
          </a:xfrm>
          <a:prstGeom prst="rect">
            <a:avLst/>
          </a:prstGeom>
          <a:noFill/>
          <a:ln>
            <a:noFill/>
          </a:ln>
        </p:spPr>
      </p:pic>
      <p:pic>
        <p:nvPicPr>
          <p:cNvPr id="6" name="Shape 621"/>
          <p:cNvPicPr preferRelativeResize="0"/>
          <p:nvPr/>
        </p:nvPicPr>
        <p:blipFill>
          <a:blip r:embed="rId5">
            <a:alphaModFix/>
          </a:blip>
          <a:stretch>
            <a:fillRect/>
          </a:stretch>
        </p:blipFill>
        <p:spPr>
          <a:xfrm>
            <a:off x="5873693" y="4307402"/>
            <a:ext cx="1033810" cy="10337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779462" y="227640"/>
            <a:ext cx="7583400" cy="802553"/>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System Design: Architecture</a:t>
            </a:r>
          </a:p>
        </p:txBody>
      </p:sp>
      <p:pic>
        <p:nvPicPr>
          <p:cNvPr id="4" name="Shape 199"/>
          <p:cNvPicPr preferRelativeResize="0"/>
          <p:nvPr/>
        </p:nvPicPr>
        <p:blipFill>
          <a:blip r:embed="rId3">
            <a:alphaModFix/>
          </a:blip>
          <a:stretch>
            <a:fillRect/>
          </a:stretch>
        </p:blipFill>
        <p:spPr>
          <a:xfrm>
            <a:off x="824674" y="1655595"/>
            <a:ext cx="3629557" cy="1905715"/>
          </a:xfrm>
          <a:prstGeom prst="rect">
            <a:avLst/>
          </a:prstGeom>
          <a:noFill/>
          <a:ln>
            <a:noFill/>
          </a:ln>
        </p:spPr>
      </p:pic>
      <p:pic>
        <p:nvPicPr>
          <p:cNvPr id="5" name="Shape 200"/>
          <p:cNvPicPr preferRelativeResize="0"/>
          <p:nvPr/>
        </p:nvPicPr>
        <p:blipFill>
          <a:blip r:embed="rId4">
            <a:alphaModFix/>
          </a:blip>
          <a:stretch>
            <a:fillRect/>
          </a:stretch>
        </p:blipFill>
        <p:spPr>
          <a:xfrm>
            <a:off x="4876923" y="4301718"/>
            <a:ext cx="3485939" cy="1505758"/>
          </a:xfrm>
          <a:prstGeom prst="rect">
            <a:avLst/>
          </a:prstGeom>
          <a:noFill/>
          <a:ln>
            <a:noFill/>
          </a:ln>
        </p:spPr>
      </p:pic>
      <p:sp>
        <p:nvSpPr>
          <p:cNvPr id="6" name="Shape 201"/>
          <p:cNvSpPr txBox="1"/>
          <p:nvPr/>
        </p:nvSpPr>
        <p:spPr>
          <a:xfrm>
            <a:off x="721125" y="1164420"/>
            <a:ext cx="3649800" cy="564600"/>
          </a:xfrm>
          <a:prstGeom prst="rect">
            <a:avLst/>
          </a:prstGeom>
          <a:noFill/>
          <a:ln>
            <a:noFill/>
          </a:ln>
        </p:spPr>
        <p:txBody>
          <a:bodyPr lIns="91425" tIns="91425" rIns="91425" bIns="91425" anchor="t" anchorCtr="0">
            <a:noAutofit/>
          </a:bodyPr>
          <a:lstStyle/>
          <a:p>
            <a:pPr lvl="0">
              <a:spcBef>
                <a:spcPts val="0"/>
              </a:spcBef>
              <a:buNone/>
            </a:pPr>
            <a:r>
              <a:rPr lang="en-US" sz="2400" b="1" dirty="0"/>
              <a:t>Model-View Controller</a:t>
            </a:r>
          </a:p>
        </p:txBody>
      </p:sp>
      <p:sp>
        <p:nvSpPr>
          <p:cNvPr id="7" name="Shape 202"/>
          <p:cNvSpPr txBox="1"/>
          <p:nvPr/>
        </p:nvSpPr>
        <p:spPr>
          <a:xfrm>
            <a:off x="5095125" y="3649214"/>
            <a:ext cx="3649800" cy="564600"/>
          </a:xfrm>
          <a:prstGeom prst="rect">
            <a:avLst/>
          </a:prstGeom>
          <a:noFill/>
          <a:ln>
            <a:noFill/>
          </a:ln>
        </p:spPr>
        <p:txBody>
          <a:bodyPr lIns="91425" tIns="91425" rIns="91425" bIns="91425" anchor="t" anchorCtr="0">
            <a:noAutofit/>
          </a:bodyPr>
          <a:lstStyle/>
          <a:p>
            <a:pPr lvl="0" rtl="0">
              <a:spcBef>
                <a:spcPts val="0"/>
              </a:spcBef>
              <a:buNone/>
            </a:pPr>
            <a:r>
              <a:rPr lang="en-US" sz="2400" b="1" dirty="0"/>
              <a:t>Client-Server Model</a:t>
            </a:r>
          </a:p>
        </p:txBody>
      </p:sp>
      <p:sp>
        <p:nvSpPr>
          <p:cNvPr id="8" name="Shape 203"/>
          <p:cNvSpPr txBox="1"/>
          <p:nvPr/>
        </p:nvSpPr>
        <p:spPr>
          <a:xfrm>
            <a:off x="779462" y="4042785"/>
            <a:ext cx="3335548" cy="1905253"/>
          </a:xfrm>
          <a:prstGeom prst="rect">
            <a:avLst/>
          </a:prstGeom>
          <a:noFill/>
          <a:ln w="9525" cap="flat" cmpd="sng">
            <a:solidFill>
              <a:srgbClr val="0B5394"/>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buClr>
                <a:schemeClr val="dk1"/>
              </a:buClr>
              <a:buSzPct val="84615"/>
              <a:buFont typeface="Arial"/>
              <a:buNone/>
            </a:pPr>
            <a:r>
              <a:rPr lang="en-US" sz="1300" dirty="0">
                <a:solidFill>
                  <a:schemeClr val="dk1"/>
                </a:solidFill>
              </a:rPr>
              <a:t>Our system uses the Client-Server model, which is an application structure used in distributed applications. The client makes requests to the server via the internet,, and the server responds to the client with the requested function.. Virtual Roll Call is hosted on a Linux Ubuntu virtual machine, and clients are able to use the application and perform actions through the server.</a:t>
            </a:r>
          </a:p>
        </p:txBody>
      </p:sp>
      <p:sp>
        <p:nvSpPr>
          <p:cNvPr id="9" name="Shape 204"/>
          <p:cNvSpPr txBox="1"/>
          <p:nvPr/>
        </p:nvSpPr>
        <p:spPr>
          <a:xfrm>
            <a:off x="4679925" y="1564810"/>
            <a:ext cx="4244700" cy="1996500"/>
          </a:xfrm>
          <a:prstGeom prst="rect">
            <a:avLst/>
          </a:prstGeom>
          <a:noFill/>
          <a:ln w="9525" cap="flat" cmpd="sng">
            <a:solidFill>
              <a:srgbClr val="0B5394"/>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en-US" sz="1200" dirty="0">
                <a:solidFill>
                  <a:schemeClr val="dk1"/>
                </a:solidFill>
              </a:rPr>
              <a:t>Model-View-Controller is an architectural pattern commonly used for designing web applications. As the name implies, there are 3 major components in the architecture:</a:t>
            </a:r>
          </a:p>
          <a:p>
            <a:pPr lvl="0" rtl="0">
              <a:lnSpc>
                <a:spcPct val="115000"/>
              </a:lnSpc>
              <a:spcBef>
                <a:spcPts val="0"/>
              </a:spcBef>
              <a:buClr>
                <a:schemeClr val="dk1"/>
              </a:buClr>
              <a:buSzPct val="91666"/>
              <a:buFont typeface="Arial"/>
              <a:buNone/>
            </a:pPr>
            <a:r>
              <a:rPr lang="en-US" sz="1200" dirty="0">
                <a:solidFill>
                  <a:schemeClr val="dk1"/>
                </a:solidFill>
              </a:rPr>
              <a:t>1.    Model – manages the data and logic of the application</a:t>
            </a:r>
          </a:p>
          <a:p>
            <a:pPr lvl="0" rtl="0">
              <a:lnSpc>
                <a:spcPct val="115000"/>
              </a:lnSpc>
              <a:spcBef>
                <a:spcPts val="0"/>
              </a:spcBef>
              <a:buClr>
                <a:schemeClr val="dk1"/>
              </a:buClr>
              <a:buSzPct val="91666"/>
              <a:buFont typeface="Arial"/>
              <a:buNone/>
            </a:pPr>
            <a:r>
              <a:rPr lang="en-US" sz="1200" dirty="0">
                <a:solidFill>
                  <a:schemeClr val="dk1"/>
                </a:solidFill>
              </a:rPr>
              <a:t>2.    View – The User Interface of the application</a:t>
            </a:r>
          </a:p>
          <a:p>
            <a:pPr lvl="0" rtl="0">
              <a:lnSpc>
                <a:spcPct val="115000"/>
              </a:lnSpc>
              <a:spcBef>
                <a:spcPts val="0"/>
              </a:spcBef>
              <a:buClr>
                <a:schemeClr val="dk1"/>
              </a:buClr>
              <a:buSzPct val="91666"/>
              <a:buFont typeface="Arial"/>
              <a:buNone/>
            </a:pPr>
            <a:r>
              <a:rPr lang="en-US" sz="1200" dirty="0">
                <a:solidFill>
                  <a:schemeClr val="dk1"/>
                </a:solidFill>
              </a:rPr>
              <a:t>3.    Controller – Receives user input and modifies data in the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79462" y="335478"/>
            <a:ext cx="7583400" cy="622824"/>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Minimal Class Diagram</a:t>
            </a:r>
          </a:p>
        </p:txBody>
      </p:sp>
      <p:pic>
        <p:nvPicPr>
          <p:cNvPr id="4" name="image13.png"/>
          <p:cNvPicPr/>
          <p:nvPr/>
        </p:nvPicPr>
        <p:blipFill>
          <a:blip r:embed="rId3"/>
          <a:srcRect/>
          <a:stretch>
            <a:fillRect/>
          </a:stretch>
        </p:blipFill>
        <p:spPr>
          <a:xfrm>
            <a:off x="765772" y="970514"/>
            <a:ext cx="5743575" cy="5568398"/>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Stories </a:t>
            </a:r>
          </a:p>
        </p:txBody>
      </p:sp>
      <p:sp>
        <p:nvSpPr>
          <p:cNvPr id="194" name="Shape 19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0">
              <a:buNone/>
            </a:pPr>
            <a:r>
              <a:rPr lang="en-US" dirty="0"/>
              <a:t>1. User Story 249: View Document </a:t>
            </a:r>
          </a:p>
          <a:p>
            <a:pPr marL="0" lvl="0" indent="0">
              <a:buNone/>
            </a:pPr>
            <a:r>
              <a:rPr lang="en-US" dirty="0"/>
              <a:t>2. User Story 233: Add Document Confirmation </a:t>
            </a:r>
          </a:p>
          <a:p>
            <a:pPr marL="0" lvl="0" indent="0">
              <a:buNone/>
            </a:pPr>
            <a:r>
              <a:rPr lang="en-US" dirty="0"/>
              <a:t>3. User Story 244: Add User Log </a:t>
            </a:r>
          </a:p>
          <a:p>
            <a:pPr marL="0" lvl="0" indent="0">
              <a:buNone/>
            </a:pPr>
            <a:r>
              <a:rPr lang="en-US" dirty="0"/>
              <a:t>4. User Story 231: Change Role View </a:t>
            </a:r>
          </a:p>
          <a:p>
            <a:pPr marL="0" lvl="0" indent="0">
              <a:buNone/>
            </a:pPr>
            <a:r>
              <a:rPr lang="en-US" dirty="0"/>
              <a:t>5. User Story 245: Archived Documents </a:t>
            </a:r>
          </a:p>
          <a:p>
            <a:pPr marL="0" marR="0" lvl="0" indent="0" algn="l" rtl="0">
              <a:spcBef>
                <a:spcPts val="2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381000"/>
            <a:ext cx="7583400" cy="661404"/>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#249 View Doc in App</a:t>
            </a:r>
          </a:p>
        </p:txBody>
      </p:sp>
      <p:sp>
        <p:nvSpPr>
          <p:cNvPr id="201" name="Shape 201"/>
          <p:cNvSpPr txBox="1">
            <a:spLocks noGrp="1"/>
          </p:cNvSpPr>
          <p:nvPr>
            <p:ph type="body" idx="1"/>
          </p:nvPr>
        </p:nvSpPr>
        <p:spPr>
          <a:xfrm>
            <a:off x="779462" y="1941028"/>
            <a:ext cx="7583400" cy="4096172"/>
          </a:xfrm>
          <a:prstGeom prst="rect">
            <a:avLst/>
          </a:prstGeom>
          <a:noFill/>
          <a:ln>
            <a:noFill/>
          </a:ln>
        </p:spPr>
        <p:txBody>
          <a:bodyPr lIns="91425" tIns="45700" rIns="91425" bIns="45700" anchor="t" anchorCtr="0">
            <a:noAutofit/>
          </a:bodyPr>
          <a:lstStyle/>
          <a:p>
            <a:pPr marL="342900" indent="-342900"/>
            <a:r>
              <a:rPr lang="en-US" sz="2200" b="0" i="0" u="none" strike="noStrike" cap="none" dirty="0">
                <a:solidFill>
                  <a:srgbClr val="001D4D"/>
                </a:solidFill>
                <a:latin typeface="Trebuchet MS"/>
                <a:ea typeface="Trebuchet MS"/>
                <a:cs typeface="Trebuchet MS"/>
                <a:sym typeface="Trebuchet MS"/>
              </a:rPr>
              <a:t>This User Story is only for the Officer. </a:t>
            </a:r>
          </a:p>
          <a:p>
            <a:pPr marL="342900" indent="-342900"/>
            <a:r>
              <a:rPr lang="en-US" dirty="0"/>
              <a:t>The Officer will move faster by seeing the document with one click and not having to download the document.</a:t>
            </a:r>
          </a:p>
          <a:p>
            <a:pPr marL="342900" indent="-342900"/>
            <a:r>
              <a:rPr lang="en-US" sz="2200" b="0" i="0" u="none" strike="noStrike" cap="none" dirty="0">
                <a:solidFill>
                  <a:srgbClr val="001D4D"/>
                </a:solidFill>
                <a:latin typeface="Trebuchet MS"/>
                <a:ea typeface="Trebuchet MS"/>
                <a:cs typeface="Trebuchet MS"/>
                <a:sym typeface="Trebuchet MS"/>
              </a:rPr>
              <a:t>Only the Documents supported by the browser can be seeing (PDF and Images).</a:t>
            </a:r>
          </a:p>
          <a:p>
            <a:pPr marL="342900" indent="-342900"/>
            <a:r>
              <a:rPr lang="en-US" dirty="0"/>
              <a:t>The Document will be show in a new tab.</a:t>
            </a:r>
            <a:endParaRPr sz="2200" b="0" i="0" u="none" strike="noStrike" cap="none" dirty="0">
              <a:solidFill>
                <a:srgbClr val="001D4D"/>
              </a:solidFill>
              <a:latin typeface="Trebuchet MS"/>
              <a:ea typeface="Trebuchet MS"/>
              <a:cs typeface="Trebuchet MS"/>
              <a:sym typeface="Trebuchet MS"/>
            </a:endParaRPr>
          </a:p>
        </p:txBody>
      </p:sp>
      <p:sp>
        <p:nvSpPr>
          <p:cNvPr id="3" name="Rectangle 2"/>
          <p:cNvSpPr/>
          <p:nvPr/>
        </p:nvSpPr>
        <p:spPr>
          <a:xfrm>
            <a:off x="622977" y="958530"/>
            <a:ext cx="8314361" cy="1015663"/>
          </a:xfrm>
          <a:prstGeom prst="rect">
            <a:avLst/>
          </a:prstGeom>
        </p:spPr>
        <p:txBody>
          <a:bodyPr wrap="square">
            <a:spAutoFit/>
          </a:bodyPr>
          <a:lstStyle/>
          <a:p>
            <a:pPr marL="285750" lvl="0" indent="-285750">
              <a:buFont typeface="Arial"/>
              <a:buChar char="•"/>
            </a:pPr>
            <a:r>
              <a:rPr lang="en-US" sz="2000" dirty="0">
                <a:latin typeface="Trebuchet MS"/>
                <a:cs typeface="Trebuchet MS"/>
              </a:rPr>
              <a:t>As an officer, I would like to view documents within the app versus downloading it to my computer so that I can quickly traverse the information my supervisor is sharing with 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7" name="Picture 6" descr="::::::Desktop:Officer_seeing_the_document.png"/>
          <p:cNvPicPr/>
          <p:nvPr/>
        </p:nvPicPr>
        <p:blipFill>
          <a:blip r:embed="rId3"/>
          <a:srcRect/>
          <a:stretch>
            <a:fillRect/>
          </a:stretch>
        </p:blipFill>
        <p:spPr bwMode="auto">
          <a:xfrm>
            <a:off x="468419" y="471280"/>
            <a:ext cx="8277236" cy="5471620"/>
          </a:xfrm>
          <a:prstGeom prst="rect">
            <a:avLst/>
          </a:prstGeom>
          <a:noFill/>
          <a:ln w="9525">
            <a:noFill/>
            <a:miter lim="800000"/>
            <a:headEnd/>
            <a:tailEnd/>
          </a:ln>
        </p:spPr>
      </p:pic>
    </p:spTree>
    <p:extLst>
      <p:ext uri="{BB962C8B-B14F-4D97-AF65-F5344CB8AC3E}">
        <p14:creationId xmlns:p14="http://schemas.microsoft.com/office/powerpoint/2010/main" val="185724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779462" y="181114"/>
            <a:ext cx="7583400" cy="658091"/>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200" b="0" i="0" u="none" strike="noStrike" cap="none" dirty="0">
                <a:solidFill>
                  <a:srgbClr val="001D4D"/>
                </a:solidFill>
                <a:sym typeface="Trebuchet MS"/>
              </a:rPr>
              <a:t>User Stor</a:t>
            </a:r>
            <a:r>
              <a:rPr lang="en-US" sz="3200" dirty="0"/>
              <a:t>y #233 Add Doc Confirmation</a:t>
            </a:r>
          </a:p>
        </p:txBody>
      </p:sp>
      <p:sp>
        <p:nvSpPr>
          <p:cNvPr id="208" name="Shape 208"/>
          <p:cNvSpPr txBox="1">
            <a:spLocks noGrp="1"/>
          </p:cNvSpPr>
          <p:nvPr>
            <p:ph type="body" idx="1"/>
          </p:nvPr>
        </p:nvSpPr>
        <p:spPr>
          <a:xfrm>
            <a:off x="779462" y="1975386"/>
            <a:ext cx="7583400" cy="4061814"/>
          </a:xfrm>
          <a:prstGeom prst="rect">
            <a:avLst/>
          </a:prstGeom>
          <a:noFill/>
          <a:ln>
            <a:noFill/>
          </a:ln>
        </p:spPr>
        <p:txBody>
          <a:bodyPr lIns="91425" tIns="45700" rIns="91425" bIns="45700" anchor="t" anchorCtr="0">
            <a:noAutofit/>
          </a:bodyPr>
          <a:lstStyle/>
          <a:p>
            <a:pPr marL="342900" indent="-342900"/>
            <a:r>
              <a:rPr lang="en-US" sz="2200" b="0" i="0" u="none" strike="noStrike" cap="none" dirty="0">
                <a:solidFill>
                  <a:srgbClr val="001D4D"/>
                </a:solidFill>
                <a:latin typeface="Trebuchet MS"/>
                <a:ea typeface="Trebuchet MS"/>
                <a:cs typeface="Trebuchet MS"/>
                <a:sym typeface="Trebuchet MS"/>
              </a:rPr>
              <a:t>When the Officer click on a document the document change from Pending to review. </a:t>
            </a:r>
          </a:p>
          <a:p>
            <a:pPr marL="342900" indent="-342900"/>
            <a:r>
              <a:rPr lang="en-US" dirty="0"/>
              <a:t>When the Officer finish read the document can accept the reading and the document will change status to done.</a:t>
            </a:r>
          </a:p>
          <a:p>
            <a:pPr marL="342900" indent="-342900"/>
            <a:r>
              <a:rPr lang="en-US" sz="2200" b="0" i="0" u="none" strike="noStrike" cap="none" dirty="0">
                <a:solidFill>
                  <a:srgbClr val="001D4D"/>
                </a:solidFill>
                <a:latin typeface="Trebuchet MS"/>
                <a:ea typeface="Trebuchet MS"/>
                <a:cs typeface="Trebuchet MS"/>
                <a:sym typeface="Trebuchet MS"/>
              </a:rPr>
              <a:t>In the logs for the supervisor the time the Officer spend reading the document will be shown</a:t>
            </a:r>
            <a:endParaRPr sz="2200" b="0" i="0" u="none" strike="noStrike" cap="none" dirty="0">
              <a:solidFill>
                <a:srgbClr val="001D4D"/>
              </a:solidFill>
              <a:latin typeface="Trebuchet MS"/>
              <a:ea typeface="Trebuchet MS"/>
              <a:cs typeface="Trebuchet MS"/>
              <a:sym typeface="Trebuchet MS"/>
            </a:endParaRPr>
          </a:p>
        </p:txBody>
      </p:sp>
      <p:sp>
        <p:nvSpPr>
          <p:cNvPr id="2" name="TextBox 1"/>
          <p:cNvSpPr txBox="1"/>
          <p:nvPr/>
        </p:nvSpPr>
        <p:spPr>
          <a:xfrm>
            <a:off x="461972" y="768654"/>
            <a:ext cx="8521813" cy="1538883"/>
          </a:xfrm>
          <a:prstGeom prst="rect">
            <a:avLst/>
          </a:prstGeom>
          <a:noFill/>
        </p:spPr>
        <p:txBody>
          <a:bodyPr wrap="square" rtlCol="0">
            <a:spAutoFit/>
          </a:bodyPr>
          <a:lstStyle/>
          <a:p>
            <a:r>
              <a:rPr lang="en-US" sz="2000" b="1" dirty="0">
                <a:latin typeface="Trebuchet MS"/>
                <a:cs typeface="Trebuchet MS"/>
              </a:rPr>
              <a:t>As a Supervisor, I would like that newly added documents to show with status “Pending”, then when the officer clicks on the document for the first time change the status to “Reviewed” and finally change it  to “Done” once he/she finished. </a:t>
            </a:r>
          </a:p>
          <a:p>
            <a:endParaRPr lang="en-US" dirty="0"/>
          </a:p>
        </p:txBody>
      </p:sp>
    </p:spTree>
    <p:extLst>
      <p:ext uri="{BB962C8B-B14F-4D97-AF65-F5344CB8AC3E}">
        <p14:creationId xmlns:p14="http://schemas.microsoft.com/office/powerpoint/2010/main" val="1857242273"/>
      </p:ext>
    </p:extLst>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2737</Words>
  <Application>Microsoft Office PowerPoint</Application>
  <PresentationFormat>On-screen Show (4:3)</PresentationFormat>
  <Paragraphs>262</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Noto Sans Symbols</vt:lpstr>
      <vt:lpstr>Trebuchet MS</vt:lpstr>
      <vt:lpstr>gold</vt:lpstr>
      <vt:lpstr>Virtual Roll Call  Team Member(s):  Eric Fernandez, Oscar A Yannelli Product Owner: Jason Cohen Instructor: Masoud Sadjadi  School of Computing and Information Sciences Florida International University</vt:lpstr>
      <vt:lpstr>Project definition</vt:lpstr>
      <vt:lpstr>Requirements: Use Cases</vt:lpstr>
      <vt:lpstr>System Design: Architecture</vt:lpstr>
      <vt:lpstr>Minimal Class Diagram</vt:lpstr>
      <vt:lpstr>User Stories </vt:lpstr>
      <vt:lpstr>User Story #249 View Doc in App</vt:lpstr>
      <vt:lpstr>PowerPoint Presentation</vt:lpstr>
      <vt:lpstr>User Story #233 Add Doc Confirmation</vt:lpstr>
      <vt:lpstr>PowerPoint Presentation</vt:lpstr>
      <vt:lpstr>PowerPoint Presentation</vt:lpstr>
      <vt:lpstr>PowerPoint Presentation</vt:lpstr>
      <vt:lpstr>User Story #244 Add User Log</vt:lpstr>
      <vt:lpstr>PowerPoint Presentation</vt:lpstr>
      <vt:lpstr>PowerPoint Presentation</vt:lpstr>
      <vt:lpstr>User Story #231 Change Role View</vt:lpstr>
      <vt:lpstr>PowerPoint Presentation</vt:lpstr>
      <vt:lpstr>User Story #245 Archived Documents </vt:lpstr>
      <vt:lpstr>PowerPoint Presentation</vt:lpstr>
      <vt:lpstr>PowerPoint Presentation</vt:lpstr>
      <vt:lpstr>PowerPoint Presentation</vt:lpstr>
      <vt:lpstr>PowerPoint Presentation</vt:lpstr>
      <vt:lpstr>Test Cases</vt:lpstr>
      <vt:lpstr>Test Cases</vt:lpstr>
      <vt:lpstr>Test Cases</vt:lpstr>
      <vt:lpstr>Test Cases</vt:lpstr>
      <vt:lpstr>Test Cases</vt:lpstr>
      <vt:lpstr>Test Cases</vt:lpstr>
      <vt:lpstr>Test Cases</vt:lpstr>
      <vt:lpstr>Shortcomings</vt:lpstr>
      <vt:lpstr>Shortcomings</vt:lpstr>
      <vt:lpstr>Shortcomings</vt:lpstr>
      <vt:lpstr>Shortcomings</vt:lpstr>
      <vt:lpstr>Shortcomings</vt:lpstr>
      <vt:lpstr>Wish List</vt:lpstr>
      <vt:lpstr>Wish List</vt:lpstr>
      <vt:lpstr>Wish List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Roll Call  Team Member(s):  Eric Fernanadez,Oscar A Yannelli Product Owner:Jason Cohen Instructor: Masoud Sadjadi  School of Computing and Information Sciences Florida International University</dc:title>
  <cp:lastModifiedBy>Eric Fernandez</cp:lastModifiedBy>
  <cp:revision>9</cp:revision>
  <dcterms:created xsi:type="dcterms:W3CDTF">2017-07-19T17:01:30Z</dcterms:created>
  <dcterms:modified xsi:type="dcterms:W3CDTF">2017-07-27T17:52:52Z</dcterms:modified>
</cp:coreProperties>
</file>