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28DF76-159A-4022-A7D8-3DE9CE51DA08}">
  <a:tblStyle styleId="{F628DF76-159A-4022-A7D8-3DE9CE51DA0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29"/>
  </p:normalViewPr>
  <p:slideViewPr>
    <p:cSldViewPr snapToGrid="0" snapToObjects="1">
      <p:cViewPr varScale="1">
        <p:scale>
          <a:sx n="23" d="100"/>
          <a:sy n="23" d="100"/>
        </p:scale>
        <p:origin x="436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6" y="10242550"/>
            <a:ext cx="29627512" cy="2896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81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045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98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6" cy="9408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80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9" y="16778673"/>
            <a:ext cx="37450058" cy="7406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8" cy="2210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81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045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98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8" cy="2962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81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045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98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8"/>
            <a:ext cx="19751276" cy="362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8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3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4" y="1748117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7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4" y="9184340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3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3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8" cy="4094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8" cy="2528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4" y="10242177"/>
            <a:ext cx="14756606" cy="2896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2" y="10242177"/>
            <a:ext cx="14756606" cy="2896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9" cy="871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9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6" y="10242550"/>
            <a:ext cx="29627512" cy="2896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81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045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98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9526017" y="2169792"/>
            <a:ext cx="15357300" cy="10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imes New Roman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 Spring 2018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6567475" y="2784955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5300"/>
              <a:buFont typeface="Arial"/>
              <a:buNone/>
            </a:pPr>
            <a:r>
              <a:rPr lang="en-US" sz="53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Virtual Roll Call 4.0</a:t>
            </a:r>
            <a:endParaRPr sz="5300" b="0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0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Darilys Pereira Lopez, Florida International University</a:t>
            </a:r>
            <a:endParaRPr sz="3000" b="0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Mentors:</a:t>
            </a:r>
            <a:r>
              <a:rPr lang="en-US" sz="3000" b="1" i="1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Juan Caraballo, Florida International University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Jason Cohen and Frank Alvarado, Pinecrest Police Department </a:t>
            </a:r>
            <a:endParaRPr sz="3000" b="0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Professor:</a:t>
            </a:r>
            <a:r>
              <a:rPr lang="en-US" sz="3000" b="1" i="1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Masoud Sadjadi, Florida International University</a:t>
            </a:r>
            <a:endParaRPr sz="3000" b="0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990600" y="5493600"/>
            <a:ext cx="31089601" cy="36304499"/>
          </a:xfrm>
          <a:prstGeom prst="rect">
            <a:avLst/>
          </a:prstGeom>
          <a:solidFill>
            <a:srgbClr val="CFE2F3"/>
          </a:solidFill>
          <a:ln w="635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305200" y="5791125"/>
            <a:ext cx="9755700" cy="58587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lang="en-US" sz="4100" b="1" i="0" u="sng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500"/>
              <a:buFont typeface="Arial"/>
              <a:buChar char="●"/>
            </a:pPr>
            <a:r>
              <a:rPr lang="en-US" sz="35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Roll call is a briefing meeting in police departments where shift supervisors share critical information with officers.</a:t>
            </a:r>
            <a:endParaRPr sz="3500" b="0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500"/>
              <a:buFont typeface="Arial"/>
              <a:buChar char="●"/>
            </a:pPr>
            <a:r>
              <a:rPr lang="en-US" sz="35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Officers cannot always be present for these briefings, preventing them from receiving vital information.</a:t>
            </a:r>
            <a:endParaRPr sz="3500" b="0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500"/>
              <a:buFont typeface="Arial"/>
              <a:buChar char="●"/>
            </a:pPr>
            <a:r>
              <a:rPr lang="en-US" sz="35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It is difficult for supervisors to distribute new material after roll call is over.</a:t>
            </a:r>
            <a:endParaRPr sz="3500" b="0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990612" y="42610200"/>
            <a:ext cx="4980000" cy="730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2068250" y="5791125"/>
            <a:ext cx="9755700" cy="58587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lang="en-US" sz="4100" b="1" i="0" u="sng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  <a:endParaRPr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None/>
            </a:pPr>
            <a:r>
              <a:rPr lang="en-US" sz="33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Version 3.0 is currently used by Pinecrest Police Department. My contributions to version 4.0 include new features such as:</a:t>
            </a:r>
            <a:endParaRPr sz="3300" b="0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Char char="●"/>
            </a:pPr>
            <a:r>
              <a:rPr lang="en-US" sz="33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Assign officers to a work shift.</a:t>
            </a:r>
            <a:endParaRPr sz="3300" b="1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Char char="●"/>
            </a:pPr>
            <a:r>
              <a:rPr lang="en-US" sz="33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Document visibility based on shifts. </a:t>
            </a:r>
            <a:endParaRPr sz="3300" b="1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Char char="●"/>
            </a:pPr>
            <a:r>
              <a:rPr lang="en-US" sz="33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Keep historical data of watch orders.</a:t>
            </a:r>
            <a:endParaRPr sz="3300" b="1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Char char="●"/>
            </a:pPr>
            <a:r>
              <a:rPr lang="en-US" sz="33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Set site settings for session timeout and map default latitude and longitude.</a:t>
            </a:r>
            <a:endParaRPr sz="3300" b="1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Char char="●"/>
            </a:pPr>
            <a:r>
              <a:rPr lang="en-US" sz="33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Enforce session logout after idle period.</a:t>
            </a:r>
            <a:endParaRPr sz="3300" b="1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Char char="●"/>
            </a:pPr>
            <a:r>
              <a:rPr lang="en-US" sz="33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Update supervisor document reporting</a:t>
            </a:r>
            <a:r>
              <a:rPr lang="en-US" sz="33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3300" b="0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endParaRPr sz="4100" b="1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305250" y="21462950"/>
            <a:ext cx="9755700" cy="89127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lang="en-US" sz="4100" b="1" i="0" u="sng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200"/>
              <a:buFont typeface="Arial"/>
              <a:buChar char="●"/>
            </a:pPr>
            <a:r>
              <a:rPr lang="en-US" sz="32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Officers must be assigned to only one shift.</a:t>
            </a:r>
            <a:endParaRPr sz="3200" b="0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200"/>
              <a:buFont typeface="Arial"/>
              <a:buChar char="●"/>
            </a:pPr>
            <a:r>
              <a:rPr lang="en-US" sz="32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Categories are visible to one or multiple shifts.</a:t>
            </a:r>
            <a:endParaRPr sz="3200" b="0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200"/>
              <a:buFont typeface="Arial"/>
              <a:buChar char="●"/>
            </a:pPr>
            <a:r>
              <a:rPr lang="en-US" sz="32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Document notifications are based on officer’s authorized categories.</a:t>
            </a:r>
            <a:endParaRPr sz="3200" b="0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200"/>
              <a:buFont typeface="Arial"/>
              <a:buChar char="●"/>
            </a:pPr>
            <a:r>
              <a:rPr lang="en-US" sz="32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Watch orders are archived if expiration date is in the past.</a:t>
            </a:r>
            <a:endParaRPr sz="3200" b="0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200"/>
              <a:buFont typeface="Arial"/>
              <a:buChar char="●"/>
            </a:pPr>
            <a:r>
              <a:rPr lang="en-US" sz="32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Watch order map center must be customizable by administrator.</a:t>
            </a:r>
            <a:endParaRPr sz="3200" b="0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200"/>
              <a:buFont typeface="Arial"/>
              <a:buChar char="●"/>
            </a:pPr>
            <a:r>
              <a:rPr lang="en-US" sz="32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Timeout period must be controlled by administrator.</a:t>
            </a:r>
            <a:endParaRPr sz="3200" b="0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200"/>
              <a:buFont typeface="Arial"/>
              <a:buChar char="●"/>
            </a:pPr>
            <a:r>
              <a:rPr lang="en-US" sz="32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Prompt user to take action to avoid session logout during one minute countdown.</a:t>
            </a:r>
            <a:endParaRPr sz="3200" b="0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200"/>
              <a:buFont typeface="Arial"/>
              <a:buChar char="●"/>
            </a:pPr>
            <a:r>
              <a:rPr lang="en-US" sz="32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Terminate session if user was idle and did not take action during countdown.</a:t>
            </a:r>
            <a:endParaRPr sz="3200" b="0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200"/>
              <a:buFont typeface="Arial"/>
              <a:buChar char="●"/>
            </a:pPr>
            <a:r>
              <a:rPr lang="en-US" sz="32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Include done, reviewed, and pending document status in supervisor logs.</a:t>
            </a:r>
            <a:endParaRPr sz="3200" b="0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endParaRPr sz="4100" b="1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1487075" y="25017175"/>
            <a:ext cx="7933800" cy="96249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lang="en-US" sz="4100" b="1" i="0" u="sng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  <a:endParaRPr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19847000" y="21478573"/>
            <a:ext cx="11976900" cy="18795422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lang="en-US" sz="4100" b="1" i="0" u="sng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  <a:endParaRPr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11459475" y="21441425"/>
            <a:ext cx="7933800" cy="33927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lang="en-US" sz="4100" b="1" i="0" u="sng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None/>
            </a:pPr>
            <a:r>
              <a:rPr lang="en-US" sz="33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Frontend: HTML5, CSS3, Bootstrap, JavaScript, Angular JS</a:t>
            </a:r>
            <a:endParaRPr sz="3300" b="0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None/>
            </a:pPr>
            <a:r>
              <a:rPr lang="en-US" sz="33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Backend: PHP</a:t>
            </a:r>
            <a:endParaRPr sz="3300" b="0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None/>
            </a:pPr>
            <a:r>
              <a:rPr lang="en-US" sz="33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Database: MYSQL</a:t>
            </a:r>
            <a:endParaRPr sz="3300" b="0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None/>
            </a:pPr>
            <a:r>
              <a:rPr lang="en-US" sz="33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Web Server: Apache HTTP</a:t>
            </a:r>
            <a:endParaRPr sz="3300" b="0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endParaRPr sz="4100" b="1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305250" y="30658300"/>
            <a:ext cx="9755700" cy="10807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lang="en-US" sz="4100" b="1" i="0" u="sng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  <a:endParaRPr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305200" y="11938975"/>
            <a:ext cx="30518701" cy="9213300"/>
          </a:xfrm>
          <a:prstGeom prst="rect">
            <a:avLst/>
          </a:prstGeom>
          <a:solidFill>
            <a:srgbClr val="F3F3F3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11487075" y="34875125"/>
            <a:ext cx="7933800" cy="65910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lang="en-US" sz="4100" b="1" i="0" u="sng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Virtual Roll Call 4.0 gained new features and improvements such as:</a:t>
            </a:r>
            <a:endParaRPr sz="3300" b="0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Char char="●"/>
            </a:pPr>
            <a:r>
              <a:rPr lang="en-US" sz="33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Enhanced view document feature by creating visibility layer based in shifts.  </a:t>
            </a:r>
            <a:endParaRPr sz="3300" b="1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Char char="●"/>
            </a:pPr>
            <a:r>
              <a:rPr lang="en-US" sz="33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Improved system security by enforcing session timeout.</a:t>
            </a:r>
            <a:endParaRPr sz="3300" b="1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Char char="●"/>
            </a:pPr>
            <a:r>
              <a:rPr lang="en-US" sz="33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Added flexibility to control system settings like map position and timeout period.</a:t>
            </a:r>
            <a:endParaRPr sz="3300" b="1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Char char="●"/>
            </a:pPr>
            <a:r>
              <a:rPr lang="en-US" sz="33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Flexible supervisor reporting. </a:t>
            </a:r>
            <a:endParaRPr sz="3300" b="1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endParaRPr sz="4100" b="1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11345175" y="5791125"/>
            <a:ext cx="10500300" cy="58587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lang="en-US" sz="4100" b="1" i="0" u="sng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sz="41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Char char="●"/>
            </a:pPr>
            <a:r>
              <a:rPr lang="en-US" sz="33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Virtual Roll Call (VRC) Web Application eliminates the need for in person roll calls. </a:t>
            </a:r>
            <a:endParaRPr sz="3300" b="0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Char char="●"/>
            </a:pPr>
            <a:r>
              <a:rPr lang="en-US" sz="33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Allows officers to receive information in real-time.</a:t>
            </a:r>
            <a:endParaRPr sz="3300" b="0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Char char="●"/>
            </a:pPr>
            <a:r>
              <a:rPr lang="en-US" sz="33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Provides document access and notifications based on officer’s shift. </a:t>
            </a:r>
            <a:endParaRPr sz="3300" b="0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Char char="●"/>
            </a:pPr>
            <a:r>
              <a:rPr lang="en-US" sz="33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Facilitates information security and reporting capabilities.</a:t>
            </a:r>
            <a:endParaRPr sz="3300" b="0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500"/>
              <a:buFont typeface="Arial"/>
              <a:buChar char="●"/>
            </a:pPr>
            <a:r>
              <a:rPr lang="en-US" sz="33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Flexible site settings customizable to police department preferences</a:t>
            </a:r>
            <a:r>
              <a:rPr lang="en-US" sz="35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.    </a:t>
            </a:r>
            <a:endParaRPr sz="3500" b="0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endParaRPr sz="4100" b="0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endParaRPr sz="4100" b="0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6343000" y="42225075"/>
            <a:ext cx="25737001" cy="1356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material presented in this poster is based upon the work supported by Pinecrest Police Department. I am thankful to the help that I received from my group members, Juan Hernandez, and Product Owners Jason Cohen and Frank Alvarado.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1821" y="209025"/>
            <a:ext cx="1464391" cy="16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99763" y="976737"/>
            <a:ext cx="1464375" cy="1474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33921" y="383075"/>
            <a:ext cx="1464375" cy="1516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50537" y="898873"/>
            <a:ext cx="1464375" cy="1630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904997" y="3433047"/>
            <a:ext cx="1464375" cy="145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84676" y="3377454"/>
            <a:ext cx="2630400" cy="141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6517475" y="152400"/>
            <a:ext cx="4409863" cy="48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706450" y="12511575"/>
            <a:ext cx="9755701" cy="390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1706450" y="16850575"/>
            <a:ext cx="9755699" cy="3964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811957" y="12161233"/>
            <a:ext cx="2630400" cy="6296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788800" y="18241350"/>
            <a:ext cx="7933799" cy="2847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043474" y="12213675"/>
            <a:ext cx="3143575" cy="493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1421375" y="12168750"/>
            <a:ext cx="9248999" cy="6256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1421375" y="18867348"/>
            <a:ext cx="9248999" cy="2184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2633875" y="31448325"/>
            <a:ext cx="7607999" cy="9810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7675710" y="450275"/>
            <a:ext cx="1690525" cy="16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6600525" y="3315638"/>
            <a:ext cx="1690525" cy="1690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" name="Shape 123"/>
          <p:cNvGraphicFramePr/>
          <p:nvPr/>
        </p:nvGraphicFramePr>
        <p:xfrm>
          <a:off x="11459475" y="25867534"/>
          <a:ext cx="7933800" cy="8486320"/>
        </p:xfrm>
        <a:graphic>
          <a:graphicData uri="http://schemas.openxmlformats.org/drawingml/2006/table">
            <a:tbl>
              <a:tblPr>
                <a:noFill/>
                <a:tableStyleId>{F628DF76-159A-4022-A7D8-3DE9CE51DA08}</a:tableStyleId>
              </a:tblPr>
              <a:tblGrid>
                <a:gridCol w="79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3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strike="noStrike" cap="none">
                          <a:solidFill>
                            <a:srgbClr val="336699"/>
                          </a:solidFill>
                        </a:rPr>
                        <a:t>Test case: User Story #343 - Add category security based on officer’s shift.  </a:t>
                      </a:r>
                      <a:endParaRPr sz="3200" u="none" strike="noStrike" cap="none">
                        <a:solidFill>
                          <a:srgbClr val="336699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9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strike="noStrike" cap="none">
                          <a:solidFill>
                            <a:srgbClr val="336699"/>
                          </a:solidFill>
                        </a:rPr>
                        <a:t>Purpose: Verify user is only able to see categories associates with his/her shift. </a:t>
                      </a:r>
                      <a:endParaRPr sz="3300" u="none" strike="noStrike" cap="none">
                        <a:solidFill>
                          <a:srgbClr val="336699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1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strike="noStrike" cap="none">
                          <a:solidFill>
                            <a:srgbClr val="336699"/>
                          </a:solidFill>
                        </a:rPr>
                        <a:t>Pre Conditions:</a:t>
                      </a:r>
                      <a:endParaRPr sz="3300" u="none" strike="noStrike" cap="none">
                        <a:solidFill>
                          <a:srgbClr val="336699"/>
                        </a:solidFill>
                      </a:endParaRPr>
                    </a:p>
                    <a:p>
                      <a:pPr marL="457200" marR="0" lvl="0" indent="-438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6699"/>
                        </a:buClr>
                        <a:buSzPts val="3300"/>
                        <a:buFont typeface="Arial"/>
                        <a:buChar char="●"/>
                      </a:pPr>
                      <a:r>
                        <a:rPr lang="en-US" sz="3300" u="none" strike="noStrike" cap="none">
                          <a:solidFill>
                            <a:srgbClr val="336699"/>
                          </a:solidFill>
                        </a:rPr>
                        <a:t>User is logged in.</a:t>
                      </a:r>
                      <a:endParaRPr sz="3300" u="none" strike="noStrike" cap="none">
                        <a:solidFill>
                          <a:srgbClr val="336699"/>
                        </a:solidFill>
                      </a:endParaRPr>
                    </a:p>
                    <a:p>
                      <a:pPr marL="457200" marR="0" lvl="0" indent="-438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6699"/>
                        </a:buClr>
                        <a:buSzPts val="3300"/>
                        <a:buFont typeface="Arial"/>
                        <a:buChar char="●"/>
                      </a:pPr>
                      <a:r>
                        <a:rPr lang="en-US" sz="3300" u="none" strike="noStrike" cap="none">
                          <a:solidFill>
                            <a:srgbClr val="336699"/>
                          </a:solidFill>
                        </a:rPr>
                        <a:t>User is  in Dashboard page</a:t>
                      </a:r>
                      <a:endParaRPr sz="3300" u="none" strike="noStrike" cap="none">
                        <a:solidFill>
                          <a:srgbClr val="336699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8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strike="noStrike" cap="none">
                          <a:solidFill>
                            <a:srgbClr val="336699"/>
                          </a:solidFill>
                        </a:rPr>
                        <a:t>Expected Results: User should see categories with his/her shift or ‘ALL’ visibility. </a:t>
                      </a:r>
                      <a:endParaRPr sz="3300" u="none" strike="noStrike" cap="none">
                        <a:solidFill>
                          <a:srgbClr val="336699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strike="noStrike" cap="none">
                          <a:solidFill>
                            <a:srgbClr val="336699"/>
                          </a:solidFill>
                        </a:rPr>
                        <a:t>Actual Result: Screen displays categories which view has been set to the user’s shift or access level is ‘ALL’ shifts.</a:t>
                      </a:r>
                      <a:endParaRPr sz="3300" u="none" strike="noStrike" cap="none">
                        <a:solidFill>
                          <a:srgbClr val="336699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strike="noStrike" cap="none">
                          <a:solidFill>
                            <a:srgbClr val="336699"/>
                          </a:solidFill>
                        </a:rPr>
                        <a:t>Status: Passed</a:t>
                      </a:r>
                      <a:endParaRPr sz="3300" u="none" strike="noStrike" cap="none">
                        <a:solidFill>
                          <a:srgbClr val="336699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4" name="Shape 124"/>
          <p:cNvSpPr/>
          <p:nvPr/>
        </p:nvSpPr>
        <p:spPr>
          <a:xfrm>
            <a:off x="19923200" y="40570484"/>
            <a:ext cx="11832600" cy="89556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3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22560500" y="40647184"/>
            <a:ext cx="6549900" cy="10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41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FOLLOW US @FIUSCIS</a:t>
            </a:r>
            <a:endParaRPr sz="4100" b="0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24111069" y="38957119"/>
            <a:ext cx="32789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sz="31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20010523" y="22390458"/>
            <a:ext cx="11663592" cy="1646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24111069" y="39482897"/>
            <a:ext cx="3551454" cy="537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Microsoft Macintosh PowerPoint</Application>
  <PresentationFormat>Custom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Darilys Pereira Lopez</cp:lastModifiedBy>
  <cp:revision>1</cp:revision>
  <dcterms:modified xsi:type="dcterms:W3CDTF">2018-04-27T04:04:39Z</dcterms:modified>
</cp:coreProperties>
</file>