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6" d="100"/>
          <a:sy n="26" d="100"/>
        </p:scale>
        <p:origin x="-696" y="-78"/>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7543800" y="2057400"/>
            <a:ext cx="20193000" cy="1458900"/>
          </a:xfrm>
          <a:prstGeom prst="rect">
            <a:avLst/>
          </a:prstGeom>
          <a:noFill/>
          <a:ln>
            <a:noFill/>
          </a:ln>
        </p:spPr>
        <p:txBody>
          <a:bodyPr lIns="98650" tIns="49325" rIns="98650" bIns="49325" anchor="t" anchorCtr="0">
            <a:noAutofit/>
          </a:bodyPr>
          <a:lstStyle/>
          <a:p>
            <a:pPr marL="0" marR="0" lvl="0" indent="0" rtl="0">
              <a:lnSpc>
                <a:spcPct val="30000"/>
              </a:lnSpc>
              <a:spcBef>
                <a:spcPts val="0"/>
              </a:spcBef>
              <a:spcAft>
                <a:spcPts val="0"/>
              </a:spcAft>
              <a:buClr>
                <a:schemeClr val="dk1"/>
              </a:buClr>
              <a:buSzPct val="25000"/>
              <a:buFont typeface="Times New Roman"/>
              <a:buNone/>
            </a:pPr>
            <a:r>
              <a:rPr lang="en-US" sz="7200" b="1" dirty="0" smtClean="0">
                <a:solidFill>
                  <a:schemeClr val="dk1"/>
                </a:solidFill>
                <a:latin typeface="Times New Roman"/>
                <a:ea typeface="Times New Roman"/>
                <a:cs typeface="Times New Roman"/>
                <a:sym typeface="Times New Roman"/>
              </a:rPr>
              <a:t>Advanced Software Engineering, Fall 2016</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6553200" y="24384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smtClean="0">
                <a:solidFill>
                  <a:srgbClr val="3333CC"/>
                </a:solidFill>
              </a:rPr>
              <a:t>VIRTUAL ROLL CALL Ver. 1.0</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err="1" smtClean="0">
                <a:solidFill>
                  <a:srgbClr val="3333CC"/>
                </a:solidFill>
              </a:rPr>
              <a:t>Shonda</a:t>
            </a:r>
            <a:r>
              <a:rPr lang="en-US" sz="3500" dirty="0" smtClean="0">
                <a:solidFill>
                  <a:srgbClr val="3333CC"/>
                </a:solidFill>
              </a:rPr>
              <a:t> </a:t>
            </a:r>
            <a:r>
              <a:rPr lang="en-US" sz="3500" dirty="0" err="1" smtClean="0">
                <a:solidFill>
                  <a:srgbClr val="3333CC"/>
                </a:solidFill>
              </a:rPr>
              <a:t>Adena</a:t>
            </a:r>
            <a:r>
              <a:rPr lang="en-US" sz="3500" dirty="0" smtClean="0">
                <a:solidFill>
                  <a:srgbClr val="3333CC"/>
                </a:solidFill>
              </a:rPr>
              <a:t> Witherspoon, </a:t>
            </a:r>
            <a:r>
              <a:rPr lang="en-US" sz="3500" b="0" i="0" u="none" strike="noStrike" cap="none" dirty="0" smtClean="0">
                <a:solidFill>
                  <a:srgbClr val="3333CC"/>
                </a:solidFill>
                <a:latin typeface="Arial"/>
                <a:ea typeface="Arial"/>
                <a:cs typeface="Arial"/>
                <a:sym typeface="Arial"/>
              </a:rPr>
              <a:t>Florida International University</a:t>
            </a:r>
          </a:p>
          <a:p>
            <a:pPr algn="ctr"/>
            <a:r>
              <a:rPr lang="en-US" sz="3500" b="1" dirty="0" smtClean="0">
                <a:solidFill>
                  <a:srgbClr val="3333CC"/>
                </a:solidFill>
              </a:rPr>
              <a:t>Mentors:</a:t>
            </a:r>
            <a:r>
              <a:rPr lang="en-US" sz="3500" b="1" i="1" u="none" strike="noStrike" cap="none" dirty="0" smtClean="0">
                <a:solidFill>
                  <a:srgbClr val="3333CC"/>
                </a:solidFill>
                <a:latin typeface="Arial"/>
                <a:ea typeface="Arial"/>
                <a:cs typeface="Arial"/>
                <a:sym typeface="Arial"/>
              </a:rPr>
              <a:t> </a:t>
            </a:r>
            <a:r>
              <a:rPr lang="en-US" sz="3500" dirty="0" smtClean="0">
                <a:solidFill>
                  <a:srgbClr val="3333CC"/>
                </a:solidFill>
              </a:rPr>
              <a:t>Jason Cohen</a:t>
            </a:r>
            <a:r>
              <a:rPr lang="en-US" sz="3500" b="0" i="0" u="none" strike="noStrike" cap="none" dirty="0" smtClean="0">
                <a:solidFill>
                  <a:srgbClr val="3333CC"/>
                </a:solidFill>
                <a:latin typeface="Arial"/>
                <a:ea typeface="Arial"/>
                <a:cs typeface="Arial"/>
                <a:sym typeface="Arial"/>
              </a:rPr>
              <a:t>,</a:t>
            </a:r>
            <a:r>
              <a:rPr lang="en-US" sz="3500" b="0" i="1" u="none" strike="noStrike" cap="none" dirty="0" smtClean="0">
                <a:solidFill>
                  <a:srgbClr val="3333CC"/>
                </a:solidFill>
                <a:latin typeface="Arial"/>
                <a:ea typeface="Arial"/>
                <a:cs typeface="Arial"/>
                <a:sym typeface="Arial"/>
              </a:rPr>
              <a:t> </a:t>
            </a:r>
            <a:r>
              <a:rPr lang="en-US" sz="3500" dirty="0" smtClean="0">
                <a:solidFill>
                  <a:srgbClr val="3333CC"/>
                </a:solidFill>
              </a:rPr>
              <a:t>Village of </a:t>
            </a:r>
            <a:r>
              <a:rPr lang="en-US" sz="3500" dirty="0" err="1" smtClean="0">
                <a:solidFill>
                  <a:srgbClr val="3333CC"/>
                </a:solidFill>
              </a:rPr>
              <a:t>Pinecrest</a:t>
            </a:r>
            <a:r>
              <a:rPr lang="en-US" sz="3500" dirty="0" smtClean="0">
                <a:solidFill>
                  <a:srgbClr val="3333CC"/>
                </a:solidFill>
              </a:rPr>
              <a:t> Police </a:t>
            </a:r>
            <a:r>
              <a:rPr lang="en-US" sz="3500" dirty="0" smtClean="0">
                <a:solidFill>
                  <a:srgbClr val="3333CC"/>
                </a:solidFill>
              </a:rPr>
              <a:t>Department</a:t>
            </a:r>
            <a:endParaRPr lang="en-US" sz="3500" dirty="0" smtClean="0">
              <a:solidFill>
                <a:srgbClr val="3333CC"/>
              </a:solidFill>
            </a:endParaRPr>
          </a:p>
          <a:p>
            <a:pPr algn="ctr"/>
            <a:r>
              <a:rPr lang="en-US" sz="3500" dirty="0" smtClean="0">
                <a:solidFill>
                  <a:srgbClr val="3333CC"/>
                </a:solidFill>
              </a:rPr>
              <a:t>    </a:t>
            </a:r>
            <a:r>
              <a:rPr lang="en-US" sz="3500" dirty="0" err="1" smtClean="0">
                <a:solidFill>
                  <a:srgbClr val="3333CC"/>
                </a:solidFill>
              </a:rPr>
              <a:t>Mohsen</a:t>
            </a:r>
            <a:r>
              <a:rPr lang="en-US" sz="3500" dirty="0" smtClean="0">
                <a:solidFill>
                  <a:srgbClr val="3333CC"/>
                </a:solidFill>
              </a:rPr>
              <a:t> </a:t>
            </a:r>
            <a:r>
              <a:rPr lang="en-US" sz="3500" dirty="0" err="1" smtClean="0">
                <a:solidFill>
                  <a:srgbClr val="3333CC"/>
                </a:solidFill>
              </a:rPr>
              <a:t>Taheri</a:t>
            </a:r>
            <a:r>
              <a:rPr lang="en-US" sz="3500" dirty="0" smtClean="0">
                <a:solidFill>
                  <a:srgbClr val="3333CC"/>
                </a:solidFill>
              </a:rPr>
              <a:t>, Florida </a:t>
            </a:r>
            <a:r>
              <a:rPr lang="en-US" sz="3500" dirty="0" smtClean="0">
                <a:solidFill>
                  <a:srgbClr val="3333CC"/>
                </a:solidFill>
              </a:rPr>
              <a:t>International University</a:t>
            </a:r>
          </a:p>
          <a:p>
            <a:pPr algn="ctr"/>
            <a:r>
              <a:rPr lang="en-US" sz="3500" b="1" i="0" u="none" strike="noStrike" cap="none" dirty="0" smtClean="0">
                <a:solidFill>
                  <a:srgbClr val="3333CC"/>
                </a:solidFill>
                <a:latin typeface="Arial"/>
                <a:ea typeface="Arial"/>
                <a:cs typeface="Arial"/>
                <a:sym typeface="Arial"/>
              </a:rPr>
              <a:t>Instructor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smtClean="0">
                <a:solidFill>
                  <a:srgbClr val="3333CC"/>
                </a:solidFill>
                <a:latin typeface="Arial"/>
                <a:ea typeface="Arial"/>
                <a:cs typeface="Arial"/>
                <a:sym typeface="Arial"/>
              </a:rPr>
              <a:t>Sadjadi</a:t>
            </a:r>
            <a:r>
              <a:rPr lang="en-US" sz="3500" b="0" i="0" u="none" strike="noStrike" cap="none" dirty="0" smtClean="0">
                <a:solidFill>
                  <a:srgbClr val="3333CC"/>
                </a:solidFill>
                <a:latin typeface="Arial"/>
                <a:ea typeface="Arial"/>
                <a:cs typeface="Arial"/>
                <a:sym typeface="Arial"/>
              </a:rPr>
              <a:t>, Florida </a:t>
            </a:r>
            <a:r>
              <a:rPr lang="en-US" sz="3500" b="0" i="0" u="none" strike="noStrike" cap="none" dirty="0">
                <a:solidFill>
                  <a:srgbClr val="3333CC"/>
                </a:solidFill>
                <a:latin typeface="Arial"/>
                <a:ea typeface="Arial"/>
                <a:cs typeface="Arial"/>
                <a:sym typeface="Arial"/>
              </a:rPr>
              <a:t>International University</a:t>
            </a:r>
          </a:p>
        </p:txBody>
      </p:sp>
      <p:sp>
        <p:nvSpPr>
          <p:cNvPr id="91" name="Shape 91"/>
          <p:cNvSpPr txBox="1"/>
          <p:nvPr/>
        </p:nvSpPr>
        <p:spPr>
          <a:xfrm>
            <a:off x="1295400" y="41910000"/>
            <a:ext cx="31013400" cy="1981200"/>
          </a:xfrm>
          <a:prstGeom prst="rect">
            <a:avLst/>
          </a:prstGeom>
          <a:noFill/>
          <a:ln>
            <a:noFill/>
          </a:ln>
        </p:spPr>
        <p:txBody>
          <a:bodyPr lIns="98650" tIns="49325" rIns="98650" bIns="49325" anchor="t" anchorCtr="0">
            <a:noAutofit/>
          </a:bodyPr>
          <a:lstStyle/>
          <a:p>
            <a:pPr lvl="0">
              <a:buClr>
                <a:schemeClr val="dk1"/>
              </a:buClr>
              <a:buSzPct val="25000"/>
            </a:pPr>
            <a:r>
              <a:rPr lang="en-US" altLang="en-US" sz="3200" b="1" dirty="0" smtClean="0"/>
              <a:t>The material presented in this poster is based upon the work supported by the Village of </a:t>
            </a:r>
            <a:r>
              <a:rPr lang="en-US" altLang="en-US" sz="3200" b="1" dirty="0" err="1" smtClean="0"/>
              <a:t>Pinecrest</a:t>
            </a:r>
            <a:r>
              <a:rPr lang="en-US" altLang="en-US" sz="3200" b="1" dirty="0" smtClean="0"/>
              <a:t> Police Department, Major Jason Cohen, Captain Samuel </a:t>
            </a:r>
            <a:r>
              <a:rPr lang="en-US" altLang="en-US" sz="3200" b="1" dirty="0" err="1" smtClean="0"/>
              <a:t>Ceballos</a:t>
            </a:r>
            <a:r>
              <a:rPr lang="en-US" altLang="en-US" sz="3200" b="1" dirty="0" smtClean="0"/>
              <a:t>, and Frank Alvarado. I am very thankful for the help and support that I received from my group members, </a:t>
            </a:r>
            <a:r>
              <a:rPr lang="en-US" altLang="en-US" sz="3200" b="1" dirty="0" err="1" smtClean="0"/>
              <a:t>Shalisha</a:t>
            </a:r>
            <a:r>
              <a:rPr lang="en-US" altLang="en-US" sz="3200" b="1" dirty="0" smtClean="0"/>
              <a:t> Witherspoon, and </a:t>
            </a:r>
            <a:r>
              <a:rPr lang="en-US" altLang="en-US" sz="3200" b="1" dirty="0" err="1" smtClean="0"/>
              <a:t>Ivana</a:t>
            </a:r>
            <a:r>
              <a:rPr lang="en-US" altLang="en-US" sz="3200" b="1" dirty="0" smtClean="0"/>
              <a:t> Rodriguez. I would also like to thank </a:t>
            </a:r>
            <a:r>
              <a:rPr lang="en-US" altLang="en-US" sz="3200" b="1" dirty="0" err="1" smtClean="0"/>
              <a:t>Mohsen</a:t>
            </a:r>
            <a:r>
              <a:rPr lang="en-US" altLang="en-US" sz="3200" b="1" dirty="0" smtClean="0"/>
              <a:t> </a:t>
            </a:r>
            <a:r>
              <a:rPr lang="en-US" altLang="en-US" sz="3200" b="1" dirty="0" err="1" smtClean="0"/>
              <a:t>Taheri</a:t>
            </a:r>
            <a:r>
              <a:rPr lang="en-US" altLang="en-US" sz="3200" b="1" dirty="0" smtClean="0"/>
              <a:t> and Dr. </a:t>
            </a:r>
            <a:r>
              <a:rPr lang="en-US" altLang="en-US" sz="3200" b="1" dirty="0" err="1" smtClean="0"/>
              <a:t>Masoud</a:t>
            </a:r>
            <a:r>
              <a:rPr lang="en-US" altLang="en-US" sz="3200" b="1" dirty="0" smtClean="0"/>
              <a:t> </a:t>
            </a:r>
            <a:r>
              <a:rPr lang="en-US" altLang="en-US" sz="3200" b="1" dirty="0" err="1" smtClean="0"/>
              <a:t>Sadjadi</a:t>
            </a:r>
            <a:r>
              <a:rPr lang="en-US" altLang="en-US" sz="3200" b="1" dirty="0" smtClean="0"/>
              <a:t>  for their instruction.</a:t>
            </a:r>
            <a:endParaRPr lang="en-US" sz="3000" b="1" i="0" u="none" strike="noStrike" cap="none" dirty="0">
              <a:solidFill>
                <a:schemeClr val="dk1"/>
              </a:solidFill>
              <a:latin typeface="Arial"/>
              <a:ea typeface="Arial"/>
              <a:cs typeface="Arial"/>
              <a:sym typeface="Arial"/>
            </a:endParaRPr>
          </a:p>
        </p:txBody>
      </p:sp>
      <p:sp>
        <p:nvSpPr>
          <p:cNvPr id="92" name="Shape 92"/>
          <p:cNvSpPr txBox="1"/>
          <p:nvPr/>
        </p:nvSpPr>
        <p:spPr>
          <a:xfrm>
            <a:off x="1143000" y="5715000"/>
            <a:ext cx="31089600" cy="34899600"/>
          </a:xfrm>
          <a:prstGeom prst="rect">
            <a:avLst/>
          </a:prstGeom>
          <a:gradFill flip="none" rotWithShape="1">
            <a:gsLst>
              <a:gs pos="0">
                <a:srgbClr val="8488C4"/>
              </a:gs>
              <a:gs pos="53000">
                <a:srgbClr val="D4DEFF"/>
              </a:gs>
              <a:gs pos="83000">
                <a:srgbClr val="D4DEFF"/>
              </a:gs>
              <a:gs pos="100000">
                <a:srgbClr val="96AB94"/>
              </a:gs>
            </a:gsLst>
            <a:lin ang="5400000" scaled="0"/>
            <a:tileRect r="-100000" b="-100000"/>
          </a:gradFill>
          <a:ln w="63500" cap="flat" cmpd="sng">
            <a:solidFill>
              <a:schemeClr val="accent1"/>
            </a:solidFill>
            <a:prstDash val="solid"/>
            <a:miter/>
            <a:headEnd type="none" w="med" len="med"/>
            <a:tailEnd type="none" w="med" len="med"/>
          </a:ln>
          <a:effectLst>
            <a:outerShdw blurRad="50800" dist="50800" dir="5400000" algn="ctr" rotWithShape="0">
              <a:schemeClr val="tx1">
                <a:lumMod val="65000"/>
                <a:lumOff val="35000"/>
              </a:schemeClr>
            </a:outerShdw>
          </a:effectLst>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3" name="Shape 93"/>
          <p:cNvSpPr txBox="1"/>
          <p:nvPr/>
        </p:nvSpPr>
        <p:spPr>
          <a:xfrm>
            <a:off x="12344400" y="5867400"/>
            <a:ext cx="9601200" cy="81534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Problem</a:t>
            </a:r>
          </a:p>
          <a:p>
            <a:pPr lvl="0">
              <a:buClr>
                <a:srgbClr val="336699"/>
              </a:buClr>
              <a:buSzPct val="25000"/>
            </a:pPr>
            <a:r>
              <a:rPr lang="en-US" sz="4400" dirty="0" smtClean="0"/>
              <a:t>Due to many factors, officers are not always present for roll call briefings. Officers may be in court, assigned to an overlapping shift, or may have to start their tour early due to call volume.</a:t>
            </a:r>
          </a:p>
          <a:p>
            <a:pPr lvl="0">
              <a:buClr>
                <a:srgbClr val="336699"/>
              </a:buClr>
              <a:buSzPct val="25000"/>
            </a:pPr>
            <a:endParaRPr lang="en-US" sz="4400" dirty="0" smtClean="0"/>
          </a:p>
          <a:p>
            <a:pPr lvl="0">
              <a:buClr>
                <a:srgbClr val="336699"/>
              </a:buClr>
              <a:buSzPct val="25000"/>
            </a:pPr>
            <a:r>
              <a:rPr lang="en-US" sz="4400" dirty="0" smtClean="0"/>
              <a:t>Consequently,  officers may miss important information  discussed during roll call.</a:t>
            </a:r>
            <a:endParaRPr lang="en-US" sz="4100" b="1" i="0" u="none" strike="noStrike" cap="none" dirty="0">
              <a:solidFill>
                <a:srgbClr val="336699"/>
              </a:solidFill>
              <a:latin typeface="Arial"/>
              <a:ea typeface="Arial"/>
              <a:cs typeface="Arial"/>
              <a:sym typeface="Arial"/>
            </a:endParaRPr>
          </a:p>
        </p:txBody>
      </p:sp>
      <p:sp>
        <p:nvSpPr>
          <p:cNvPr id="94" name="Shape 94"/>
          <p:cNvSpPr txBox="1"/>
          <p:nvPr/>
        </p:nvSpPr>
        <p:spPr>
          <a:xfrm>
            <a:off x="1143000" y="41681400"/>
            <a:ext cx="31089600" cy="1828800"/>
          </a:xfrm>
          <a:prstGeom prst="rect">
            <a:avLst/>
          </a:prstGeom>
          <a:noFill/>
          <a:ln w="63500" cap="flat" cmpd="sng">
            <a:solidFill>
              <a:schemeClr val="accent1"/>
            </a:solidFill>
            <a:prstDash val="solid"/>
            <a:miter/>
            <a:headEnd type="none" w="med" len="med"/>
            <a:tailEnd type="none" w="med" len="med"/>
          </a:ln>
          <a:effectLst>
            <a:outerShdw blurRad="50800" dist="50800" dir="5400000" algn="ctr" rotWithShape="0">
              <a:schemeClr val="accent2"/>
            </a:outerShdw>
          </a:effectLst>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5" name="Shape 95"/>
          <p:cNvSpPr txBox="1"/>
          <p:nvPr/>
        </p:nvSpPr>
        <p:spPr>
          <a:xfrm>
            <a:off x="1143000" y="40919400"/>
            <a:ext cx="4953000" cy="685800"/>
          </a:xfrm>
          <a:prstGeom prst="rect">
            <a:avLst/>
          </a:prstGeom>
          <a:solidFill>
            <a:schemeClr val="lt1"/>
          </a:solidFill>
          <a:ln w="12700" cap="flat" cmpd="sng">
            <a:solidFill>
              <a:schemeClr val="accent1"/>
            </a:solidFill>
            <a:prstDash val="solid"/>
            <a:miter/>
            <a:headEnd type="none" w="med" len="med"/>
            <a:tailEnd type="none" w="med" len="med"/>
          </a:ln>
          <a:effectLst>
            <a:outerShdw blurRad="50800" dist="50800" dir="5400000" algn="ctr" rotWithShape="0">
              <a:schemeClr val="bg1"/>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Acknowledgement  </a:t>
            </a:r>
            <a:endParaRPr lang="en-US" sz="4100" b="1" i="0" u="none" strike="noStrike" cap="none" dirty="0">
              <a:solidFill>
                <a:srgbClr val="336699"/>
              </a:solidFill>
              <a:latin typeface="Arial"/>
              <a:ea typeface="Arial"/>
              <a:cs typeface="Arial"/>
              <a:sym typeface="Arial"/>
            </a:endParaRP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8" name="Shape 98"/>
          <p:cNvSpPr txBox="1"/>
          <p:nvPr/>
        </p:nvSpPr>
        <p:spPr>
          <a:xfrm>
            <a:off x="1295400" y="5867400"/>
            <a:ext cx="10591800" cy="81534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lvl="0">
              <a:buClr>
                <a:srgbClr val="336699"/>
              </a:buClr>
              <a:buSzPct val="25000"/>
            </a:pPr>
            <a:r>
              <a:rPr lang="en-US" sz="4400" dirty="0" smtClean="0"/>
              <a:t>Traditionally the first 15 minutes of a police officer’s shift is spent at the station in a briefing room where the shift supervisor, commonly of sergeant rank, goes over a clipboard of information with the officers.  This information ranges from internal department matters to crime trends as well as any other information that needs to be passed on to the officers at the commencement of their daily tour of duty.</a:t>
            </a:r>
            <a:endParaRPr sz="4100" b="1" i="0" u="none" strike="noStrike" cap="none" dirty="0">
              <a:solidFill>
                <a:srgbClr val="336699"/>
              </a:solidFill>
              <a:latin typeface="Arial"/>
              <a:ea typeface="Arial"/>
              <a:cs typeface="Arial"/>
              <a:sym typeface="Arial"/>
            </a:endParaRPr>
          </a:p>
        </p:txBody>
      </p:sp>
      <p:sp>
        <p:nvSpPr>
          <p:cNvPr id="99" name="Shape 99"/>
          <p:cNvSpPr txBox="1"/>
          <p:nvPr/>
        </p:nvSpPr>
        <p:spPr>
          <a:xfrm>
            <a:off x="1371600" y="14630400"/>
            <a:ext cx="11353800" cy="68580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Requirements</a:t>
            </a:r>
            <a:endParaRPr lang="en-US" sz="4100" b="1" i="0" u="none" strike="noStrike" cap="none" dirty="0">
              <a:solidFill>
                <a:srgbClr val="336699"/>
              </a:solidFill>
              <a:latin typeface="Arial"/>
              <a:ea typeface="Arial"/>
              <a:cs typeface="Arial"/>
              <a:sym typeface="Arial"/>
            </a:endParaRPr>
          </a:p>
          <a:p>
            <a:pPr marL="742950" indent="-742950"/>
            <a:r>
              <a:rPr lang="en-US" sz="4400" dirty="0" smtClean="0"/>
              <a:t>The software needs to have three modules: </a:t>
            </a:r>
          </a:p>
          <a:p>
            <a:pPr marL="742950" indent="-742950">
              <a:buFont typeface="+mj-lt"/>
              <a:buAutoNum type="arabicPeriod"/>
            </a:pPr>
            <a:r>
              <a:rPr lang="en-US" sz="4400" dirty="0" smtClean="0"/>
              <a:t>Officer Module (View  Documents)</a:t>
            </a:r>
          </a:p>
          <a:p>
            <a:pPr>
              <a:buFont typeface="+mj-lt"/>
              <a:buAutoNum type="arabicPeriod"/>
            </a:pPr>
            <a:r>
              <a:rPr lang="en-US" sz="4400" dirty="0" smtClean="0"/>
              <a:t>  Supervisor Module (1 + add documents,   	reset passwords)</a:t>
            </a:r>
          </a:p>
          <a:p>
            <a:pPr marL="742950" indent="-742950">
              <a:buFont typeface="+mj-lt"/>
              <a:buAutoNum type="arabicPeriod"/>
            </a:pPr>
            <a:r>
              <a:rPr lang="en-US" sz="4400" dirty="0" smtClean="0"/>
              <a:t>Administrator Module (1 &amp; 2 + the ability  to add /modify/delete users, and edit site settings)</a:t>
            </a:r>
          </a:p>
          <a:p>
            <a:pPr marL="0" marR="0" lvl="0" indent="0"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0" name="Shape 100"/>
          <p:cNvSpPr txBox="1"/>
          <p:nvPr/>
        </p:nvSpPr>
        <p:spPr>
          <a:xfrm>
            <a:off x="2133600" y="21945600"/>
            <a:ext cx="28194000" cy="8305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System </a:t>
            </a:r>
            <a:r>
              <a:rPr lang="en-US" sz="4100" b="1" i="0" u="none" strike="noStrike" cap="none" dirty="0">
                <a:solidFill>
                  <a:srgbClr val="336699"/>
                </a:solidFill>
                <a:latin typeface="Arial"/>
                <a:ea typeface="Arial"/>
                <a:cs typeface="Arial"/>
                <a:sym typeface="Arial"/>
              </a:rPr>
              <a:t>Design</a:t>
            </a:r>
          </a:p>
        </p:txBody>
      </p:sp>
      <p:sp>
        <p:nvSpPr>
          <p:cNvPr id="102" name="Shape 102"/>
          <p:cNvSpPr txBox="1"/>
          <p:nvPr/>
        </p:nvSpPr>
        <p:spPr>
          <a:xfrm>
            <a:off x="21869400" y="14554200"/>
            <a:ext cx="9829800" cy="68580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L="0" marR="0" lvl="0" indent="0"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3" name="Shape 103"/>
          <p:cNvSpPr txBox="1"/>
          <p:nvPr/>
        </p:nvSpPr>
        <p:spPr>
          <a:xfrm>
            <a:off x="1524000" y="30632400"/>
            <a:ext cx="9753600" cy="982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Verification</a:t>
            </a:r>
          </a:p>
          <a:p>
            <a:pPr marL="0" marR="0" lvl="0" indent="0"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104" name="Shape 104"/>
          <p:cNvSpPr txBox="1"/>
          <p:nvPr/>
        </p:nvSpPr>
        <p:spPr>
          <a:xfrm>
            <a:off x="11430000" y="30632400"/>
            <a:ext cx="9906000" cy="982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Screenshots</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105" name="Shape 105"/>
          <p:cNvSpPr txBox="1"/>
          <p:nvPr/>
        </p:nvSpPr>
        <p:spPr>
          <a:xfrm>
            <a:off x="21488400" y="30632400"/>
            <a:ext cx="10515600" cy="982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Summary</a:t>
            </a:r>
            <a:endParaRPr lang="en-US" sz="4100" b="0" i="0" u="none" strike="noStrike" cap="none" dirty="0" smtClean="0">
              <a:solidFill>
                <a:srgbClr val="336699"/>
              </a:solidFill>
              <a:latin typeface="Arial"/>
              <a:ea typeface="Arial"/>
              <a:cs typeface="Arial"/>
              <a:sym typeface="Arial"/>
            </a:endParaRPr>
          </a:p>
          <a:p>
            <a:pPr marL="0" marR="0" lvl="0" indent="0" rtl="0">
              <a:lnSpc>
                <a:spcPct val="100000"/>
              </a:lnSpc>
              <a:spcBef>
                <a:spcPts val="0"/>
              </a:spcBef>
              <a:spcAft>
                <a:spcPts val="0"/>
              </a:spcAft>
              <a:buClr>
                <a:srgbClr val="336699"/>
              </a:buClr>
              <a:buFont typeface="Wingdings" pitchFamily="2" charset="2"/>
              <a:buChar char="q"/>
            </a:pPr>
            <a:r>
              <a:rPr lang="en-US" sz="4100" dirty="0" smtClean="0">
                <a:solidFill>
                  <a:srgbClr val="336699"/>
                </a:solidFill>
              </a:rPr>
              <a:t>The current roll call system requires officers to be physically present for their shift’s briefings. </a:t>
            </a:r>
          </a:p>
          <a:p>
            <a:pPr marL="0" marR="0" lvl="0" indent="0" rtl="0">
              <a:lnSpc>
                <a:spcPct val="100000"/>
              </a:lnSpc>
              <a:spcBef>
                <a:spcPts val="0"/>
              </a:spcBef>
              <a:spcAft>
                <a:spcPts val="0"/>
              </a:spcAft>
              <a:buClr>
                <a:srgbClr val="336699"/>
              </a:buClr>
              <a:buFont typeface="Wingdings" pitchFamily="2" charset="2"/>
              <a:buChar char="q"/>
            </a:pPr>
            <a:r>
              <a:rPr lang="en-US" sz="4100" dirty="0" smtClean="0">
                <a:solidFill>
                  <a:srgbClr val="336699"/>
                </a:solidFill>
              </a:rPr>
              <a:t>Officers who are unable to attend roll call miss valuable information</a:t>
            </a:r>
          </a:p>
          <a:p>
            <a:pPr marL="0" marR="0" lvl="0" indent="0" rtl="0">
              <a:lnSpc>
                <a:spcPct val="100000"/>
              </a:lnSpc>
              <a:spcBef>
                <a:spcPts val="0"/>
              </a:spcBef>
              <a:spcAft>
                <a:spcPts val="0"/>
              </a:spcAft>
              <a:buClr>
                <a:srgbClr val="336699"/>
              </a:buClr>
              <a:buFont typeface="Wingdings" pitchFamily="2" charset="2"/>
              <a:buChar char="q"/>
            </a:pPr>
            <a:r>
              <a:rPr lang="en-US" sz="4100" dirty="0" smtClean="0">
                <a:solidFill>
                  <a:srgbClr val="336699"/>
                </a:solidFill>
              </a:rPr>
              <a:t>With the  first version of Virtual Roll Call complete, officers are able to hold all current aspects of the roll call system online, with documents conveniently sorted by category.</a:t>
            </a:r>
          </a:p>
          <a:p>
            <a:pPr marL="0" marR="0" lvl="0" indent="0" rtl="0">
              <a:lnSpc>
                <a:spcPct val="100000"/>
              </a:lnSpc>
              <a:spcBef>
                <a:spcPts val="0"/>
              </a:spcBef>
              <a:spcAft>
                <a:spcPts val="0"/>
              </a:spcAft>
              <a:buClr>
                <a:srgbClr val="336699"/>
              </a:buClr>
              <a:buFont typeface="Wingdings" pitchFamily="2" charset="2"/>
              <a:buChar char="q"/>
            </a:pPr>
            <a:r>
              <a:rPr lang="en-US" sz="4100" dirty="0" smtClean="0">
                <a:solidFill>
                  <a:srgbClr val="336699"/>
                </a:solidFill>
              </a:rPr>
              <a:t>Each user role has different  interactions with the system, each with  simple and clear usage and navigation.</a:t>
            </a:r>
          </a:p>
          <a:p>
            <a:pPr marL="0" marR="0" lvl="0" indent="0" rtl="0">
              <a:lnSpc>
                <a:spcPct val="100000"/>
              </a:lnSpc>
              <a:spcBef>
                <a:spcPts val="0"/>
              </a:spcBef>
              <a:spcAft>
                <a:spcPts val="0"/>
              </a:spcAft>
              <a:buClr>
                <a:srgbClr val="336699"/>
              </a:buClr>
              <a:buFont typeface="Wingdings" pitchFamily="2" charset="2"/>
              <a:buChar char="q"/>
            </a:pPr>
            <a:r>
              <a:rPr lang="en-US" sz="4100" dirty="0" smtClean="0">
                <a:solidFill>
                  <a:srgbClr val="336699"/>
                </a:solidFill>
              </a:rPr>
              <a:t>Next version can extend version 1.0 features</a:t>
            </a:r>
          </a:p>
        </p:txBody>
      </p:sp>
      <p:sp>
        <p:nvSpPr>
          <p:cNvPr id="108" name="Shape 108"/>
          <p:cNvSpPr txBox="1"/>
          <p:nvPr/>
        </p:nvSpPr>
        <p:spPr>
          <a:xfrm>
            <a:off x="22250400" y="5867400"/>
            <a:ext cx="9448800" cy="8077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a:buClr>
                <a:srgbClr val="336699"/>
              </a:buClr>
              <a:buSzPct val="25000"/>
            </a:pPr>
            <a:r>
              <a:rPr lang="en-US" sz="4400" dirty="0" smtClean="0"/>
              <a:t>Development of an online software application , where  administrators and supervisors can input relevant information into the software ,and officers can log in and review the latest postings</a:t>
            </a:r>
          </a:p>
          <a:p>
            <a:pPr>
              <a:buClr>
                <a:srgbClr val="336699"/>
              </a:buClr>
              <a:buSzPct val="25000"/>
            </a:pPr>
            <a:endParaRPr lang="en-US" sz="4400" dirty="0" smtClean="0"/>
          </a:p>
          <a:p>
            <a:pPr>
              <a:buClr>
                <a:srgbClr val="336699"/>
              </a:buClr>
              <a:buSzPct val="25000"/>
            </a:pPr>
            <a:r>
              <a:rPr lang="en-US" sz="4400" dirty="0" smtClean="0"/>
              <a:t>Virtual Roll Call will allow for officers to be briefed on all the necessary information when feasible.</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smtClean="0">
                <a:solidFill>
                  <a:srgbClr val="336699"/>
                </a:solidFill>
                <a:latin typeface="Arial"/>
                <a:ea typeface="Arial"/>
                <a:cs typeface="Arial"/>
                <a:sym typeface="Arial"/>
              </a:rPr>
              <a:t> </a:t>
            </a:r>
            <a:endParaRPr lang="en-US"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pic>
        <p:nvPicPr>
          <p:cNvPr id="22" name="Shape 106"/>
          <p:cNvPicPr preferRelativeResize="0"/>
          <p:nvPr/>
        </p:nvPicPr>
        <p:blipFill rotWithShape="1">
          <a:blip r:embed="rId4">
            <a:alphaModFix/>
          </a:blip>
          <a:srcRect r="53093"/>
          <a:stretch/>
        </p:blipFill>
        <p:spPr>
          <a:xfrm>
            <a:off x="28546426" y="838200"/>
            <a:ext cx="4371974" cy="2923662"/>
          </a:xfrm>
          <a:prstGeom prst="rect">
            <a:avLst/>
          </a:prstGeom>
          <a:noFill/>
          <a:ln>
            <a:noFill/>
          </a:ln>
        </p:spPr>
      </p:pic>
      <p:pic>
        <p:nvPicPr>
          <p:cNvPr id="23" name="Picture 22" descr="PC logo.JPG"/>
          <p:cNvPicPr>
            <a:picLocks noChangeAspect="1"/>
          </p:cNvPicPr>
          <p:nvPr/>
        </p:nvPicPr>
        <p:blipFill>
          <a:blip r:embed="rId5"/>
          <a:stretch>
            <a:fillRect/>
          </a:stretch>
        </p:blipFill>
        <p:spPr>
          <a:xfrm>
            <a:off x="24688800" y="457200"/>
            <a:ext cx="3594478" cy="4800600"/>
          </a:xfrm>
          <a:prstGeom prst="rect">
            <a:avLst/>
          </a:prstGeom>
        </p:spPr>
      </p:pic>
      <p:pic>
        <p:nvPicPr>
          <p:cNvPr id="24" name="Picture 15"/>
          <p:cNvPicPr>
            <a:picLocks noChangeAspect="1"/>
          </p:cNvPicPr>
          <p:nvPr/>
        </p:nvPicPr>
        <p:blipFill>
          <a:blip r:embed="rId6"/>
          <a:srcRect/>
          <a:stretch>
            <a:fillRect/>
          </a:stretch>
        </p:blipFill>
        <p:spPr bwMode="auto">
          <a:xfrm>
            <a:off x="609600" y="762000"/>
            <a:ext cx="2871788" cy="1177464"/>
          </a:xfrm>
          <a:prstGeom prst="rect">
            <a:avLst/>
          </a:prstGeom>
          <a:noFill/>
          <a:ln w="9525">
            <a:noFill/>
            <a:miter lim="800000"/>
            <a:headEnd/>
            <a:tailEnd/>
          </a:ln>
        </p:spPr>
      </p:pic>
      <p:pic>
        <p:nvPicPr>
          <p:cNvPr id="25" name="Picture 14"/>
          <p:cNvPicPr>
            <a:picLocks noChangeAspect="1"/>
          </p:cNvPicPr>
          <p:nvPr/>
        </p:nvPicPr>
        <p:blipFill>
          <a:blip r:embed="rId7"/>
          <a:srcRect/>
          <a:stretch>
            <a:fillRect/>
          </a:stretch>
        </p:blipFill>
        <p:spPr bwMode="auto">
          <a:xfrm>
            <a:off x="3962400" y="838200"/>
            <a:ext cx="3913188" cy="1006475"/>
          </a:xfrm>
          <a:prstGeom prst="rect">
            <a:avLst/>
          </a:prstGeom>
          <a:noFill/>
          <a:ln w="9525">
            <a:noFill/>
            <a:miter lim="800000"/>
            <a:headEnd/>
            <a:tailEnd/>
          </a:ln>
        </p:spPr>
      </p:pic>
      <p:pic>
        <p:nvPicPr>
          <p:cNvPr id="26" name="Picture 25" descr="agile.JPG"/>
          <p:cNvPicPr>
            <a:picLocks noChangeAspect="1"/>
          </p:cNvPicPr>
          <p:nvPr/>
        </p:nvPicPr>
        <p:blipFill>
          <a:blip r:embed="rId8"/>
          <a:stretch>
            <a:fillRect/>
          </a:stretch>
        </p:blipFill>
        <p:spPr>
          <a:xfrm>
            <a:off x="1752600" y="1828800"/>
            <a:ext cx="4999789" cy="3048000"/>
          </a:xfrm>
          <a:prstGeom prst="rect">
            <a:avLst/>
          </a:prstGeom>
        </p:spPr>
      </p:pic>
      <p:pic>
        <p:nvPicPr>
          <p:cNvPr id="27" name="Picture 26" descr="LAMP.JPG"/>
          <p:cNvPicPr>
            <a:picLocks noChangeAspect="1"/>
          </p:cNvPicPr>
          <p:nvPr/>
        </p:nvPicPr>
        <p:blipFill>
          <a:blip r:embed="rId9"/>
          <a:srcRect t="12611"/>
          <a:stretch>
            <a:fillRect/>
          </a:stretch>
        </p:blipFill>
        <p:spPr>
          <a:xfrm>
            <a:off x="22402800" y="15163800"/>
            <a:ext cx="8548915" cy="2640072"/>
          </a:xfrm>
          <a:prstGeom prst="rect">
            <a:avLst/>
          </a:prstGeom>
        </p:spPr>
      </p:pic>
      <p:pic>
        <p:nvPicPr>
          <p:cNvPr id="28" name="Picture 27" descr="angular.JPG"/>
          <p:cNvPicPr>
            <a:picLocks noChangeAspect="1"/>
          </p:cNvPicPr>
          <p:nvPr/>
        </p:nvPicPr>
        <p:blipFill>
          <a:blip r:embed="rId10"/>
          <a:srcRect b="11509"/>
          <a:stretch>
            <a:fillRect/>
          </a:stretch>
        </p:blipFill>
        <p:spPr>
          <a:xfrm>
            <a:off x="23622000" y="18440400"/>
            <a:ext cx="2362200" cy="2514600"/>
          </a:xfrm>
          <a:prstGeom prst="rect">
            <a:avLst/>
          </a:prstGeom>
        </p:spPr>
      </p:pic>
      <p:pic>
        <p:nvPicPr>
          <p:cNvPr id="31" name="Picture 30" descr="html_css.JPG"/>
          <p:cNvPicPr>
            <a:picLocks noChangeAspect="1"/>
          </p:cNvPicPr>
          <p:nvPr/>
        </p:nvPicPr>
        <p:blipFill>
          <a:blip r:embed="rId11"/>
          <a:stretch>
            <a:fillRect/>
          </a:stretch>
        </p:blipFill>
        <p:spPr>
          <a:xfrm>
            <a:off x="26060400" y="18135600"/>
            <a:ext cx="3914775" cy="2524125"/>
          </a:xfrm>
          <a:prstGeom prst="rect">
            <a:avLst/>
          </a:prstGeom>
        </p:spPr>
      </p:pic>
      <p:sp>
        <p:nvSpPr>
          <p:cNvPr id="32" name="Shape 101"/>
          <p:cNvSpPr txBox="1"/>
          <p:nvPr/>
        </p:nvSpPr>
        <p:spPr>
          <a:xfrm>
            <a:off x="13182600" y="14630400"/>
            <a:ext cx="8153400" cy="68580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My Role</a:t>
            </a:r>
          </a:p>
          <a:p>
            <a:pPr lvl="0">
              <a:buClr>
                <a:srgbClr val="336699"/>
              </a:buClr>
              <a:buSzPct val="25000"/>
            </a:pPr>
            <a:endParaRPr lang="en-US" sz="4100" b="1" dirty="0" smtClean="0">
              <a:solidFill>
                <a:srgbClr val="336699"/>
              </a:solidFill>
            </a:endParaRPr>
          </a:p>
          <a:p>
            <a:pPr marL="742950" lvl="0" indent="-742950">
              <a:buClr>
                <a:srgbClr val="336699"/>
              </a:buClr>
              <a:buSzPct val="100000"/>
              <a:buFont typeface="Arial" pitchFamily="34" charset="0"/>
              <a:buChar char="•"/>
            </a:pPr>
            <a:r>
              <a:rPr lang="en-US" sz="4400" dirty="0" smtClean="0"/>
              <a:t>Setup and design DB and schema</a:t>
            </a:r>
          </a:p>
          <a:p>
            <a:pPr marL="742950" lvl="0" indent="-742950">
              <a:buClr>
                <a:srgbClr val="336699"/>
              </a:buClr>
              <a:buSzPct val="100000"/>
              <a:buFont typeface="Arial" pitchFamily="34" charset="0"/>
              <a:buChar char="•"/>
            </a:pPr>
            <a:r>
              <a:rPr lang="en-US" sz="4400" dirty="0" smtClean="0"/>
              <a:t>Backend development</a:t>
            </a:r>
          </a:p>
          <a:p>
            <a:pPr marL="742950" lvl="0" indent="-742950">
              <a:buClr>
                <a:srgbClr val="336699"/>
              </a:buClr>
              <a:buSzPct val="100000"/>
              <a:buFont typeface="Arial" pitchFamily="34" charset="0"/>
              <a:buChar char="•"/>
            </a:pPr>
            <a:r>
              <a:rPr lang="en-US" sz="4400" dirty="0" smtClean="0"/>
              <a:t>Uploading files</a:t>
            </a:r>
          </a:p>
          <a:p>
            <a:pPr marL="742950" lvl="0" indent="-742950">
              <a:buClr>
                <a:srgbClr val="336699"/>
              </a:buClr>
              <a:buSzPct val="100000"/>
              <a:buFont typeface="Arial" pitchFamily="34" charset="0"/>
              <a:buChar char="•"/>
            </a:pPr>
            <a:r>
              <a:rPr lang="en-US" sz="4400" dirty="0" smtClean="0"/>
              <a:t>Feature testing</a:t>
            </a:r>
          </a:p>
          <a:p>
            <a:pPr marL="742950" lvl="0" indent="-742950">
              <a:buClr>
                <a:srgbClr val="336699"/>
              </a:buClr>
              <a:buSzPct val="100000"/>
              <a:buFont typeface="Arial" pitchFamily="34" charset="0"/>
              <a:buChar char="•"/>
            </a:pPr>
            <a:r>
              <a:rPr lang="en-US" sz="4400" dirty="0" smtClean="0"/>
              <a:t>Scrum Master</a:t>
            </a:r>
          </a:p>
          <a:p>
            <a:pPr lvl="0">
              <a:buClr>
                <a:srgbClr val="336699"/>
              </a:buClr>
              <a:buSzPct val="25000"/>
              <a:buFont typeface="Arial" pitchFamily="34" charset="0"/>
              <a:buChar char="•"/>
            </a:pPr>
            <a:endParaRPr lang="en-US" sz="4000" dirty="0" smtClean="0"/>
          </a:p>
          <a:p>
            <a:pPr lvl="0">
              <a:buClr>
                <a:srgbClr val="336699"/>
              </a:buClr>
              <a:buSzPct val="25000"/>
              <a:buFont typeface="Arial" pitchFamily="34" charset="0"/>
              <a:buChar char="•"/>
            </a:pPr>
            <a:endParaRPr lang="en-US" sz="4100" b="1" i="0" u="none" strike="noStrike" cap="none" dirty="0" smtClean="0">
              <a:solidFill>
                <a:srgbClr val="336699"/>
              </a:solidFill>
              <a:latin typeface="Arial"/>
              <a:ea typeface="Arial"/>
              <a:cs typeface="Arial"/>
              <a:sym typeface="Arial"/>
            </a:endParaRPr>
          </a:p>
        </p:txBody>
      </p:sp>
      <p:pic>
        <p:nvPicPr>
          <p:cNvPr id="33" name="Picture 32" descr="testing.JPG"/>
          <p:cNvPicPr>
            <a:picLocks noChangeAspect="1"/>
          </p:cNvPicPr>
          <p:nvPr/>
        </p:nvPicPr>
        <p:blipFill>
          <a:blip r:embed="rId12"/>
          <a:stretch>
            <a:fillRect/>
          </a:stretch>
        </p:blipFill>
        <p:spPr>
          <a:xfrm>
            <a:off x="1676400" y="31470600"/>
            <a:ext cx="9487895" cy="6631164"/>
          </a:xfrm>
          <a:prstGeom prst="rect">
            <a:avLst/>
          </a:prstGeom>
        </p:spPr>
      </p:pic>
      <p:sp>
        <p:nvSpPr>
          <p:cNvPr id="34" name="TextBox 33"/>
          <p:cNvSpPr txBox="1"/>
          <p:nvPr/>
        </p:nvSpPr>
        <p:spPr>
          <a:xfrm>
            <a:off x="1905000" y="38100000"/>
            <a:ext cx="8458200" cy="1938992"/>
          </a:xfrm>
          <a:prstGeom prst="rect">
            <a:avLst/>
          </a:prstGeom>
          <a:noFill/>
        </p:spPr>
        <p:txBody>
          <a:bodyPr wrap="square" rtlCol="0">
            <a:spAutoFit/>
          </a:bodyPr>
          <a:lstStyle/>
          <a:p>
            <a:r>
              <a:rPr lang="en-US" sz="4000" b="1" dirty="0" smtClean="0"/>
              <a:t>Unit and integration test were performed manually against sunny and rainy day scenarios.</a:t>
            </a:r>
            <a:endParaRPr lang="en-US" b="1" dirty="0"/>
          </a:p>
        </p:txBody>
      </p:sp>
      <p:pic>
        <p:nvPicPr>
          <p:cNvPr id="36" name="Picture 35" descr="model-view.JPG"/>
          <p:cNvPicPr>
            <a:picLocks noChangeAspect="1"/>
          </p:cNvPicPr>
          <p:nvPr/>
        </p:nvPicPr>
        <p:blipFill>
          <a:blip r:embed="rId13"/>
          <a:stretch>
            <a:fillRect/>
          </a:stretch>
        </p:blipFill>
        <p:spPr>
          <a:xfrm>
            <a:off x="16230600" y="23545800"/>
            <a:ext cx="13450589" cy="5410200"/>
          </a:xfrm>
          <a:prstGeom prst="rect">
            <a:avLst/>
          </a:prstGeom>
        </p:spPr>
      </p:pic>
      <p:pic>
        <p:nvPicPr>
          <p:cNvPr id="38" name="Picture 37" descr="Virtual Roll Call ER Model.jpg"/>
          <p:cNvPicPr>
            <a:picLocks noChangeAspect="1"/>
          </p:cNvPicPr>
          <p:nvPr/>
        </p:nvPicPr>
        <p:blipFill>
          <a:blip r:embed="rId14"/>
          <a:stretch>
            <a:fillRect/>
          </a:stretch>
        </p:blipFill>
        <p:spPr>
          <a:xfrm>
            <a:off x="2438400" y="22174200"/>
            <a:ext cx="11887200" cy="8001000"/>
          </a:xfrm>
          <a:prstGeom prst="rect">
            <a:avLst/>
          </a:prstGeom>
        </p:spPr>
      </p:pic>
      <p:pic>
        <p:nvPicPr>
          <p:cNvPr id="35" name="Picture 34" descr="uploading_documents.JPG"/>
          <p:cNvPicPr>
            <a:picLocks noChangeAspect="1"/>
          </p:cNvPicPr>
          <p:nvPr/>
        </p:nvPicPr>
        <p:blipFill>
          <a:blip r:embed="rId15"/>
          <a:stretch>
            <a:fillRect/>
          </a:stretch>
        </p:blipFill>
        <p:spPr>
          <a:xfrm>
            <a:off x="11506200" y="36118800"/>
            <a:ext cx="9601200" cy="4343400"/>
          </a:xfrm>
          <a:prstGeom prst="rect">
            <a:avLst/>
          </a:prstGeom>
        </p:spPr>
      </p:pic>
      <p:pic>
        <p:nvPicPr>
          <p:cNvPr id="29" name="Picture 28" descr="view-doc4.JPG"/>
          <p:cNvPicPr>
            <a:picLocks noChangeAspect="1"/>
          </p:cNvPicPr>
          <p:nvPr/>
        </p:nvPicPr>
        <p:blipFill>
          <a:blip r:embed="rId16"/>
          <a:stretch>
            <a:fillRect/>
          </a:stretch>
        </p:blipFill>
        <p:spPr>
          <a:xfrm>
            <a:off x="11658600" y="31242000"/>
            <a:ext cx="9525000" cy="4724400"/>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450</Words>
  <Application>Microsoft Office PowerPoint</Application>
  <PresentationFormat>Custom</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Shonda</cp:lastModifiedBy>
  <cp:revision>72</cp:revision>
  <dcterms:modified xsi:type="dcterms:W3CDTF">2016-11-26T21:21:21Z</dcterms:modified>
</cp:coreProperties>
</file>