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E3F"/>
    <a:srgbClr val="50C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48" autoAdjust="0"/>
    <p:restoredTop sz="94660"/>
  </p:normalViewPr>
  <p:slideViewPr>
    <p:cSldViewPr snapToGrid="0">
      <p:cViewPr>
        <p:scale>
          <a:sx n="20" d="100"/>
          <a:sy n="20" d="100"/>
        </p:scale>
        <p:origin x="344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6279742"/>
            <a:ext cx="32918400" cy="13151258"/>
          </a:xfrm>
          <a:prstGeom prst="rect">
            <a:avLst/>
          </a:prstGeom>
          <a:solidFill>
            <a:srgbClr val="50C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</a:p>
          <a:p>
            <a:pPr algn="ctr"/>
            <a:r>
              <a:rPr lang="en-US" dirty="0"/>
              <a:t>]]]]]6</a:t>
            </a:r>
          </a:p>
        </p:txBody>
      </p:sp>
      <p:sp>
        <p:nvSpPr>
          <p:cNvPr id="3" name="Right Triangle 2"/>
          <p:cNvSpPr/>
          <p:nvPr/>
        </p:nvSpPr>
        <p:spPr>
          <a:xfrm>
            <a:off x="0" y="-95038"/>
            <a:ext cx="32918400" cy="438912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31143330"/>
            <a:ext cx="32918400" cy="12747870"/>
          </a:xfrm>
          <a:prstGeom prst="rect">
            <a:avLst/>
          </a:prstGeom>
          <a:solidFill>
            <a:srgbClr val="DAF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Shape 91"/>
          <p:cNvSpPr txBox="1"/>
          <p:nvPr/>
        </p:nvSpPr>
        <p:spPr>
          <a:xfrm>
            <a:off x="-1" y="43098057"/>
            <a:ext cx="32918400" cy="661369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93712" marR="0" lvl="0" indent="-4937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81E3F"/>
                </a:solidFill>
                <a:latin typeface="Coo Hew"/>
                <a:sym typeface="Arial"/>
              </a:rPr>
              <a:t>The material presented in this poster is based upon the work supported by Ivana Rodriguez. I am thankful to the help that I received from my group members, Shonda &amp; </a:t>
            </a:r>
            <a:r>
              <a:rPr lang="en-US" sz="2800" b="1" i="0" u="none" strike="noStrike" cap="none" dirty="0" err="1">
                <a:solidFill>
                  <a:srgbClr val="081E3F"/>
                </a:solidFill>
                <a:latin typeface="Coo Hew"/>
                <a:sym typeface="Arial"/>
              </a:rPr>
              <a:t>Shalisha</a:t>
            </a:r>
            <a:r>
              <a:rPr lang="en-US" sz="2800" b="1" i="0" u="none" strike="noStrike" cap="none" dirty="0">
                <a:solidFill>
                  <a:srgbClr val="081E3F"/>
                </a:solidFill>
                <a:latin typeface="Coo Hew"/>
                <a:sym typeface="Arial"/>
              </a:rPr>
              <a:t> Witherspoon.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723901" y="6676397"/>
            <a:ext cx="10058400" cy="115502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177800" dist="266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74320" tIns="274320" rIns="274320" bIns="27432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 b="1" i="0" strike="noStrike" cap="none" dirty="0">
                <a:solidFill>
                  <a:srgbClr val="081E3F"/>
                </a:solidFill>
                <a:latin typeface="Coo Hew"/>
                <a:sym typeface="Arial"/>
              </a:rPr>
              <a:t>Background &amp; Problem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3200" i="0" u="sng" strike="noStrike" cap="none" dirty="0">
              <a:solidFill>
                <a:srgbClr val="081E3F"/>
              </a:solidFill>
              <a:latin typeface="Coo Hew"/>
              <a:sym typeface="Arial"/>
            </a:endParaRPr>
          </a:p>
          <a:p>
            <a:pPr lvl="0">
              <a:buClr>
                <a:srgbClr val="336699"/>
              </a:buClr>
              <a:buSzPct val="100000"/>
            </a:pPr>
            <a:r>
              <a:rPr lang="en-US" sz="3600" dirty="0">
                <a:solidFill>
                  <a:srgbClr val="081E3F"/>
                </a:solidFill>
                <a:latin typeface="Coo Hew"/>
              </a:rPr>
              <a:t>The start of a police officer’s shift is spent in the station’s briefing room where shift supervisors go over a clipboard of critical updates. Due to many legitimate factors, officers are not always present for these “roll call” briefings.</a:t>
            </a:r>
            <a:r>
              <a:rPr lang="en-US" sz="3600" i="0" u="none" strike="noStrike" cap="none" dirty="0">
                <a:solidFill>
                  <a:srgbClr val="081E3F"/>
                </a:solidFill>
                <a:latin typeface="Coo Hew"/>
                <a:sym typeface="Arial"/>
              </a:rPr>
              <a:t> As a result, </a:t>
            </a:r>
            <a:r>
              <a:rPr lang="en-US" sz="3600" dirty="0">
                <a:solidFill>
                  <a:srgbClr val="081E3F"/>
                </a:solidFill>
                <a:latin typeface="Coo Hew"/>
              </a:rPr>
              <a:t>such absences prevent officers from receiving important communications relevant to the commencement of their shift. </a:t>
            </a:r>
          </a:p>
          <a:p>
            <a:pPr lvl="0">
              <a:buClr>
                <a:srgbClr val="336699"/>
              </a:buClr>
              <a:buSzPct val="100000"/>
            </a:pPr>
            <a:endParaRPr lang="en-US" sz="3600" i="0" u="none" strike="noStrike" cap="none" dirty="0">
              <a:solidFill>
                <a:srgbClr val="081E3F"/>
              </a:solidFill>
              <a:latin typeface="Coo Hew"/>
              <a:sym typeface="Arial"/>
            </a:endParaRPr>
          </a:p>
          <a:p>
            <a:pPr lvl="0">
              <a:buClr>
                <a:srgbClr val="336699"/>
              </a:buClr>
              <a:buSzPct val="100000"/>
            </a:pPr>
            <a:r>
              <a:rPr lang="en-US" sz="3600" dirty="0">
                <a:solidFill>
                  <a:srgbClr val="081E3F"/>
                </a:solidFill>
                <a:latin typeface="Coo Hew"/>
              </a:rPr>
              <a:t>The Virtual Roll Call (VRC) web application solves the following problems:</a:t>
            </a:r>
          </a:p>
          <a:p>
            <a:pPr lvl="0">
              <a:buClr>
                <a:srgbClr val="336699"/>
              </a:buClr>
              <a:buSzPct val="100000"/>
            </a:pPr>
            <a:endParaRPr lang="en-US" sz="3600" dirty="0">
              <a:solidFill>
                <a:srgbClr val="081E3F"/>
              </a:solidFill>
              <a:latin typeface="Coo Hew"/>
            </a:endParaRPr>
          </a:p>
          <a:p>
            <a:pPr marL="571500" lvl="0" indent="-571500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1E3F"/>
                </a:solidFill>
                <a:latin typeface="Coo Hew"/>
              </a:rPr>
              <a:t>Eliminates the need for meeting in person</a:t>
            </a:r>
          </a:p>
          <a:p>
            <a:pPr marL="571500" lvl="0" indent="-571500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1E3F"/>
                </a:solidFill>
                <a:latin typeface="Coo Hew"/>
              </a:rPr>
              <a:t>Supervisors can push information onto the site in real-time</a:t>
            </a:r>
          </a:p>
          <a:p>
            <a:pPr marL="571500" lvl="0" indent="-571500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1E3F"/>
                </a:solidFill>
                <a:latin typeface="Coo Hew"/>
              </a:rPr>
              <a:t>Gives officers the flexibility of accessing shift updates at any time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407316" y="-2050092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1506200" y="6676397"/>
            <a:ext cx="10058400" cy="99813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177800" dist="266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74320" tIns="274320" rIns="274320" bIns="2743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000" b="1">
                <a:solidFill>
                  <a:srgbClr val="081E3F"/>
                </a:solidFill>
                <a:latin typeface="Coo Hew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System</a:t>
            </a:r>
          </a:p>
          <a:p>
            <a:endParaRPr lang="en-US" sz="3600" dirty="0"/>
          </a:p>
          <a:p>
            <a:pPr algn="l"/>
            <a:r>
              <a:rPr lang="en-US" sz="3600" b="0" dirty="0"/>
              <a:t>This is the first release of the VRC app. My contributions to it’s realization include:</a:t>
            </a:r>
          </a:p>
          <a:p>
            <a:pPr algn="l"/>
            <a:endParaRPr lang="en-US" sz="3600" b="0" dirty="0"/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0" dirty="0"/>
              <a:t>Allowing for the site to be fully customizable by any law enforcement agency 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0" dirty="0"/>
              <a:t>Allowing users to change their password at their convenience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0" dirty="0"/>
              <a:t>Allowing supervisors to reset passwords for user’s that are locked out of the system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0" dirty="0"/>
              <a:t>Allowing admins to manage the categories that supervisors can tag documents with 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0" dirty="0"/>
              <a:t>Designing the UI for the “View Categories” page in the officer’s dashboard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0" dirty="0"/>
              <a:t>Serving as lead in the application of AngularJS and the inclusion of Angular UI</a:t>
            </a:r>
          </a:p>
          <a:p>
            <a:endParaRPr dirty="0"/>
          </a:p>
        </p:txBody>
      </p:sp>
      <p:sp>
        <p:nvSpPr>
          <p:cNvPr id="99" name="Shape 99"/>
          <p:cNvSpPr txBox="1"/>
          <p:nvPr/>
        </p:nvSpPr>
        <p:spPr>
          <a:xfrm>
            <a:off x="22212300" y="6779009"/>
            <a:ext cx="10058400" cy="64940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177800" dist="266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74320" tIns="274320" rIns="274320" bIns="2743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000" b="1">
                <a:solidFill>
                  <a:srgbClr val="081E3F"/>
                </a:solidFill>
                <a:latin typeface="Coo Hew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Requirements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endParaRPr lang="en-US" sz="3600" b="0" dirty="0"/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0" dirty="0"/>
              <a:t>User Authentication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Change My Password 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0" dirty="0"/>
              <a:t>Manage Users (CRUD operations)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Manage Categories (CRUD operations)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Customize Site Settings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0" dirty="0"/>
              <a:t>Upload Documents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Reset Officer Password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Clean, Easy to Use Interface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endParaRPr lang="en-US" sz="3600" b="0" dirty="0"/>
          </a:p>
          <a:p>
            <a:pPr marL="571500" lvl="1" indent="-571500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endParaRPr lang="en-US" sz="1000" b="0" dirty="0"/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endParaRPr lang="en-US" sz="3600" b="0" dirty="0"/>
          </a:p>
          <a:p>
            <a:endParaRPr dirty="0"/>
          </a:p>
        </p:txBody>
      </p:sp>
      <p:sp>
        <p:nvSpPr>
          <p:cNvPr id="102" name="Shape 102"/>
          <p:cNvSpPr txBox="1"/>
          <p:nvPr/>
        </p:nvSpPr>
        <p:spPr>
          <a:xfrm>
            <a:off x="22241390" y="13801801"/>
            <a:ext cx="10058400" cy="62313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177800" dist="266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74320" tIns="274320" rIns="274320" bIns="2743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000" b="1">
                <a:solidFill>
                  <a:srgbClr val="081E3F"/>
                </a:solidFill>
                <a:latin typeface="Coo Hew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Implementation</a:t>
            </a:r>
          </a:p>
          <a:p>
            <a:pPr algn="l"/>
            <a:endParaRPr lang="en-US" b="0" dirty="0"/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Frontend</a:t>
            </a:r>
            <a:r>
              <a:rPr lang="en-US" b="0" dirty="0"/>
              <a:t>: HTML5, CSS3, Bootstrap CSS, Bootswatch Theme 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Frontend Framework</a:t>
            </a:r>
            <a:r>
              <a:rPr lang="en-US" b="0" dirty="0"/>
              <a:t>: Angular JS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Backend API</a:t>
            </a:r>
            <a:r>
              <a:rPr lang="en-US" b="0" dirty="0"/>
              <a:t>: PHP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  <a:r>
              <a:rPr lang="en-US" b="0" dirty="0"/>
              <a:t>: MySQL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Web Server</a:t>
            </a:r>
            <a:r>
              <a:rPr lang="en-US" b="0" dirty="0"/>
              <a:t>: Apache HTTP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OS</a:t>
            </a:r>
            <a:r>
              <a:rPr lang="en-US" b="0" dirty="0"/>
              <a:t>: Ubuntu Linux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endParaRPr lang="en-US" b="0" dirty="0"/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03" name="Shape 103"/>
          <p:cNvSpPr txBox="1"/>
          <p:nvPr/>
        </p:nvSpPr>
        <p:spPr>
          <a:xfrm>
            <a:off x="22225980" y="20566431"/>
            <a:ext cx="10058400" cy="130640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177800" dist="266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74320" tIns="274320" rIns="274320" bIns="2743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000" b="1">
                <a:solidFill>
                  <a:srgbClr val="081E3F"/>
                </a:solidFill>
                <a:latin typeface="Coo Hew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Verification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2241390" y="34224549"/>
            <a:ext cx="10058400" cy="7602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177800" dist="266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74320" tIns="274320" rIns="274320" bIns="2743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000" b="1">
                <a:solidFill>
                  <a:srgbClr val="081E3F"/>
                </a:solidFill>
                <a:latin typeface="Coo Hew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</a:t>
            </a:r>
          </a:p>
          <a:p>
            <a:endParaRPr lang="en-US" sz="3600" b="0" dirty="0"/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0" dirty="0"/>
              <a:t>The VRC app grants its users the flexibility that is expected in the world we live today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0" dirty="0"/>
              <a:t>It has the potential and the power to replace archaic systems that are ridden with inefficiencies and communication headaches </a:t>
            </a:r>
          </a:p>
          <a:p>
            <a:pPr marL="571500" indent="-571500" algn="l">
              <a:buClr>
                <a:srgbClr val="081E3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0" dirty="0"/>
              <a:t>The app has been developed in a manner that is both easy to implement and easy to use</a:t>
            </a:r>
          </a:p>
          <a:p>
            <a:pPr algn="l">
              <a:buClr>
                <a:srgbClr val="081E3F"/>
              </a:buClr>
              <a:buSzPct val="100000"/>
            </a:pPr>
            <a:endParaRPr lang="en-US" sz="3600" b="0" dirty="0"/>
          </a:p>
        </p:txBody>
      </p:sp>
      <p:sp>
        <p:nvSpPr>
          <p:cNvPr id="107" name="Shape 107"/>
          <p:cNvSpPr txBox="1"/>
          <p:nvPr/>
        </p:nvSpPr>
        <p:spPr>
          <a:xfrm>
            <a:off x="23750336" y="427476"/>
            <a:ext cx="8329863" cy="55642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333399"/>
              </a:buClr>
              <a:buSzPct val="25000"/>
            </a:pPr>
            <a:r>
              <a:rPr lang="en-US" sz="8000" b="1" dirty="0">
                <a:solidFill>
                  <a:srgbClr val="081E3F"/>
                </a:solidFill>
                <a:latin typeface="Coo Hew" pitchFamily="2" charset="0"/>
                <a:ea typeface="Coo Hew" pitchFamily="2" charset="0"/>
              </a:rPr>
              <a:t>Virtual Roll Call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4400" i="0" u="none" strike="noStrike" cap="none" dirty="0">
                <a:solidFill>
                  <a:srgbClr val="081E3F"/>
                </a:solidFill>
                <a:latin typeface="Coo Hew" pitchFamily="2" charset="0"/>
                <a:ea typeface="Coo Hew" pitchFamily="2" charset="0"/>
                <a:sym typeface="Arial"/>
              </a:rPr>
              <a:t>Advanced Software Engineering</a:t>
            </a:r>
            <a:endParaRPr lang="en-US" sz="4400" dirty="0">
              <a:solidFill>
                <a:srgbClr val="081E3F"/>
              </a:solidFill>
              <a:latin typeface="Coo Hew" pitchFamily="2" charset="0"/>
              <a:ea typeface="Coo Hew" pitchFamily="2" charset="0"/>
            </a:endParaRPr>
          </a:p>
          <a:p>
            <a:pPr algn="r">
              <a:buClr>
                <a:srgbClr val="333399"/>
              </a:buClr>
              <a:buSzPct val="25000"/>
            </a:pPr>
            <a:r>
              <a:rPr lang="en-US" sz="4400" dirty="0">
                <a:solidFill>
                  <a:srgbClr val="081E3F"/>
                </a:solidFill>
                <a:latin typeface="Coo Hew" pitchFamily="2" charset="0"/>
                <a:ea typeface="Coo Hew" pitchFamily="2" charset="0"/>
              </a:rPr>
              <a:t>Florida International University</a:t>
            </a:r>
          </a:p>
          <a:p>
            <a:pPr algn="r">
              <a:buClr>
                <a:srgbClr val="333399"/>
              </a:buClr>
              <a:buSzPct val="25000"/>
            </a:pPr>
            <a:r>
              <a:rPr lang="en-US" sz="4400" dirty="0">
                <a:solidFill>
                  <a:srgbClr val="081E3F"/>
                </a:solidFill>
                <a:latin typeface="Coo Hew" pitchFamily="2" charset="0"/>
                <a:ea typeface="Coo Hew" pitchFamily="2" charset="0"/>
              </a:rPr>
              <a:t>Fall 2016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endParaRPr lang="en-US" sz="2400" dirty="0">
              <a:solidFill>
                <a:srgbClr val="081E3F"/>
              </a:solidFill>
              <a:latin typeface="Coo Hew" pitchFamily="2" charset="0"/>
              <a:ea typeface="Coo Hew" pitchFamily="2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endParaRPr lang="en-US" sz="2400" dirty="0">
              <a:solidFill>
                <a:srgbClr val="081E3F"/>
              </a:solidFill>
              <a:latin typeface="Coo Hew" pitchFamily="2" charset="0"/>
              <a:ea typeface="Coo Hew" pitchFamily="2" charset="0"/>
            </a:endParaRPr>
          </a:p>
          <a:p>
            <a:pPr lvl="0" algn="r">
              <a:buClr>
                <a:srgbClr val="333399"/>
              </a:buClr>
              <a:buSzPct val="25000"/>
            </a:pPr>
            <a:r>
              <a:rPr lang="en-US" sz="3600" dirty="0">
                <a:solidFill>
                  <a:srgbClr val="081E3F"/>
                </a:solidFill>
                <a:latin typeface="Coo Hew" pitchFamily="2" charset="0"/>
                <a:ea typeface="Coo Hew" pitchFamily="2" charset="0"/>
              </a:rPr>
              <a:t>Ivana Rodriguez </a:t>
            </a:r>
            <a:r>
              <a:rPr lang="en-US" sz="3600" b="1" dirty="0">
                <a:solidFill>
                  <a:srgbClr val="081E3F"/>
                </a:solidFill>
                <a:latin typeface="Coo Hew" pitchFamily="2" charset="0"/>
                <a:ea typeface="Coo Hew" pitchFamily="2" charset="0"/>
              </a:rPr>
              <a:t>|</a:t>
            </a:r>
            <a:r>
              <a:rPr lang="en-US" sz="3600" dirty="0">
                <a:solidFill>
                  <a:srgbClr val="081E3F"/>
                </a:solidFill>
                <a:latin typeface="Coo Hew" pitchFamily="2" charset="0"/>
                <a:ea typeface="Coo Hew" pitchFamily="2" charset="0"/>
              </a:rPr>
              <a:t> </a:t>
            </a:r>
            <a:r>
              <a:rPr lang="en-US" sz="3600" b="1" dirty="0">
                <a:solidFill>
                  <a:srgbClr val="081E3F"/>
                </a:solidFill>
                <a:latin typeface="Coo Hew" pitchFamily="2" charset="0"/>
                <a:ea typeface="Coo Hew" pitchFamily="2" charset="0"/>
              </a:rPr>
              <a:t>Student</a:t>
            </a:r>
          </a:p>
          <a:p>
            <a:pPr lvl="0" algn="r">
              <a:buClr>
                <a:srgbClr val="333399"/>
              </a:buClr>
              <a:buSzPct val="25000"/>
            </a:pPr>
            <a:r>
              <a:rPr lang="en-US" sz="3600" dirty="0">
                <a:solidFill>
                  <a:srgbClr val="081E3F"/>
                </a:solidFill>
                <a:latin typeface="Coo Hew" pitchFamily="2" charset="0"/>
                <a:ea typeface="Coo Hew" pitchFamily="2" charset="0"/>
              </a:rPr>
              <a:t>Mohsen Taheri </a:t>
            </a:r>
            <a:r>
              <a:rPr lang="en-US" sz="3600" b="1" dirty="0">
                <a:solidFill>
                  <a:srgbClr val="081E3F"/>
                </a:solidFill>
                <a:latin typeface="Coo Hew" pitchFamily="2" charset="0"/>
                <a:ea typeface="Coo Hew" pitchFamily="2" charset="0"/>
              </a:rPr>
              <a:t>|</a:t>
            </a:r>
            <a:r>
              <a:rPr lang="en-US" sz="3600" dirty="0">
                <a:solidFill>
                  <a:srgbClr val="081E3F"/>
                </a:solidFill>
                <a:latin typeface="Coo Hew" pitchFamily="2" charset="0"/>
                <a:ea typeface="Coo Hew" pitchFamily="2" charset="0"/>
              </a:rPr>
              <a:t> </a:t>
            </a:r>
            <a:r>
              <a:rPr lang="en-US" sz="3600" b="1" dirty="0">
                <a:solidFill>
                  <a:srgbClr val="081E3F"/>
                </a:solidFill>
                <a:latin typeface="Coo Hew" pitchFamily="2" charset="0"/>
                <a:ea typeface="Coo Hew" pitchFamily="2" charset="0"/>
              </a:rPr>
              <a:t>Mentor</a:t>
            </a:r>
            <a:r>
              <a:rPr lang="en-US" sz="3600" dirty="0">
                <a:solidFill>
                  <a:srgbClr val="081E3F"/>
                </a:solidFill>
                <a:latin typeface="Coo Hew" pitchFamily="2" charset="0"/>
                <a:ea typeface="Coo Hew" pitchFamily="2" charset="0"/>
              </a:rPr>
              <a:t> </a:t>
            </a:r>
          </a:p>
          <a:p>
            <a:pPr lvl="0" algn="r">
              <a:buClr>
                <a:srgbClr val="333399"/>
              </a:buClr>
              <a:buSzPct val="25000"/>
            </a:pPr>
            <a:r>
              <a:rPr lang="en-US" sz="3600" dirty="0">
                <a:solidFill>
                  <a:srgbClr val="081E3F"/>
                </a:solidFill>
                <a:latin typeface="Coo Hew" pitchFamily="2" charset="0"/>
                <a:ea typeface="Coo Hew" pitchFamily="2" charset="0"/>
              </a:rPr>
              <a:t>Masoud Sadjadi </a:t>
            </a:r>
            <a:r>
              <a:rPr lang="en-US" sz="3600" b="1" dirty="0">
                <a:solidFill>
                  <a:srgbClr val="081E3F"/>
                </a:solidFill>
                <a:latin typeface="Coo Hew" pitchFamily="2" charset="0"/>
                <a:ea typeface="Coo Hew" pitchFamily="2" charset="0"/>
              </a:rPr>
              <a:t>|</a:t>
            </a:r>
            <a:r>
              <a:rPr lang="en-US" sz="3600" dirty="0">
                <a:solidFill>
                  <a:srgbClr val="081E3F"/>
                </a:solidFill>
                <a:latin typeface="Coo Hew" pitchFamily="2" charset="0"/>
                <a:ea typeface="Coo Hew" pitchFamily="2" charset="0"/>
              </a:rPr>
              <a:t> </a:t>
            </a:r>
            <a:r>
              <a:rPr lang="en-US" sz="3600" b="1" dirty="0">
                <a:solidFill>
                  <a:srgbClr val="081E3F"/>
                </a:solidFill>
                <a:latin typeface="Coo Hew" pitchFamily="2" charset="0"/>
                <a:ea typeface="Coo Hew" pitchFamily="2" charset="0"/>
              </a:rPr>
              <a:t>Instructor</a:t>
            </a:r>
          </a:p>
        </p:txBody>
      </p:sp>
      <p:pic>
        <p:nvPicPr>
          <p:cNvPr id="1026" name="Picture 2" descr="Image result for fiu school of compu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54" y="427476"/>
            <a:ext cx="65436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27519" t="8863" r="27466" b="6486"/>
          <a:stretch/>
        </p:blipFill>
        <p:spPr>
          <a:xfrm>
            <a:off x="9124670" y="1931545"/>
            <a:ext cx="2359160" cy="2521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6725" y="2082725"/>
            <a:ext cx="2338549" cy="2338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21021" r="23273"/>
          <a:stretch/>
        </p:blipFill>
        <p:spPr>
          <a:xfrm>
            <a:off x="16033023" y="2082344"/>
            <a:ext cx="2376629" cy="2338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6980" t="8987" r="7889"/>
          <a:stretch/>
        </p:blipFill>
        <p:spPr>
          <a:xfrm>
            <a:off x="19553703" y="1961950"/>
            <a:ext cx="2365620" cy="26256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701791" y="2452923"/>
            <a:ext cx="626079" cy="120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100431" y="2452924"/>
            <a:ext cx="713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624809" y="2452923"/>
            <a:ext cx="713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+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23901" y="18842637"/>
            <a:ext cx="10058400" cy="8663757"/>
            <a:chOff x="800100" y="19393921"/>
            <a:chExt cx="10058400" cy="8663757"/>
          </a:xfrm>
        </p:grpSpPr>
        <p:sp>
          <p:nvSpPr>
            <p:cNvPr id="100" name="Shape 100"/>
            <p:cNvSpPr txBox="1"/>
            <p:nvPr/>
          </p:nvSpPr>
          <p:spPr>
            <a:xfrm>
              <a:off x="800100" y="19393921"/>
              <a:ext cx="10058400" cy="8663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>
              <a:outerShdw blurRad="177800" dist="266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274320" rIns="274320" bIns="27432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Clr>
                  <a:srgbClr val="336699"/>
                </a:buClr>
                <a:buSzPct val="25000"/>
                <a:buFont typeface="Arial"/>
                <a:defRPr sz="4000" b="1">
                  <a:solidFill>
                    <a:srgbClr val="081E3F"/>
                  </a:solidFill>
                  <a:latin typeface="Coo Hew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System Design</a:t>
              </a:r>
            </a:p>
          </p:txBody>
        </p:sp>
        <p:pic>
          <p:nvPicPr>
            <p:cNvPr id="1034" name="Picture 10" descr="AngularJS MVC Framwork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0802601"/>
              <a:ext cx="9191427" cy="6799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11512582" y="17273663"/>
            <a:ext cx="10058400" cy="10289994"/>
            <a:chOff x="11506200" y="17767684"/>
            <a:chExt cx="10058400" cy="10289994"/>
          </a:xfrm>
        </p:grpSpPr>
        <p:sp>
          <p:nvSpPr>
            <p:cNvPr id="101" name="Shape 101"/>
            <p:cNvSpPr txBox="1"/>
            <p:nvPr/>
          </p:nvSpPr>
          <p:spPr>
            <a:xfrm>
              <a:off x="11506200" y="17767684"/>
              <a:ext cx="10058400" cy="10289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>
              <a:outerShdw blurRad="177800" dist="266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274320" rIns="274320" bIns="27432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>
                <a:buClr>
                  <a:srgbClr val="336699"/>
                </a:buClr>
                <a:buSzPct val="25000"/>
                <a:buFont typeface="Arial"/>
                <a:defRPr sz="4000" b="1">
                  <a:solidFill>
                    <a:srgbClr val="081E3F"/>
                  </a:solidFill>
                  <a:latin typeface="Coo Hew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Object Design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015911" y="19213703"/>
              <a:ext cx="6886575" cy="8143875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1"/>
          <a:srcRect l="1967" t="10469" r="3485" b="11028"/>
          <a:stretch/>
        </p:blipFill>
        <p:spPr>
          <a:xfrm>
            <a:off x="4814764" y="27897193"/>
            <a:ext cx="16777197" cy="139297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500" b="96500" l="10000" r="90000"/>
                    </a14:imgEffect>
                  </a14:imgLayer>
                </a14:imgProps>
              </a:ext>
            </a:extLst>
          </a:blip>
          <a:srcRect l="28313" t="3294" r="27516" b="3615"/>
          <a:stretch/>
        </p:blipFill>
        <p:spPr>
          <a:xfrm>
            <a:off x="723901" y="30270622"/>
            <a:ext cx="5807528" cy="12239417"/>
          </a:xfrm>
          <a:prstGeom prst="rect">
            <a:avLst/>
          </a:prstGeom>
        </p:spPr>
      </p:pic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13488988" y="23325138"/>
            <a:ext cx="3291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83813"/>
              </p:ext>
            </p:extLst>
          </p:nvPr>
        </p:nvGraphicFramePr>
        <p:xfrm>
          <a:off x="22435458" y="21819136"/>
          <a:ext cx="9644741" cy="523851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22405">
                  <a:extLst>
                    <a:ext uri="{9D8B030D-6E8A-4147-A177-3AD203B41FA5}">
                      <a16:colId xmlns:a16="http://schemas.microsoft.com/office/drawing/2014/main" val="3610897220"/>
                    </a:ext>
                  </a:extLst>
                </a:gridCol>
                <a:gridCol w="7622336">
                  <a:extLst>
                    <a:ext uri="{9D8B030D-6E8A-4147-A177-3AD203B41FA5}">
                      <a16:colId xmlns:a16="http://schemas.microsoft.com/office/drawing/2014/main" val="726280488"/>
                    </a:ext>
                  </a:extLst>
                </a:gridCol>
              </a:tblGrid>
              <a:tr h="5684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</a:rPr>
                        <a:t>Test Case ID</a:t>
                      </a:r>
                      <a:endParaRPr lang="en-US" sz="2400" b="1" dirty="0">
                        <a:effectLst/>
                        <a:latin typeface="Coo Hew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</a:rPr>
                        <a:t>Site_Settings_IT_01 (</a:t>
                      </a:r>
                      <a:r>
                        <a:rPr lang="en-US" sz="2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Sunny Day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Coo Hew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05373033"/>
                  </a:ext>
                </a:extLst>
              </a:tr>
              <a:tr h="9183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effectLst/>
                        </a:rPr>
                        <a:t>Purpose</a:t>
                      </a:r>
                      <a:endParaRPr lang="en-US" sz="2400" b="1">
                        <a:effectLst/>
                        <a:latin typeface="Coo Hew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Verify that if an admin uploads a new logo, the login page is updated accordingly</a:t>
                      </a:r>
                      <a:endParaRPr lang="en-US" sz="2400" dirty="0">
                        <a:effectLst/>
                        <a:latin typeface="Coo Hew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94415610"/>
                  </a:ext>
                </a:extLst>
              </a:tr>
              <a:tr h="8209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</a:rPr>
                        <a:t>Precondition</a:t>
                      </a:r>
                      <a:endParaRPr lang="en-US" sz="2400" b="1" dirty="0">
                        <a:effectLst/>
                        <a:latin typeface="Coo Hew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Administrator is logged in and on the site settings page</a:t>
                      </a:r>
                      <a:endParaRPr lang="en-US" sz="2400" dirty="0">
                        <a:effectLst/>
                        <a:latin typeface="Coo Hew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507921749"/>
                  </a:ext>
                </a:extLst>
              </a:tr>
              <a:tr h="20124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effectLst/>
                        </a:rPr>
                        <a:t>Input</a:t>
                      </a:r>
                      <a:endParaRPr lang="en-US" sz="2400" b="1">
                        <a:effectLst/>
                        <a:latin typeface="Coo Hew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u="none" strike="noStrike" dirty="0">
                          <a:effectLst/>
                        </a:rPr>
                        <a:t>User clicks on the ‘Select Image’ button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u="none" strike="noStrike" dirty="0">
                          <a:effectLst/>
                        </a:rPr>
                        <a:t>User selects a valid image (either PNG, JPG, or </a:t>
                      </a:r>
                      <a:r>
                        <a:rPr lang="en-US" sz="2400" u="none" strike="noStrike" cap="none" dirty="0">
                          <a:effectLst/>
                          <a:sym typeface="Arial"/>
                        </a:rPr>
                        <a:t>GIF</a:t>
                      </a:r>
                      <a:r>
                        <a:rPr lang="en-US" sz="2400" u="none" strike="noStrike" dirty="0">
                          <a:effectLst/>
                        </a:rPr>
                        <a:t>) from their file system 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u="none" strike="noStrike" dirty="0">
                          <a:effectLst/>
                        </a:rPr>
                        <a:t>User previews the image they just selected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u="none" strike="noStrike" dirty="0">
                          <a:effectLst/>
                        </a:rPr>
                        <a:t>User clicks on ‘Save’ to replace the logo on the site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o Hew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518277070"/>
                  </a:ext>
                </a:extLst>
              </a:tr>
              <a:tr h="9183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</a:rPr>
                        <a:t>Expected Output</a:t>
                      </a:r>
                      <a:endParaRPr lang="en-US" sz="2400" b="1" dirty="0">
                        <a:effectLst/>
                        <a:latin typeface="Coo Hew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The logo on the login site is replaced with the newly uploaded  image </a:t>
                      </a:r>
                      <a:endParaRPr lang="en-US" sz="2400" dirty="0">
                        <a:effectLst/>
                        <a:latin typeface="Coo Hew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630072567"/>
                  </a:ext>
                </a:extLst>
              </a:tr>
            </a:tbl>
          </a:graphicData>
        </a:graphic>
      </p:graphicFrame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13488988" y="23110825"/>
            <a:ext cx="3291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44829"/>
              </p:ext>
            </p:extLst>
          </p:nvPr>
        </p:nvGraphicFramePr>
        <p:xfrm>
          <a:off x="22460981" y="27645548"/>
          <a:ext cx="9619218" cy="546098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31876">
                  <a:extLst>
                    <a:ext uri="{9D8B030D-6E8A-4147-A177-3AD203B41FA5}">
                      <a16:colId xmlns:a16="http://schemas.microsoft.com/office/drawing/2014/main" val="83781201"/>
                    </a:ext>
                  </a:extLst>
                </a:gridCol>
                <a:gridCol w="7587342">
                  <a:extLst>
                    <a:ext uri="{9D8B030D-6E8A-4147-A177-3AD203B41FA5}">
                      <a16:colId xmlns:a16="http://schemas.microsoft.com/office/drawing/2014/main" val="958491644"/>
                    </a:ext>
                  </a:extLst>
                </a:gridCol>
              </a:tblGrid>
              <a:tr h="586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</a:rPr>
                        <a:t>Test Case ID</a:t>
                      </a:r>
                      <a:endParaRPr lang="en-US" sz="2400" b="1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</a:rPr>
                        <a:t>Edit_Category_UT_02 (</a:t>
                      </a:r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Rainy Day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963599892"/>
                  </a:ext>
                </a:extLst>
              </a:tr>
              <a:tr h="947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</a:rPr>
                        <a:t>Purpose</a:t>
                      </a:r>
                      <a:endParaRPr lang="en-US" sz="2400" b="1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Verify that if an admin enters an invalid name, the category isn’t updated on </a:t>
                      </a:r>
                      <a:r>
                        <a:rPr lang="en-US" sz="2800" u="none" strike="noStrike" cap="none" dirty="0">
                          <a:effectLst/>
                          <a:sym typeface="Arial"/>
                        </a:rPr>
                        <a:t>the</a:t>
                      </a:r>
                      <a:r>
                        <a:rPr lang="en-US" sz="2400" u="none" strike="noStrike" dirty="0">
                          <a:effectLst/>
                        </a:rPr>
                        <a:t> database</a:t>
                      </a:r>
                      <a:endParaRPr lang="en-US" sz="2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675293691"/>
                  </a:ext>
                </a:extLst>
              </a:tr>
              <a:tr h="947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</a:rPr>
                        <a:t>Precondition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Administrator is logged in and on the document categories page</a:t>
                      </a:r>
                      <a:endParaRPr lang="en-US" sz="2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777002870"/>
                  </a:ext>
                </a:extLst>
              </a:tr>
              <a:tr h="20309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effectLst/>
                        </a:rPr>
                        <a:t>Input</a:t>
                      </a:r>
                      <a:endParaRPr lang="en-US" sz="2400" b="1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u="none" strike="noStrike" dirty="0">
                          <a:effectLst/>
                        </a:rPr>
                        <a:t>User selects the ‘Edit’ button for the category they would like to edit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u="none" strike="noStrike" dirty="0">
                          <a:effectLst/>
                        </a:rPr>
                        <a:t>User enters a name that already exists in the category field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u="none" strike="noStrike" dirty="0">
                          <a:effectLst/>
                        </a:rPr>
                        <a:t>User clicks the ‘Update’ button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039908708"/>
                  </a:ext>
                </a:extLst>
              </a:tr>
              <a:tr h="947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</a:rPr>
                        <a:t>Expected Output</a:t>
                      </a:r>
                      <a:endParaRPr lang="en-US" sz="2400" b="1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The category name is not updated on the database and the admin is notified accordingly</a:t>
                      </a:r>
                      <a:endParaRPr lang="en-US" sz="2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180542593"/>
                  </a:ext>
                </a:extLst>
              </a:tr>
            </a:tbl>
          </a:graphicData>
        </a:graphic>
      </p:graphicFrame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3488988" y="23110825"/>
            <a:ext cx="3291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579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Coo Hew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Ivana Rodriguez</dc:creator>
  <cp:lastModifiedBy>Ivana Rodriguez</cp:lastModifiedBy>
  <cp:revision>39</cp:revision>
  <dcterms:modified xsi:type="dcterms:W3CDTF">2016-11-26T17:04:41Z</dcterms:modified>
</cp:coreProperties>
</file>