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43891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695" autoAdjust="0"/>
  </p:normalViewPr>
  <p:slideViewPr>
    <p:cSldViewPr>
      <p:cViewPr>
        <p:scale>
          <a:sx n="20" d="100"/>
          <a:sy n="20" d="100"/>
        </p:scale>
        <p:origin x="-1122" y="2268"/>
      </p:cViewPr>
      <p:guideLst>
        <p:guide orient="horz" pos="13824"/>
        <p:guide pos="1036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rgbClr val="000000"/>
              </a:buClr>
              <a:buFont typeface="Arial"/>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2143125" y="685800"/>
            <a:ext cx="25717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Font typeface="Arial"/>
              <a:buNone/>
              <a:defRPr sz="1800" b="0" i="0" u="none" strike="noStrike" cap="none"/>
            </a:lvl1pPr>
            <a:lvl2pPr marL="457200" marR="0" lvl="1" indent="0" algn="l" rtl="0">
              <a:spcBef>
                <a:spcPts val="0"/>
              </a:spcBef>
              <a:buFont typeface="Arial"/>
              <a:buNone/>
              <a:defRPr sz="1800" b="0" i="0" u="none" strike="noStrike" cap="none"/>
            </a:lvl2pPr>
            <a:lvl3pPr marL="914400" marR="0" lvl="2" indent="0" algn="l" rtl="0">
              <a:spcBef>
                <a:spcPts val="0"/>
              </a:spcBef>
              <a:buFont typeface="Arial"/>
              <a:buNone/>
              <a:defRPr sz="1800" b="0" i="0" u="none" strike="noStrike" cap="none"/>
            </a:lvl3pPr>
            <a:lvl4pPr marL="1371600" marR="0" lvl="3" indent="0" algn="l" rtl="0">
              <a:spcBef>
                <a:spcPts val="0"/>
              </a:spcBef>
              <a:buFont typeface="Arial"/>
              <a:buNone/>
              <a:defRPr sz="1800" b="0" i="0" u="none" strike="noStrike" cap="none"/>
            </a:lvl4pPr>
            <a:lvl5pPr marL="1828800" marR="0" lvl="4" indent="0" algn="l" rtl="0">
              <a:spcBef>
                <a:spcPts val="0"/>
              </a:spcBef>
              <a:buFont typeface="Arial"/>
              <a:buNone/>
              <a:defRPr sz="1800" b="0" i="0" u="none" strike="noStrike" cap="none"/>
            </a:lvl5pPr>
            <a:lvl6pPr marL="2286000" marR="0" lvl="5" indent="0" algn="l" rtl="0">
              <a:spcBef>
                <a:spcPts val="0"/>
              </a:spcBef>
              <a:buFont typeface="Arial"/>
              <a:buNone/>
              <a:defRPr sz="1800" b="0" i="0" u="none" strike="noStrike" cap="none"/>
            </a:lvl6pPr>
            <a:lvl7pPr marL="2743200" marR="0" lvl="6" indent="0" algn="l" rtl="0">
              <a:spcBef>
                <a:spcPts val="0"/>
              </a:spcBef>
              <a:buFont typeface="Arial"/>
              <a:buNone/>
              <a:defRPr sz="1800" b="0" i="0" u="none" strike="noStrike" cap="none"/>
            </a:lvl7pPr>
            <a:lvl8pPr marL="3200400" marR="0" lvl="7" indent="0" algn="l" rtl="0">
              <a:spcBef>
                <a:spcPts val="0"/>
              </a:spcBef>
              <a:buFont typeface="Arial"/>
              <a:buNone/>
              <a:defRPr sz="1800" b="0" i="0" u="none" strike="noStrike" cap="none"/>
            </a:lvl8pPr>
            <a:lvl9pPr marL="3657600" marR="0" lvl="8" indent="0" algn="l" rtl="0">
              <a:spcBef>
                <a:spcPts val="0"/>
              </a:spcBef>
              <a:buFont typeface="Arial"/>
              <a:buNone/>
              <a:defRPr sz="1800" b="0" i="0" u="none" strike="noStrike" cap="none"/>
            </a:lvl9pPr>
          </a:lstStyle>
          <a:p>
            <a:endParaRPr/>
          </a:p>
        </p:txBody>
      </p:sp>
      <p:sp>
        <p:nvSpPr>
          <p:cNvPr id="7" name="Shape 7"/>
          <p:cNvSpPr txBox="1">
            <a:spLocks noGrp="1"/>
          </p:cNvSpPr>
          <p:nvPr>
            <p:ph type="ftr" idx="11"/>
          </p:nvPr>
        </p:nvSpPr>
        <p:spPr>
          <a:xfrm>
            <a:off x="0" y="8685210"/>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ct val="25000"/>
                <a:buFont typeface="Arial"/>
                <a:buNone/>
              </a:pPr>
              <a:t>‹#›</a:t>
            </a:fld>
            <a:endParaRPr lang="en-US" sz="12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Arial"/>
              <a:buNone/>
            </a:pPr>
            <a:r>
              <a:rPr lang="en-US" sz="1800" b="0" i="0" u="none" strike="noStrike" kern="1200" cap="none" dirty="0" smtClean="0">
                <a:solidFill>
                  <a:schemeClr val="tx1"/>
                </a:solidFill>
                <a:latin typeface="+mn-lt"/>
                <a:ea typeface="+mn-ea"/>
                <a:cs typeface="+mn-cs"/>
              </a:rPr>
              <a:t>One </a:t>
            </a:r>
            <a:r>
              <a:rPr lang="en-US" sz="1800" b="0" i="0" u="none" strike="noStrike" kern="1200" cap="none" dirty="0" err="1" smtClean="0">
                <a:solidFill>
                  <a:schemeClr val="tx1"/>
                </a:solidFill>
                <a:latin typeface="+mn-lt"/>
                <a:ea typeface="+mn-ea"/>
                <a:cs typeface="+mn-cs"/>
              </a:rPr>
              <a:t>ppt</a:t>
            </a:r>
            <a:r>
              <a:rPr lang="en-US" sz="1800" b="0" i="0" u="none" strike="noStrike" kern="1200" cap="none" dirty="0" smtClean="0">
                <a:solidFill>
                  <a:schemeClr val="tx1"/>
                </a:solidFill>
                <a:latin typeface="+mn-lt"/>
                <a:ea typeface="+mn-ea"/>
                <a:cs typeface="+mn-cs"/>
              </a:rPr>
              <a:t>/</a:t>
            </a:r>
            <a:r>
              <a:rPr lang="en-US" sz="1800" b="0" i="0" u="none" strike="noStrike" kern="1200" cap="none" dirty="0" err="1" smtClean="0">
                <a:solidFill>
                  <a:schemeClr val="tx1"/>
                </a:solidFill>
                <a:latin typeface="+mn-lt"/>
                <a:ea typeface="+mn-ea"/>
                <a:cs typeface="+mn-cs"/>
              </a:rPr>
              <a:t>pptx</a:t>
            </a:r>
            <a:r>
              <a:rPr lang="en-US" sz="1800" b="0" i="0" u="none" strike="noStrike" kern="1200" cap="none" dirty="0" smtClean="0">
                <a:solidFill>
                  <a:schemeClr val="tx1"/>
                </a:solidFill>
                <a:latin typeface="+mn-lt"/>
                <a:ea typeface="+mn-ea"/>
                <a:cs typeface="+mn-cs"/>
              </a:rPr>
              <a:t> file per </a:t>
            </a:r>
            <a:r>
              <a:rPr lang="en-US" sz="1800" b="0" i="0" u="none" strike="noStrike" kern="1200" cap="none" dirty="0" err="1" smtClean="0">
                <a:solidFill>
                  <a:schemeClr val="tx1"/>
                </a:solidFill>
                <a:latin typeface="+mn-lt"/>
                <a:ea typeface="+mn-ea"/>
                <a:cs typeface="+mn-cs"/>
              </a:rPr>
              <a:t>personname</a:t>
            </a:r>
            <a:r>
              <a:rPr lang="en-US" sz="1800" b="0" i="0" u="none" strike="noStrike" kern="1200" cap="none" dirty="0" smtClean="0">
                <a:solidFill>
                  <a:schemeClr val="tx1"/>
                </a:solidFill>
                <a:latin typeface="+mn-lt"/>
                <a:ea typeface="+mn-ea"/>
                <a:cs typeface="+mn-cs"/>
              </a:rPr>
              <a:t> the file "firstname-lastname.pptx“. Please do NOT use black or dark background colors! Instead of &lt;course name&gt;, you need to add Senior Project or Advanced software Engineering or VIP. For the poster, each team member needs to focus on his/her contribution. Regarding the poster content, those of you who want to play it safe, you may closely follow the format in the template provided to you. However, I would like to see how innovative you guys can get. So, those of you who feel creative, go ahead and do whatever you feel is right for your poster! :) The guideline for the free format is to use the same space for the poster, make sure that your project name, your name, your mentor's name, and your instructor's name are included. The problem is well explained and motivated, and your contribution in the solution, acknowledging others' work, is clearly explained.</a:t>
            </a:r>
            <a:endParaRPr sz="1800" b="0" i="0" u="none" strike="noStrike" cap="none" dirty="0"/>
          </a:p>
        </p:txBody>
      </p:sp>
      <p:sp>
        <p:nvSpPr>
          <p:cNvPr id="87" name="Shape 87"/>
          <p:cNvSpPr txBox="1"/>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ct val="25000"/>
                <a:buFont typeface="Arial"/>
                <a:buNone/>
              </a:pPr>
              <a:t>1</a:t>
            </a:fld>
            <a:endParaRPr lang="en-US" sz="12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7" name="Shape 17"/>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74" name="Shape 74"/>
          <p:cNvSpPr txBox="1">
            <a:spLocks noGrp="1"/>
          </p:cNvSpPr>
          <p:nvPr>
            <p:ph type="body" idx="1"/>
          </p:nvPr>
        </p:nvSpPr>
        <p:spPr>
          <a:xfrm>
            <a:off x="1646235" y="10242550"/>
            <a:ext cx="29627511" cy="28963937"/>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2469358" y="13635320"/>
            <a:ext cx="27979685" cy="9408458"/>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80" name="Shape 80"/>
          <p:cNvSpPr txBox="1">
            <a:spLocks noGrp="1"/>
          </p:cNvSpPr>
          <p:nvPr>
            <p:ph type="subTitle" idx="1"/>
          </p:nvPr>
        </p:nvSpPr>
        <p:spPr>
          <a:xfrm>
            <a:off x="4937523" y="24872579"/>
            <a:ext cx="23043355" cy="11214847"/>
          </a:xfrm>
          <a:prstGeom prst="rect">
            <a:avLst/>
          </a:prstGeom>
          <a:noFill/>
          <a:ln>
            <a:noFill/>
          </a:ln>
        </p:spPr>
        <p:txBody>
          <a:bodyPr lIns="91425" tIns="91425" rIns="91425" bIns="91425" anchor="t" anchorCtr="0"/>
          <a:lstStyle>
            <a:lvl1pPr marL="0" marR="0" lvl="0" indent="0" algn="ctr" rtl="0">
              <a:lnSpc>
                <a:spcPct val="100000"/>
              </a:lnSpc>
              <a:spcBef>
                <a:spcPts val="3000"/>
              </a:spcBef>
              <a:spcAft>
                <a:spcPts val="0"/>
              </a:spcAft>
              <a:buClr>
                <a:schemeClr val="dk1"/>
              </a:buClr>
              <a:buFont typeface="Arial"/>
              <a:buNone/>
              <a:defRPr sz="15000" b="0" i="0" u="none" strike="noStrike" cap="none">
                <a:solidFill>
                  <a:schemeClr val="dk1"/>
                </a:solidFill>
                <a:latin typeface="Arial"/>
                <a:ea typeface="Arial"/>
                <a:cs typeface="Arial"/>
                <a:sym typeface="Arial"/>
              </a:defRPr>
            </a:lvl1pPr>
            <a:lvl2pPr marL="457200" marR="0" lvl="1" indent="0" algn="ctr" rtl="0">
              <a:lnSpc>
                <a:spcPct val="100000"/>
              </a:lnSpc>
              <a:spcBef>
                <a:spcPts val="2620"/>
              </a:spcBef>
              <a:spcAft>
                <a:spcPts val="0"/>
              </a:spcAft>
              <a:buClr>
                <a:schemeClr val="dk1"/>
              </a:buClr>
              <a:buFont typeface="Arial"/>
              <a:buNone/>
              <a:defRPr sz="13100" b="0" i="0" u="none" strike="noStrike" cap="none">
                <a:solidFill>
                  <a:schemeClr val="dk1"/>
                </a:solidFill>
                <a:latin typeface="Arial"/>
                <a:ea typeface="Arial"/>
                <a:cs typeface="Arial"/>
                <a:sym typeface="Arial"/>
              </a:defRPr>
            </a:lvl2pPr>
            <a:lvl3pPr marL="914400" marR="0" lvl="2" indent="0" algn="ctr" rtl="0">
              <a:lnSpc>
                <a:spcPct val="100000"/>
              </a:lnSpc>
              <a:spcBef>
                <a:spcPts val="2240"/>
              </a:spcBef>
              <a:spcAft>
                <a:spcPts val="0"/>
              </a:spcAft>
              <a:buClr>
                <a:schemeClr val="dk1"/>
              </a:buClr>
              <a:buFont typeface="Arial"/>
              <a:buNone/>
              <a:defRPr sz="11200" b="0" i="0" u="none" strike="noStrike" cap="none">
                <a:solidFill>
                  <a:schemeClr val="dk1"/>
                </a:solidFill>
                <a:latin typeface="Arial"/>
                <a:ea typeface="Arial"/>
                <a:cs typeface="Arial"/>
                <a:sym typeface="Arial"/>
              </a:defRPr>
            </a:lvl3pPr>
            <a:lvl4pPr marL="1371600" marR="0" lvl="3"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4pPr>
            <a:lvl5pPr marL="1828800" marR="0" lvl="4"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5pPr>
            <a:lvl6pPr marL="2286000" marR="0" lvl="5"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6pPr>
            <a:lvl7pPr marL="2743200" marR="0" lvl="6"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7pPr>
            <a:lvl8pPr marL="3200400" marR="0" lvl="7"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8pPr>
            <a:lvl9pPr marL="3657600" marR="0" lvl="8"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rot="5400000">
            <a:off x="8844488" y="16778673"/>
            <a:ext cx="37450057" cy="7406877"/>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21" name="Shape 21"/>
          <p:cNvSpPr txBox="1">
            <a:spLocks noGrp="1"/>
          </p:cNvSpPr>
          <p:nvPr>
            <p:ph type="body" idx="1"/>
          </p:nvPr>
        </p:nvSpPr>
        <p:spPr>
          <a:xfrm rot="5400000">
            <a:off x="-6026415" y="9428945"/>
            <a:ext cx="37450057" cy="22106334"/>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27" name="Shape 27"/>
          <p:cNvSpPr txBox="1">
            <a:spLocks noGrp="1"/>
          </p:cNvSpPr>
          <p:nvPr>
            <p:ph type="body" idx="1"/>
          </p:nvPr>
        </p:nvSpPr>
        <p:spPr>
          <a:xfrm rot="5400000">
            <a:off x="1978025" y="9910762"/>
            <a:ext cx="28963937" cy="29627511"/>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451998" y="30724287"/>
            <a:ext cx="19751276" cy="3626222"/>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33" name="Shape 33"/>
          <p:cNvSpPr>
            <a:spLocks noGrp="1"/>
          </p:cNvSpPr>
          <p:nvPr>
            <p:ph type="pic" idx="2"/>
          </p:nvPr>
        </p:nvSpPr>
        <p:spPr>
          <a:xfrm>
            <a:off x="6451998" y="3922057"/>
            <a:ext cx="19751276" cy="263338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body" idx="1"/>
          </p:nvPr>
        </p:nvSpPr>
        <p:spPr>
          <a:xfrm>
            <a:off x="6451998" y="34350512"/>
            <a:ext cx="19751276" cy="5152464"/>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645443" y="1748116"/>
            <a:ext cx="10829926" cy="7436224"/>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40" name="Shape 40"/>
          <p:cNvSpPr txBox="1">
            <a:spLocks noGrp="1"/>
          </p:cNvSpPr>
          <p:nvPr>
            <p:ph type="body" idx="1"/>
          </p:nvPr>
        </p:nvSpPr>
        <p:spPr>
          <a:xfrm>
            <a:off x="12870656" y="1748116"/>
            <a:ext cx="18402298" cy="37459024"/>
          </a:xfrm>
          <a:prstGeom prst="rect">
            <a:avLst/>
          </a:prstGeom>
          <a:noFill/>
          <a:ln>
            <a:noFill/>
          </a:ln>
        </p:spPr>
        <p:txBody>
          <a:bodyPr lIns="91425" tIns="91425" rIns="91425" bIns="91425" anchor="t" anchorCtr="0"/>
          <a:lstStyle>
            <a:lvl1pPr marL="1606550" marR="0" lvl="0" indent="-120015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3481388" marR="0" lvl="1" indent="-992187"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5356225" marR="0" lvl="2" indent="-771525"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7497763" marR="0" lvl="3" indent="-817563"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9640888" marR="0" lvl="4"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10098088" marR="0" lvl="5"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10555288" marR="0" lvl="6"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11012488" marR="0" lvl="7"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11469688" marR="0" lvl="8"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2"/>
          </p:nvPr>
        </p:nvSpPr>
        <p:spPr>
          <a:xfrm>
            <a:off x="1645443" y="9184339"/>
            <a:ext cx="10829926" cy="30022799"/>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47" name="Shape 47"/>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52" name="Shape 52"/>
          <p:cNvSpPr txBox="1">
            <a:spLocks noGrp="1"/>
          </p:cNvSpPr>
          <p:nvPr>
            <p:ph type="body" idx="1"/>
          </p:nvPr>
        </p:nvSpPr>
        <p:spPr>
          <a:xfrm>
            <a:off x="1645442" y="9825317"/>
            <a:ext cx="14544675" cy="4094629"/>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body" idx="2"/>
          </p:nvPr>
        </p:nvSpPr>
        <p:spPr>
          <a:xfrm>
            <a:off x="1645442" y="13919948"/>
            <a:ext cx="14544675" cy="25287194"/>
          </a:xfrm>
          <a:prstGeom prst="rect">
            <a:avLst/>
          </a:prstGeom>
          <a:noFill/>
          <a:ln>
            <a:noFill/>
          </a:ln>
        </p:spPr>
        <p:txBody>
          <a:bodyPr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body" idx="3"/>
          </p:nvPr>
        </p:nvSpPr>
        <p:spPr>
          <a:xfrm>
            <a:off x="16722328" y="9825317"/>
            <a:ext cx="14550627" cy="4094629"/>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body" idx="4"/>
          </p:nvPr>
        </p:nvSpPr>
        <p:spPr>
          <a:xfrm>
            <a:off x="16722328" y="13919948"/>
            <a:ext cx="14550627" cy="25287194"/>
          </a:xfrm>
          <a:prstGeom prst="rect">
            <a:avLst/>
          </a:prstGeom>
          <a:noFill/>
          <a:ln>
            <a:noFill/>
          </a:ln>
        </p:spPr>
        <p:txBody>
          <a:bodyPr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61" name="Shape 61"/>
          <p:cNvSpPr txBox="1">
            <a:spLocks noGrp="1"/>
          </p:cNvSpPr>
          <p:nvPr>
            <p:ph type="body" idx="1"/>
          </p:nvPr>
        </p:nvSpPr>
        <p:spPr>
          <a:xfrm>
            <a:off x="1645443" y="10242177"/>
            <a:ext cx="14756605" cy="28964964"/>
          </a:xfrm>
          <a:prstGeom prst="rect">
            <a:avLst/>
          </a:prstGeom>
          <a:noFill/>
          <a:ln>
            <a:noFill/>
          </a:ln>
        </p:spPr>
        <p:txBody>
          <a:bodyPr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body" idx="2"/>
          </p:nvPr>
        </p:nvSpPr>
        <p:spPr>
          <a:xfrm>
            <a:off x="16516351" y="10242177"/>
            <a:ext cx="14756605" cy="28964964"/>
          </a:xfrm>
          <a:prstGeom prst="rect">
            <a:avLst/>
          </a:prstGeom>
          <a:noFill/>
          <a:ln>
            <a:noFill/>
          </a:ln>
        </p:spPr>
        <p:txBody>
          <a:bodyPr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2600325" y="28205209"/>
            <a:ext cx="27980878" cy="8715934"/>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4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68" name="Shape 68"/>
          <p:cNvSpPr txBox="1">
            <a:spLocks noGrp="1"/>
          </p:cNvSpPr>
          <p:nvPr>
            <p:ph type="body" idx="1"/>
          </p:nvPr>
        </p:nvSpPr>
        <p:spPr>
          <a:xfrm>
            <a:off x="2600325" y="18604006"/>
            <a:ext cx="27980878" cy="9601200"/>
          </a:xfrm>
          <a:prstGeom prst="rect">
            <a:avLst/>
          </a:prstGeom>
          <a:noFill/>
          <a:ln>
            <a:noFill/>
          </a:ln>
        </p:spPr>
        <p:txBody>
          <a:bodyPr lIns="91425" tIns="91425" rIns="91425" bIns="91425" anchor="b" anchorCtr="0"/>
          <a:lstStyle>
            <a:lvl1pPr marL="0" marR="0" lvl="0" indent="0" algn="l"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1pPr>
            <a:lvl2pPr marL="457200" marR="0" lvl="1" indent="0" algn="l" rtl="0">
              <a:lnSpc>
                <a:spcPct val="100000"/>
              </a:lnSpc>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1600" marR="0" lvl="3"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4pPr>
            <a:lvl5pPr marL="1828800" marR="0" lvl="4"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5pPr>
            <a:lvl6pPr marL="2286000" marR="0" lvl="5"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11" name="Shape 11"/>
          <p:cNvSpPr txBox="1">
            <a:spLocks noGrp="1"/>
          </p:cNvSpPr>
          <p:nvPr>
            <p:ph type="body" idx="1"/>
          </p:nvPr>
        </p:nvSpPr>
        <p:spPr>
          <a:xfrm>
            <a:off x="1646235" y="10242550"/>
            <a:ext cx="29627511" cy="28963937"/>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jpe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Shape 89"/>
          <p:cNvSpPr txBox="1"/>
          <p:nvPr/>
        </p:nvSpPr>
        <p:spPr>
          <a:xfrm>
            <a:off x="5867400" y="2209800"/>
            <a:ext cx="19202400" cy="1077900"/>
          </a:xfrm>
          <a:prstGeom prst="rect">
            <a:avLst/>
          </a:prstGeom>
          <a:noFill/>
          <a:ln>
            <a:noFill/>
          </a:ln>
        </p:spPr>
        <p:txBody>
          <a:bodyPr lIns="98650" tIns="49325" rIns="98650" bIns="49325" anchor="t" anchorCtr="0">
            <a:noAutofit/>
          </a:bodyPr>
          <a:lstStyle/>
          <a:p>
            <a:pPr marL="0" marR="0" lvl="0" indent="0" algn="ctr" rtl="0">
              <a:lnSpc>
                <a:spcPct val="30000"/>
              </a:lnSpc>
              <a:spcBef>
                <a:spcPts val="0"/>
              </a:spcBef>
              <a:spcAft>
                <a:spcPts val="0"/>
              </a:spcAft>
              <a:buClr>
                <a:schemeClr val="dk1"/>
              </a:buClr>
              <a:buSzPct val="25000"/>
              <a:buFont typeface="Times New Roman"/>
              <a:buNone/>
            </a:pPr>
            <a:r>
              <a:rPr lang="en-US" sz="7200" b="1" dirty="0" smtClean="0">
                <a:solidFill>
                  <a:schemeClr val="dk1"/>
                </a:solidFill>
                <a:latin typeface="Times New Roman"/>
                <a:ea typeface="Times New Roman"/>
                <a:cs typeface="Times New Roman"/>
                <a:sym typeface="Times New Roman"/>
              </a:rPr>
              <a:t>Advanced Software Engineering</a:t>
            </a:r>
            <a:r>
              <a:rPr lang="en-US" sz="7200" b="1" i="0" u="none" strike="noStrike" cap="none" dirty="0" smtClean="0">
                <a:solidFill>
                  <a:schemeClr val="dk1"/>
                </a:solidFill>
                <a:latin typeface="Times New Roman"/>
                <a:ea typeface="Times New Roman"/>
                <a:cs typeface="Times New Roman"/>
                <a:sym typeface="Times New Roman"/>
              </a:rPr>
              <a:t>, </a:t>
            </a:r>
            <a:r>
              <a:rPr lang="en-US" sz="7200" b="1" dirty="0" smtClean="0">
                <a:solidFill>
                  <a:schemeClr val="dk1"/>
                </a:solidFill>
                <a:latin typeface="Times New Roman"/>
                <a:ea typeface="Times New Roman"/>
                <a:cs typeface="Times New Roman"/>
                <a:sym typeface="Times New Roman"/>
              </a:rPr>
              <a:t>Fall 2016</a:t>
            </a:r>
            <a:endParaRPr lang="en-US" sz="7200" b="1" dirty="0">
              <a:solidFill>
                <a:schemeClr val="dk1"/>
              </a:solidFill>
              <a:latin typeface="Times New Roman"/>
              <a:ea typeface="Times New Roman"/>
              <a:cs typeface="Times New Roman"/>
              <a:sym typeface="Times New Roman"/>
            </a:endParaRPr>
          </a:p>
        </p:txBody>
      </p:sp>
      <p:sp>
        <p:nvSpPr>
          <p:cNvPr id="90" name="Shape 90"/>
          <p:cNvSpPr txBox="1"/>
          <p:nvPr/>
        </p:nvSpPr>
        <p:spPr>
          <a:xfrm>
            <a:off x="6567485" y="2590800"/>
            <a:ext cx="19797600" cy="2452800"/>
          </a:xfrm>
          <a:prstGeom prst="rect">
            <a:avLst/>
          </a:prstGeom>
          <a:noFill/>
          <a:ln>
            <a:noFill/>
          </a:ln>
        </p:spPr>
        <p:txBody>
          <a:bodyPr lIns="98650" tIns="49325" rIns="98650" bIns="49325" anchor="t" anchorCtr="0">
            <a:noAutofit/>
          </a:bodyPr>
          <a:lstStyle/>
          <a:p>
            <a:pPr marL="0" marR="0" lvl="0" indent="0" algn="ctr" rtl="0">
              <a:lnSpc>
                <a:spcPct val="100000"/>
              </a:lnSpc>
              <a:spcBef>
                <a:spcPts val="0"/>
              </a:spcBef>
              <a:spcAft>
                <a:spcPts val="0"/>
              </a:spcAft>
              <a:buClr>
                <a:srgbClr val="3333CC"/>
              </a:buClr>
              <a:buSzPct val="25000"/>
              <a:buFont typeface="Arial"/>
              <a:buNone/>
            </a:pPr>
            <a:r>
              <a:rPr lang="en-US" sz="6000" b="1" i="0" u="none" strike="noStrike" cap="none" dirty="0" smtClean="0">
                <a:solidFill>
                  <a:srgbClr val="3333CC"/>
                </a:solidFill>
                <a:latin typeface="Arial"/>
                <a:ea typeface="Arial"/>
                <a:cs typeface="Arial"/>
                <a:sym typeface="Arial"/>
              </a:rPr>
              <a:t>Virtual Roll Call 1.0</a:t>
            </a:r>
            <a:endParaRPr lang="en-US" sz="6000" b="1" i="0" u="none" strike="noStrike" cap="none" dirty="0">
              <a:solidFill>
                <a:srgbClr val="3333CC"/>
              </a:solidFill>
              <a:latin typeface="Arial"/>
              <a:ea typeface="Arial"/>
              <a:cs typeface="Arial"/>
              <a:sym typeface="Arial"/>
            </a:endParaRP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rgbClr val="3333CC"/>
                </a:solidFill>
                <a:latin typeface="Arial"/>
                <a:ea typeface="Arial"/>
                <a:cs typeface="Arial"/>
                <a:sym typeface="Arial"/>
              </a:rPr>
              <a:t>Student: </a:t>
            </a:r>
            <a:r>
              <a:rPr lang="en-US" sz="3500" b="0" i="0" u="none" strike="noStrike" cap="none" dirty="0" smtClean="0">
                <a:solidFill>
                  <a:srgbClr val="3333CC"/>
                </a:solidFill>
                <a:latin typeface="Arial"/>
                <a:ea typeface="Arial"/>
                <a:cs typeface="Arial"/>
                <a:sym typeface="Arial"/>
              </a:rPr>
              <a:t>Shalisha Witherspoon, </a:t>
            </a:r>
            <a:r>
              <a:rPr lang="en-US" sz="3500" b="0" i="0" u="none" strike="noStrike" cap="none" dirty="0">
                <a:solidFill>
                  <a:srgbClr val="3333CC"/>
                </a:solidFill>
                <a:latin typeface="Arial"/>
                <a:ea typeface="Arial"/>
                <a:cs typeface="Arial"/>
                <a:sym typeface="Arial"/>
              </a:rPr>
              <a:t>Florida International University</a:t>
            </a: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rgbClr val="3333CC"/>
                </a:solidFill>
                <a:latin typeface="Arial"/>
                <a:ea typeface="Arial"/>
                <a:cs typeface="Arial"/>
                <a:sym typeface="Arial"/>
              </a:rPr>
              <a:t>Mentor:</a:t>
            </a:r>
            <a:r>
              <a:rPr lang="en-US" sz="3500" b="1" i="1" u="none" strike="noStrike" cap="none" dirty="0">
                <a:solidFill>
                  <a:srgbClr val="3333CC"/>
                </a:solidFill>
                <a:latin typeface="Arial"/>
                <a:ea typeface="Arial"/>
                <a:cs typeface="Arial"/>
                <a:sym typeface="Arial"/>
              </a:rPr>
              <a:t> </a:t>
            </a:r>
            <a:r>
              <a:rPr lang="en-US" sz="3500" b="1" i="1" u="none" strike="noStrike" cap="none" dirty="0" smtClean="0">
                <a:solidFill>
                  <a:srgbClr val="3333CC"/>
                </a:solidFill>
                <a:latin typeface="Arial"/>
                <a:ea typeface="Arial"/>
                <a:cs typeface="Arial"/>
                <a:sym typeface="Arial"/>
              </a:rPr>
              <a:t> </a:t>
            </a:r>
            <a:r>
              <a:rPr lang="en-US" sz="3500" u="none" strike="noStrike" cap="none" dirty="0" err="1" smtClean="0">
                <a:solidFill>
                  <a:srgbClr val="3333CC"/>
                </a:solidFill>
                <a:latin typeface="Arial"/>
                <a:ea typeface="Arial"/>
                <a:cs typeface="Arial"/>
                <a:sym typeface="Arial"/>
              </a:rPr>
              <a:t>Mohsen</a:t>
            </a:r>
            <a:r>
              <a:rPr lang="en-US" sz="3500" u="none" strike="noStrike" cap="none" dirty="0" smtClean="0">
                <a:solidFill>
                  <a:srgbClr val="3333CC"/>
                </a:solidFill>
                <a:latin typeface="Arial"/>
                <a:ea typeface="Arial"/>
                <a:cs typeface="Arial"/>
                <a:sym typeface="Arial"/>
              </a:rPr>
              <a:t> </a:t>
            </a:r>
            <a:r>
              <a:rPr lang="en-US" sz="3500" u="none" strike="noStrike" cap="none" dirty="0" err="1" smtClean="0">
                <a:solidFill>
                  <a:srgbClr val="3333CC"/>
                </a:solidFill>
                <a:latin typeface="Arial"/>
                <a:ea typeface="Arial"/>
                <a:cs typeface="Arial"/>
                <a:sym typeface="Arial"/>
              </a:rPr>
              <a:t>Taheri</a:t>
            </a:r>
            <a:r>
              <a:rPr lang="en-US" sz="3500" u="none" strike="noStrike" cap="none" dirty="0" smtClean="0">
                <a:solidFill>
                  <a:srgbClr val="3333CC"/>
                </a:solidFill>
                <a:latin typeface="Arial"/>
                <a:ea typeface="Arial"/>
                <a:cs typeface="Arial"/>
                <a:sym typeface="Arial"/>
              </a:rPr>
              <a:t>, </a:t>
            </a:r>
            <a:r>
              <a:rPr lang="en-US" sz="3500" dirty="0" smtClean="0">
                <a:solidFill>
                  <a:srgbClr val="3333CC"/>
                </a:solidFill>
              </a:rPr>
              <a:t>J</a:t>
            </a:r>
            <a:r>
              <a:rPr lang="en-US" sz="3500" b="0" u="none" strike="noStrike" cap="none" dirty="0" smtClean="0">
                <a:solidFill>
                  <a:srgbClr val="3333CC"/>
                </a:solidFill>
                <a:latin typeface="Arial"/>
                <a:ea typeface="Arial"/>
                <a:cs typeface="Arial"/>
                <a:sym typeface="Arial"/>
              </a:rPr>
              <a:t>ason</a:t>
            </a:r>
            <a:r>
              <a:rPr lang="en-US" sz="3500" b="0" i="0" u="none" strike="noStrike" cap="none" dirty="0" smtClean="0">
                <a:solidFill>
                  <a:srgbClr val="3333CC"/>
                </a:solidFill>
                <a:latin typeface="Arial"/>
                <a:ea typeface="Arial"/>
                <a:cs typeface="Arial"/>
                <a:sym typeface="Arial"/>
              </a:rPr>
              <a:t> Cohen,</a:t>
            </a:r>
            <a:r>
              <a:rPr lang="en-US" sz="3500" b="0" i="1" u="none" strike="noStrike" cap="none" dirty="0" smtClean="0">
                <a:solidFill>
                  <a:srgbClr val="3333CC"/>
                </a:solidFill>
                <a:latin typeface="Arial"/>
                <a:ea typeface="Arial"/>
                <a:cs typeface="Arial"/>
                <a:sym typeface="Arial"/>
              </a:rPr>
              <a:t> </a:t>
            </a:r>
            <a:r>
              <a:rPr lang="en-US" sz="3500" b="0" i="0" u="none" strike="noStrike" cap="none" dirty="0" err="1" smtClean="0">
                <a:solidFill>
                  <a:srgbClr val="3333CC"/>
                </a:solidFill>
                <a:latin typeface="Arial"/>
                <a:ea typeface="Arial"/>
                <a:cs typeface="Arial"/>
                <a:sym typeface="Arial"/>
              </a:rPr>
              <a:t>Pinecrest</a:t>
            </a:r>
            <a:r>
              <a:rPr lang="en-US" sz="3500" b="0" i="0" u="none" strike="noStrike" cap="none" dirty="0" smtClean="0">
                <a:solidFill>
                  <a:srgbClr val="3333CC"/>
                </a:solidFill>
                <a:latin typeface="Arial"/>
                <a:ea typeface="Arial"/>
                <a:cs typeface="Arial"/>
                <a:sym typeface="Arial"/>
              </a:rPr>
              <a:t> Police Department </a:t>
            </a:r>
            <a:endParaRPr lang="en-US" sz="3500" b="0" i="0" u="none" strike="noStrike" cap="none" dirty="0">
              <a:solidFill>
                <a:srgbClr val="3333CC"/>
              </a:solidFill>
              <a:latin typeface="Arial"/>
              <a:ea typeface="Arial"/>
              <a:cs typeface="Arial"/>
              <a:sym typeface="Arial"/>
            </a:endParaRP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rgbClr val="3333CC"/>
                </a:solidFill>
                <a:latin typeface="Arial"/>
                <a:ea typeface="Arial"/>
                <a:cs typeface="Arial"/>
                <a:sym typeface="Arial"/>
              </a:rPr>
              <a:t>Instructor:</a:t>
            </a:r>
            <a:r>
              <a:rPr lang="en-US" sz="3500" b="1" i="1" u="none" strike="noStrike" cap="none" dirty="0">
                <a:solidFill>
                  <a:srgbClr val="3333CC"/>
                </a:solidFill>
                <a:latin typeface="Arial"/>
                <a:ea typeface="Arial"/>
                <a:cs typeface="Arial"/>
                <a:sym typeface="Arial"/>
              </a:rPr>
              <a:t> </a:t>
            </a:r>
            <a:r>
              <a:rPr lang="en-US" sz="3500" b="0" i="0" u="none" strike="noStrike" cap="none" dirty="0" err="1">
                <a:solidFill>
                  <a:srgbClr val="3333CC"/>
                </a:solidFill>
                <a:latin typeface="Arial"/>
                <a:ea typeface="Arial"/>
                <a:cs typeface="Arial"/>
                <a:sym typeface="Arial"/>
              </a:rPr>
              <a:t>Masoud</a:t>
            </a:r>
            <a:r>
              <a:rPr lang="en-US" sz="3500" b="0" i="0" u="none" strike="noStrike" cap="none" dirty="0">
                <a:solidFill>
                  <a:srgbClr val="3333CC"/>
                </a:solidFill>
                <a:latin typeface="Arial"/>
                <a:ea typeface="Arial"/>
                <a:cs typeface="Arial"/>
                <a:sym typeface="Arial"/>
              </a:rPr>
              <a:t> </a:t>
            </a:r>
            <a:r>
              <a:rPr lang="en-US" sz="3500" b="0" i="0" u="none" strike="noStrike" cap="none" dirty="0" err="1">
                <a:solidFill>
                  <a:srgbClr val="3333CC"/>
                </a:solidFill>
                <a:latin typeface="Arial"/>
                <a:ea typeface="Arial"/>
                <a:cs typeface="Arial"/>
                <a:sym typeface="Arial"/>
              </a:rPr>
              <a:t>Sadjadi</a:t>
            </a:r>
            <a:r>
              <a:rPr lang="en-US" sz="3500" b="0" i="0" u="none" strike="noStrike" cap="none" dirty="0">
                <a:solidFill>
                  <a:srgbClr val="3333CC"/>
                </a:solidFill>
                <a:latin typeface="Arial"/>
                <a:ea typeface="Arial"/>
                <a:cs typeface="Arial"/>
                <a:sym typeface="Arial"/>
              </a:rPr>
              <a:t>, Florida International University</a:t>
            </a:r>
          </a:p>
        </p:txBody>
      </p:sp>
      <p:sp>
        <p:nvSpPr>
          <p:cNvPr id="91" name="Shape 91"/>
          <p:cNvSpPr txBox="1"/>
          <p:nvPr/>
        </p:nvSpPr>
        <p:spPr>
          <a:xfrm>
            <a:off x="914400" y="42291000"/>
            <a:ext cx="31089600" cy="685800"/>
          </a:xfrm>
          <a:prstGeom prst="rect">
            <a:avLst/>
          </a:prstGeom>
          <a:noFill/>
          <a:ln>
            <a:noFill/>
          </a:ln>
        </p:spPr>
        <p:txBody>
          <a:bodyPr lIns="98650" tIns="49325" rIns="98650" bIns="49325" anchor="t" anchorCtr="0">
            <a:noAutofit/>
          </a:bodyPr>
          <a:lstStyle/>
          <a:p>
            <a:pPr marL="493712" marR="0" lvl="0" indent="-493712" algn="ctr" rtl="0">
              <a:lnSpc>
                <a:spcPct val="100000"/>
              </a:lnSpc>
              <a:spcBef>
                <a:spcPts val="0"/>
              </a:spcBef>
              <a:spcAft>
                <a:spcPts val="0"/>
              </a:spcAft>
              <a:buClr>
                <a:schemeClr val="dk1"/>
              </a:buClr>
              <a:buSzPct val="25000"/>
              <a:buFont typeface="Arial"/>
              <a:buNone/>
            </a:pPr>
            <a:r>
              <a:rPr lang="en-US" sz="3000" b="0" i="0" u="none" strike="noStrike" cap="none" dirty="0">
                <a:solidFill>
                  <a:schemeClr val="dk1"/>
                </a:solidFill>
                <a:latin typeface="Arial"/>
                <a:ea typeface="Arial"/>
                <a:cs typeface="Arial"/>
                <a:sym typeface="Arial"/>
              </a:rPr>
              <a:t>The material presented in this poster is based upon the work supported </a:t>
            </a:r>
            <a:r>
              <a:rPr lang="en-US" sz="3000" b="0" i="0" u="none" strike="noStrike" cap="none" dirty="0" smtClean="0">
                <a:solidFill>
                  <a:schemeClr val="dk1"/>
                </a:solidFill>
                <a:latin typeface="Arial"/>
                <a:ea typeface="Arial"/>
                <a:cs typeface="Arial"/>
                <a:sym typeface="Arial"/>
              </a:rPr>
              <a:t>by the </a:t>
            </a:r>
            <a:r>
              <a:rPr lang="en-US" sz="3000" b="0" i="0" u="none" strike="noStrike" cap="none" dirty="0" err="1" smtClean="0">
                <a:solidFill>
                  <a:schemeClr val="dk1"/>
                </a:solidFill>
                <a:latin typeface="Arial"/>
                <a:ea typeface="Arial"/>
                <a:cs typeface="Arial"/>
                <a:sym typeface="Arial"/>
              </a:rPr>
              <a:t>Pinecrest</a:t>
            </a:r>
            <a:r>
              <a:rPr lang="en-US" sz="3000" b="0" i="0" u="none" strike="noStrike" cap="none" dirty="0" smtClean="0">
                <a:solidFill>
                  <a:schemeClr val="dk1"/>
                </a:solidFill>
                <a:latin typeface="Arial"/>
                <a:ea typeface="Arial"/>
                <a:cs typeface="Arial"/>
                <a:sym typeface="Arial"/>
              </a:rPr>
              <a:t> Police Department </a:t>
            </a:r>
            <a:r>
              <a:rPr lang="en-US" sz="3000" dirty="0" smtClean="0">
                <a:solidFill>
                  <a:schemeClr val="dk1"/>
                </a:solidFill>
              </a:rPr>
              <a:t>.</a:t>
            </a:r>
            <a:r>
              <a:rPr lang="en-US" sz="3000" b="0" i="0" u="none" strike="noStrike" cap="none" dirty="0" smtClean="0">
                <a:solidFill>
                  <a:schemeClr val="dk1"/>
                </a:solidFill>
                <a:latin typeface="Arial"/>
                <a:ea typeface="Arial"/>
                <a:cs typeface="Arial"/>
                <a:sym typeface="Arial"/>
              </a:rPr>
              <a:t>I </a:t>
            </a:r>
            <a:r>
              <a:rPr lang="en-US" sz="3000" b="0" i="0" u="none" strike="noStrike" cap="none" dirty="0">
                <a:solidFill>
                  <a:schemeClr val="dk1"/>
                </a:solidFill>
                <a:latin typeface="Arial"/>
                <a:ea typeface="Arial"/>
                <a:cs typeface="Arial"/>
                <a:sym typeface="Arial"/>
              </a:rPr>
              <a:t>am thankful </a:t>
            </a:r>
            <a:r>
              <a:rPr lang="en-US" sz="3000" dirty="0" smtClean="0">
                <a:solidFill>
                  <a:schemeClr val="dk1"/>
                </a:solidFill>
              </a:rPr>
              <a:t>for</a:t>
            </a:r>
            <a:r>
              <a:rPr lang="en-US" sz="3000" b="0" i="0" u="none" strike="noStrike" cap="none" dirty="0" smtClean="0">
                <a:solidFill>
                  <a:schemeClr val="dk1"/>
                </a:solidFill>
                <a:latin typeface="Arial"/>
                <a:ea typeface="Arial"/>
                <a:cs typeface="Arial"/>
                <a:sym typeface="Arial"/>
              </a:rPr>
              <a:t> </a:t>
            </a:r>
            <a:r>
              <a:rPr lang="en-US" sz="3000" b="0" i="0" u="none" strike="noStrike" cap="none" dirty="0">
                <a:solidFill>
                  <a:schemeClr val="dk1"/>
                </a:solidFill>
                <a:latin typeface="Arial"/>
                <a:ea typeface="Arial"/>
                <a:cs typeface="Arial"/>
                <a:sym typeface="Arial"/>
              </a:rPr>
              <a:t>the help that I received from my </a:t>
            </a:r>
            <a:r>
              <a:rPr lang="en-US" sz="3000" b="0" i="0" u="none" strike="noStrike" cap="none" dirty="0" smtClean="0">
                <a:solidFill>
                  <a:schemeClr val="dk1"/>
                </a:solidFill>
                <a:latin typeface="Arial"/>
                <a:ea typeface="Arial"/>
                <a:cs typeface="Arial"/>
                <a:sym typeface="Arial"/>
              </a:rPr>
              <a:t>amazing group </a:t>
            </a:r>
            <a:r>
              <a:rPr lang="en-US" sz="3000" b="0" i="0" u="none" strike="noStrike" cap="none" dirty="0">
                <a:solidFill>
                  <a:schemeClr val="dk1"/>
                </a:solidFill>
                <a:latin typeface="Arial"/>
                <a:ea typeface="Arial"/>
                <a:cs typeface="Arial"/>
                <a:sym typeface="Arial"/>
              </a:rPr>
              <a:t>members</a:t>
            </a:r>
            <a:r>
              <a:rPr lang="en-US" sz="3000" b="0" i="0" u="none" strike="noStrike" cap="none" dirty="0" smtClean="0">
                <a:solidFill>
                  <a:schemeClr val="dk1"/>
                </a:solidFill>
                <a:latin typeface="Arial"/>
                <a:ea typeface="Arial"/>
                <a:cs typeface="Arial"/>
                <a:sym typeface="Arial"/>
              </a:rPr>
              <a:t>, Shonda Witherspoon, and </a:t>
            </a:r>
            <a:r>
              <a:rPr lang="en-US" sz="3000" b="0" i="0" u="none" strike="noStrike" cap="none" dirty="0" err="1" smtClean="0">
                <a:solidFill>
                  <a:schemeClr val="dk1"/>
                </a:solidFill>
                <a:latin typeface="Arial"/>
                <a:ea typeface="Arial"/>
                <a:cs typeface="Arial"/>
                <a:sym typeface="Arial"/>
              </a:rPr>
              <a:t>Ivana</a:t>
            </a:r>
            <a:r>
              <a:rPr lang="en-US" sz="3000" b="0" i="0" u="none" strike="noStrike" cap="none" dirty="0" smtClean="0">
                <a:solidFill>
                  <a:schemeClr val="dk1"/>
                </a:solidFill>
                <a:latin typeface="Arial"/>
                <a:ea typeface="Arial"/>
                <a:cs typeface="Arial"/>
                <a:sym typeface="Arial"/>
              </a:rPr>
              <a:t> </a:t>
            </a:r>
            <a:r>
              <a:rPr lang="en-US" sz="3000" b="0" i="0" u="none" strike="noStrike" cap="none" dirty="0" err="1" smtClean="0">
                <a:solidFill>
                  <a:schemeClr val="dk1"/>
                </a:solidFill>
                <a:latin typeface="Arial"/>
                <a:ea typeface="Arial"/>
                <a:cs typeface="Arial"/>
                <a:sym typeface="Arial"/>
              </a:rPr>
              <a:t>Rogriguez</a:t>
            </a:r>
            <a:r>
              <a:rPr lang="en-US" sz="3000" b="0" i="0" u="none" strike="noStrike" cap="none" dirty="0" smtClean="0">
                <a:solidFill>
                  <a:schemeClr val="dk1"/>
                </a:solidFill>
                <a:latin typeface="Arial"/>
                <a:ea typeface="Arial"/>
                <a:cs typeface="Arial"/>
                <a:sym typeface="Arial"/>
              </a:rPr>
              <a:t>.</a:t>
            </a:r>
            <a:endParaRPr lang="en-US" sz="3000" b="0" i="0" u="none" strike="noStrike" cap="none" dirty="0">
              <a:solidFill>
                <a:schemeClr val="dk1"/>
              </a:solidFill>
              <a:latin typeface="Arial"/>
              <a:ea typeface="Arial"/>
              <a:cs typeface="Arial"/>
              <a:sym typeface="Arial"/>
            </a:endParaRPr>
          </a:p>
        </p:txBody>
      </p:sp>
      <p:sp>
        <p:nvSpPr>
          <p:cNvPr id="92" name="Shape 92"/>
          <p:cNvSpPr txBox="1"/>
          <p:nvPr/>
        </p:nvSpPr>
        <p:spPr>
          <a:xfrm>
            <a:off x="0" y="5791200"/>
            <a:ext cx="32918400" cy="35661600"/>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8400" b="0" i="0" u="none" strike="noStrike" cap="none">
              <a:solidFill>
                <a:schemeClr val="dk1"/>
              </a:solidFill>
              <a:latin typeface="Arial"/>
              <a:ea typeface="Arial"/>
              <a:cs typeface="Arial"/>
              <a:sym typeface="Arial"/>
            </a:endParaRPr>
          </a:p>
        </p:txBody>
      </p:sp>
      <p:sp>
        <p:nvSpPr>
          <p:cNvPr id="94" name="Shape 94"/>
          <p:cNvSpPr txBox="1"/>
          <p:nvPr/>
        </p:nvSpPr>
        <p:spPr>
          <a:xfrm>
            <a:off x="914400" y="42062400"/>
            <a:ext cx="31089600" cy="1371598"/>
          </a:xfrm>
          <a:prstGeom prst="rect">
            <a:avLst/>
          </a:prstGeom>
          <a:noFill/>
          <a:ln w="63500" cap="flat" cmpd="sng">
            <a:solidFill>
              <a:srgbClr val="0033CC"/>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8400" b="0" i="0" u="none" strike="noStrike" cap="none">
              <a:solidFill>
                <a:schemeClr val="dk1"/>
              </a:solidFill>
              <a:latin typeface="Arial"/>
              <a:ea typeface="Arial"/>
              <a:cs typeface="Arial"/>
              <a:sym typeface="Arial"/>
            </a:endParaRPr>
          </a:p>
        </p:txBody>
      </p:sp>
      <p:sp>
        <p:nvSpPr>
          <p:cNvPr id="95" name="Shape 95"/>
          <p:cNvSpPr txBox="1"/>
          <p:nvPr/>
        </p:nvSpPr>
        <p:spPr>
          <a:xfrm>
            <a:off x="1192212" y="41605200"/>
            <a:ext cx="4979987" cy="73025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Acknowledgement</a:t>
            </a:r>
          </a:p>
        </p:txBody>
      </p:sp>
      <p:sp>
        <p:nvSpPr>
          <p:cNvPr id="96" name="Shape 96"/>
          <p:cNvSpPr txBox="1"/>
          <p:nvPr/>
        </p:nvSpPr>
        <p:spPr>
          <a:xfrm>
            <a:off x="15925800" y="446087"/>
            <a:ext cx="4724400" cy="10779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accent2"/>
              </a:buClr>
              <a:buSzPct val="25000"/>
              <a:buFont typeface="Arial"/>
              <a:buNone/>
            </a:pPr>
            <a:r>
              <a:rPr lang="en-US" sz="3200" b="1" i="0" u="none" strike="noStrike" cap="none">
                <a:solidFill>
                  <a:schemeClr val="accent2"/>
                </a:solidFill>
                <a:latin typeface="Arial"/>
                <a:ea typeface="Arial"/>
                <a:cs typeface="Arial"/>
                <a:sym typeface="Arial"/>
              </a:rPr>
              <a:t>School of Computing &amp; Information Sciences</a:t>
            </a:r>
          </a:p>
        </p:txBody>
      </p:sp>
      <p:pic>
        <p:nvPicPr>
          <p:cNvPr id="97" name="Shape 97"/>
          <p:cNvPicPr preferRelativeResize="0"/>
          <p:nvPr/>
        </p:nvPicPr>
        <p:blipFill rotWithShape="1">
          <a:blip r:embed="rId3">
            <a:alphaModFix/>
          </a:blip>
          <a:srcRect/>
          <a:stretch/>
        </p:blipFill>
        <p:spPr>
          <a:xfrm>
            <a:off x="13182600" y="381000"/>
            <a:ext cx="2630400" cy="1219200"/>
          </a:xfrm>
          <a:prstGeom prst="rect">
            <a:avLst/>
          </a:prstGeom>
          <a:noFill/>
          <a:ln>
            <a:noFill/>
          </a:ln>
        </p:spPr>
      </p:pic>
      <p:sp>
        <p:nvSpPr>
          <p:cNvPr id="99" name="Shape 99"/>
          <p:cNvSpPr txBox="1"/>
          <p:nvPr/>
        </p:nvSpPr>
        <p:spPr>
          <a:xfrm>
            <a:off x="23622000" y="6019800"/>
            <a:ext cx="5486400" cy="915274"/>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Requirements</a:t>
            </a:r>
          </a:p>
          <a:p>
            <a:pPr marL="0" marR="0" lvl="0" indent="0" algn="ctr" rtl="0">
              <a:lnSpc>
                <a:spcPct val="100000"/>
              </a:lnSpc>
              <a:spcBef>
                <a:spcPts val="0"/>
              </a:spcBef>
              <a:spcAft>
                <a:spcPts val="0"/>
              </a:spcAft>
              <a:buClr>
                <a:srgbClr val="336699"/>
              </a:buClr>
              <a:buFont typeface="Arial"/>
              <a:buNone/>
            </a:pPr>
            <a:endParaRPr sz="4100" b="1" i="0" u="none" strike="noStrike" cap="none" dirty="0">
              <a:solidFill>
                <a:srgbClr val="336699"/>
              </a:solidFill>
              <a:latin typeface="Arial"/>
              <a:ea typeface="Arial"/>
              <a:cs typeface="Arial"/>
              <a:sym typeface="Arial"/>
            </a:endParaRPr>
          </a:p>
        </p:txBody>
      </p:sp>
      <p:sp>
        <p:nvSpPr>
          <p:cNvPr id="100" name="Shape 100"/>
          <p:cNvSpPr txBox="1"/>
          <p:nvPr/>
        </p:nvSpPr>
        <p:spPr>
          <a:xfrm>
            <a:off x="4114800" y="17373600"/>
            <a:ext cx="5486399" cy="731837"/>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System Design</a:t>
            </a:r>
          </a:p>
        </p:txBody>
      </p:sp>
      <p:sp>
        <p:nvSpPr>
          <p:cNvPr id="101" name="Shape 101"/>
          <p:cNvSpPr txBox="1"/>
          <p:nvPr/>
        </p:nvSpPr>
        <p:spPr>
          <a:xfrm>
            <a:off x="14249400" y="17297400"/>
            <a:ext cx="5486399" cy="9144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Object Design</a:t>
            </a:r>
          </a:p>
        </p:txBody>
      </p:sp>
      <p:sp>
        <p:nvSpPr>
          <p:cNvPr id="102" name="Shape 102"/>
          <p:cNvSpPr txBox="1"/>
          <p:nvPr/>
        </p:nvSpPr>
        <p:spPr>
          <a:xfrm>
            <a:off x="22098000" y="18059400"/>
            <a:ext cx="8610600" cy="998220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endParaRPr sz="4100" b="1" i="0" u="none" strike="noStrike" cap="none" dirty="0">
              <a:solidFill>
                <a:srgbClr val="336699"/>
              </a:solidFill>
              <a:latin typeface="Arial"/>
              <a:ea typeface="Arial"/>
              <a:cs typeface="Arial"/>
              <a:sym typeface="Arial"/>
            </a:endParaRPr>
          </a:p>
        </p:txBody>
      </p:sp>
      <p:sp>
        <p:nvSpPr>
          <p:cNvPr id="103" name="Shape 103"/>
          <p:cNvSpPr txBox="1"/>
          <p:nvPr/>
        </p:nvSpPr>
        <p:spPr>
          <a:xfrm>
            <a:off x="4114800" y="29489400"/>
            <a:ext cx="5486399" cy="731837"/>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Verification</a:t>
            </a:r>
          </a:p>
        </p:txBody>
      </p:sp>
      <p:sp>
        <p:nvSpPr>
          <p:cNvPr id="104" name="Shape 104"/>
          <p:cNvSpPr txBox="1"/>
          <p:nvPr/>
        </p:nvSpPr>
        <p:spPr>
          <a:xfrm>
            <a:off x="13716000" y="29413200"/>
            <a:ext cx="5486399" cy="9906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smtClean="0">
                <a:solidFill>
                  <a:srgbClr val="336699"/>
                </a:solidFill>
                <a:latin typeface="Arial"/>
                <a:ea typeface="Arial"/>
                <a:cs typeface="Arial"/>
                <a:sym typeface="Arial"/>
              </a:rPr>
              <a:t>Screenshots</a:t>
            </a:r>
            <a:endParaRPr lang="en-US" sz="4100" b="1" i="0" u="none" strike="noStrike" cap="none" dirty="0">
              <a:solidFill>
                <a:srgbClr val="336699"/>
              </a:solidFill>
              <a:latin typeface="Arial"/>
              <a:ea typeface="Arial"/>
              <a:cs typeface="Arial"/>
              <a:sym typeface="Arial"/>
            </a:endParaRPr>
          </a:p>
        </p:txBody>
      </p:sp>
      <p:sp>
        <p:nvSpPr>
          <p:cNvPr id="105" name="Shape 105"/>
          <p:cNvSpPr txBox="1"/>
          <p:nvPr/>
        </p:nvSpPr>
        <p:spPr>
          <a:xfrm>
            <a:off x="23393400" y="29337000"/>
            <a:ext cx="5486399" cy="9906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Summary</a:t>
            </a:r>
          </a:p>
          <a:p>
            <a:pPr marL="0" marR="0" lvl="0" indent="0" algn="ctr" rtl="0">
              <a:lnSpc>
                <a:spcPct val="100000"/>
              </a:lnSpc>
              <a:spcBef>
                <a:spcPts val="0"/>
              </a:spcBef>
              <a:spcAft>
                <a:spcPts val="0"/>
              </a:spcAft>
              <a:buClr>
                <a:srgbClr val="336699"/>
              </a:buClr>
              <a:buFont typeface="Arial"/>
              <a:buNone/>
            </a:pPr>
            <a:endParaRPr sz="4100" b="1" i="0" u="none" strike="noStrike" cap="none" dirty="0">
              <a:solidFill>
                <a:srgbClr val="336699"/>
              </a:solidFill>
              <a:latin typeface="Arial"/>
              <a:ea typeface="Arial"/>
              <a:cs typeface="Arial"/>
              <a:sym typeface="Arial"/>
            </a:endParaRPr>
          </a:p>
        </p:txBody>
      </p:sp>
      <p:sp>
        <p:nvSpPr>
          <p:cNvPr id="106" name="Shape 106"/>
          <p:cNvSpPr txBox="1"/>
          <p:nvPr/>
        </p:nvSpPr>
        <p:spPr>
          <a:xfrm>
            <a:off x="990600" y="609600"/>
            <a:ext cx="4724400" cy="41148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333399"/>
              </a:buClr>
              <a:buSzPct val="25000"/>
              <a:buFont typeface="Arial"/>
              <a:buNone/>
            </a:pPr>
            <a:endParaRPr lang="en-US" sz="8400" b="0" i="0" u="none" strike="noStrike" cap="none" dirty="0">
              <a:solidFill>
                <a:srgbClr val="333399"/>
              </a:solidFill>
              <a:latin typeface="Arial"/>
              <a:ea typeface="Arial"/>
              <a:cs typeface="Arial"/>
              <a:sym typeface="Arial"/>
            </a:endParaRPr>
          </a:p>
        </p:txBody>
      </p:sp>
      <p:sp>
        <p:nvSpPr>
          <p:cNvPr id="107" name="Shape 107"/>
          <p:cNvSpPr txBox="1"/>
          <p:nvPr/>
        </p:nvSpPr>
        <p:spPr>
          <a:xfrm>
            <a:off x="27203400" y="609600"/>
            <a:ext cx="4724400" cy="41148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333399"/>
              </a:buClr>
              <a:buSzPct val="25000"/>
              <a:buFont typeface="Arial"/>
              <a:buNone/>
            </a:pPr>
            <a:endParaRPr lang="en-US" sz="8400" b="0" i="0" u="none" strike="noStrike" cap="none" dirty="0">
              <a:solidFill>
                <a:srgbClr val="333399"/>
              </a:solidFill>
              <a:latin typeface="Arial"/>
              <a:ea typeface="Arial"/>
              <a:cs typeface="Arial"/>
              <a:sym typeface="Arial"/>
            </a:endParaRPr>
          </a:p>
        </p:txBody>
      </p:sp>
      <p:sp>
        <p:nvSpPr>
          <p:cNvPr id="108" name="Shape 108"/>
          <p:cNvSpPr txBox="1"/>
          <p:nvPr/>
        </p:nvSpPr>
        <p:spPr>
          <a:xfrm>
            <a:off x="13563600" y="6096000"/>
            <a:ext cx="7086600" cy="7620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Solution</a:t>
            </a:r>
          </a:p>
          <a:p>
            <a:pPr marL="0" marR="0" lvl="0" indent="0" algn="l" rtl="0">
              <a:lnSpc>
                <a:spcPct val="100000"/>
              </a:lnSpc>
              <a:spcBef>
                <a:spcPts val="0"/>
              </a:spcBef>
              <a:spcAft>
                <a:spcPts val="0"/>
              </a:spcAft>
              <a:buClr>
                <a:srgbClr val="336699"/>
              </a:buClr>
              <a:buFont typeface="Arial"/>
              <a:buNone/>
            </a:pPr>
            <a:endParaRPr sz="4100" b="0" i="0" u="none" strike="noStrike" cap="none" dirty="0">
              <a:solidFill>
                <a:srgbClr val="336699"/>
              </a:solidFill>
              <a:latin typeface="Arial"/>
              <a:ea typeface="Arial"/>
              <a:cs typeface="Arial"/>
              <a:sym typeface="Arial"/>
            </a:endParaRPr>
          </a:p>
          <a:p>
            <a:pPr marL="0" marR="0" lvl="0" indent="0" algn="l" rtl="0">
              <a:lnSpc>
                <a:spcPct val="100000"/>
              </a:lnSpc>
              <a:spcBef>
                <a:spcPts val="0"/>
              </a:spcBef>
              <a:spcAft>
                <a:spcPts val="0"/>
              </a:spcAft>
              <a:buClr>
                <a:srgbClr val="336699"/>
              </a:buClr>
              <a:buFont typeface="Arial"/>
              <a:buNone/>
            </a:pPr>
            <a:endParaRPr sz="4100" b="0" i="0" u="none" strike="noStrike" cap="none" dirty="0">
              <a:solidFill>
                <a:srgbClr val="336699"/>
              </a:solidFill>
              <a:latin typeface="Arial"/>
              <a:ea typeface="Arial"/>
              <a:cs typeface="Arial"/>
              <a:sym typeface="Arial"/>
            </a:endParaRPr>
          </a:p>
        </p:txBody>
      </p:sp>
      <p:pic>
        <p:nvPicPr>
          <p:cNvPr id="22" name="Picture 21" descr="IMG_2145.JPG"/>
          <p:cNvPicPr>
            <a:picLocks noChangeAspect="1"/>
          </p:cNvPicPr>
          <p:nvPr/>
        </p:nvPicPr>
        <p:blipFill>
          <a:blip r:embed="rId4"/>
          <a:stretch>
            <a:fillRect/>
          </a:stretch>
        </p:blipFill>
        <p:spPr>
          <a:xfrm>
            <a:off x="1371600" y="0"/>
            <a:ext cx="3962400" cy="5291976"/>
          </a:xfrm>
          <a:prstGeom prst="rect">
            <a:avLst/>
          </a:prstGeom>
        </p:spPr>
      </p:pic>
      <p:pic>
        <p:nvPicPr>
          <p:cNvPr id="23" name="Picture 22" descr="lamp logo.jpg"/>
          <p:cNvPicPr>
            <a:picLocks noChangeAspect="1"/>
          </p:cNvPicPr>
          <p:nvPr/>
        </p:nvPicPr>
        <p:blipFill>
          <a:blip r:embed="rId5"/>
          <a:stretch>
            <a:fillRect/>
          </a:stretch>
        </p:blipFill>
        <p:spPr>
          <a:xfrm>
            <a:off x="24079200" y="1524000"/>
            <a:ext cx="8839200" cy="4017818"/>
          </a:xfrm>
          <a:prstGeom prst="rect">
            <a:avLst/>
          </a:prstGeom>
        </p:spPr>
      </p:pic>
      <p:pic>
        <p:nvPicPr>
          <p:cNvPr id="25" name="Picture 24" descr="html5 logo.png"/>
          <p:cNvPicPr>
            <a:picLocks noChangeAspect="1"/>
          </p:cNvPicPr>
          <p:nvPr/>
        </p:nvPicPr>
        <p:blipFill>
          <a:blip r:embed="rId6"/>
          <a:stretch>
            <a:fillRect/>
          </a:stretch>
        </p:blipFill>
        <p:spPr>
          <a:xfrm>
            <a:off x="24231600" y="19964400"/>
            <a:ext cx="2362200" cy="2362200"/>
          </a:xfrm>
          <a:prstGeom prst="rect">
            <a:avLst/>
          </a:prstGeom>
        </p:spPr>
      </p:pic>
      <p:pic>
        <p:nvPicPr>
          <p:cNvPr id="26" name="Picture 25" descr="css logo.png"/>
          <p:cNvPicPr>
            <a:picLocks noChangeAspect="1"/>
          </p:cNvPicPr>
          <p:nvPr/>
        </p:nvPicPr>
        <p:blipFill>
          <a:blip r:embed="rId7"/>
          <a:stretch>
            <a:fillRect/>
          </a:stretch>
        </p:blipFill>
        <p:spPr>
          <a:xfrm>
            <a:off x="26365200" y="19812000"/>
            <a:ext cx="1828800" cy="2563738"/>
          </a:xfrm>
          <a:prstGeom prst="rect">
            <a:avLst/>
          </a:prstGeom>
        </p:spPr>
      </p:pic>
      <p:pic>
        <p:nvPicPr>
          <p:cNvPr id="27" name="Picture 26" descr="angular logo 2.png"/>
          <p:cNvPicPr>
            <a:picLocks noChangeAspect="1"/>
          </p:cNvPicPr>
          <p:nvPr/>
        </p:nvPicPr>
        <p:blipFill>
          <a:blip r:embed="rId8"/>
          <a:stretch>
            <a:fillRect/>
          </a:stretch>
        </p:blipFill>
        <p:spPr>
          <a:xfrm>
            <a:off x="21640800" y="19964400"/>
            <a:ext cx="3276600" cy="3276600"/>
          </a:xfrm>
          <a:prstGeom prst="rect">
            <a:avLst/>
          </a:prstGeom>
        </p:spPr>
      </p:pic>
      <p:pic>
        <p:nvPicPr>
          <p:cNvPr id="28" name="Picture 27" descr="boot strap logo.png"/>
          <p:cNvPicPr>
            <a:picLocks noChangeAspect="1"/>
          </p:cNvPicPr>
          <p:nvPr/>
        </p:nvPicPr>
        <p:blipFill>
          <a:blip r:embed="rId9"/>
          <a:stretch>
            <a:fillRect/>
          </a:stretch>
        </p:blipFill>
        <p:spPr>
          <a:xfrm>
            <a:off x="27584400" y="20421600"/>
            <a:ext cx="3113942" cy="2590800"/>
          </a:xfrm>
          <a:prstGeom prst="rect">
            <a:avLst/>
          </a:prstGeom>
        </p:spPr>
      </p:pic>
      <p:pic>
        <p:nvPicPr>
          <p:cNvPr id="29" name="Picture 28" descr="php logo.png"/>
          <p:cNvPicPr>
            <a:picLocks noChangeAspect="1"/>
          </p:cNvPicPr>
          <p:nvPr/>
        </p:nvPicPr>
        <p:blipFill>
          <a:blip r:embed="rId10"/>
          <a:stretch>
            <a:fillRect/>
          </a:stretch>
        </p:blipFill>
        <p:spPr>
          <a:xfrm>
            <a:off x="22098000" y="25146000"/>
            <a:ext cx="2971800" cy="1574126"/>
          </a:xfrm>
          <a:prstGeom prst="rect">
            <a:avLst/>
          </a:prstGeom>
        </p:spPr>
      </p:pic>
      <p:pic>
        <p:nvPicPr>
          <p:cNvPr id="30" name="Picture 29" descr="mysql logo.png"/>
          <p:cNvPicPr>
            <a:picLocks noChangeAspect="1"/>
          </p:cNvPicPr>
          <p:nvPr/>
        </p:nvPicPr>
        <p:blipFill>
          <a:blip r:embed="rId11"/>
          <a:stretch>
            <a:fillRect/>
          </a:stretch>
        </p:blipFill>
        <p:spPr>
          <a:xfrm>
            <a:off x="25603200" y="24003000"/>
            <a:ext cx="5029200" cy="2601039"/>
          </a:xfrm>
          <a:prstGeom prst="rect">
            <a:avLst/>
          </a:prstGeom>
        </p:spPr>
      </p:pic>
      <p:sp>
        <p:nvSpPr>
          <p:cNvPr id="31" name="TextBox 30"/>
          <p:cNvSpPr txBox="1"/>
          <p:nvPr/>
        </p:nvSpPr>
        <p:spPr>
          <a:xfrm>
            <a:off x="24612600" y="18440400"/>
            <a:ext cx="4038600" cy="1015663"/>
          </a:xfrm>
          <a:prstGeom prst="rect">
            <a:avLst/>
          </a:prstGeom>
          <a:noFill/>
        </p:spPr>
        <p:txBody>
          <a:bodyPr wrap="square" rtlCol="0">
            <a:spAutoFit/>
          </a:bodyPr>
          <a:lstStyle/>
          <a:p>
            <a:r>
              <a:rPr lang="en-US" sz="6000" u="sng" dirty="0" smtClean="0"/>
              <a:t>Front end</a:t>
            </a:r>
            <a:endParaRPr lang="en-US" sz="6000" u="sng" dirty="0"/>
          </a:p>
        </p:txBody>
      </p:sp>
      <p:sp>
        <p:nvSpPr>
          <p:cNvPr id="32" name="TextBox 31"/>
          <p:cNvSpPr txBox="1"/>
          <p:nvPr/>
        </p:nvSpPr>
        <p:spPr>
          <a:xfrm>
            <a:off x="24765000" y="23545800"/>
            <a:ext cx="4038600" cy="1015663"/>
          </a:xfrm>
          <a:prstGeom prst="rect">
            <a:avLst/>
          </a:prstGeom>
          <a:noFill/>
        </p:spPr>
        <p:txBody>
          <a:bodyPr wrap="square" rtlCol="0">
            <a:spAutoFit/>
          </a:bodyPr>
          <a:lstStyle/>
          <a:p>
            <a:r>
              <a:rPr lang="en-US" sz="6000" u="sng" dirty="0" smtClean="0"/>
              <a:t>Back end</a:t>
            </a:r>
            <a:endParaRPr lang="en-US" sz="6000" u="sng" dirty="0"/>
          </a:p>
        </p:txBody>
      </p:sp>
      <p:sp>
        <p:nvSpPr>
          <p:cNvPr id="33" name="Shape 102"/>
          <p:cNvSpPr txBox="1"/>
          <p:nvPr/>
        </p:nvSpPr>
        <p:spPr>
          <a:xfrm>
            <a:off x="2667000" y="18135600"/>
            <a:ext cx="8610600" cy="998220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8650" tIns="49325" rIns="98650" bIns="49325" anchor="t" anchorCtr="0">
            <a:noAutofit/>
          </a:bodyPr>
          <a:lstStyle/>
          <a:p>
            <a:pPr lvl="0" algn="ctr">
              <a:buClr>
                <a:srgbClr val="336699"/>
              </a:buClr>
              <a:buSzPct val="25000"/>
            </a:pPr>
            <a:r>
              <a:rPr lang="en-US" sz="4100" b="1" dirty="0" smtClean="0">
                <a:solidFill>
                  <a:srgbClr val="336699"/>
                </a:solidFill>
                <a:ea typeface="Arial"/>
                <a:cs typeface="Arial"/>
              </a:rPr>
              <a:t>Model-View-Controller</a:t>
            </a:r>
          </a:p>
          <a:p>
            <a:pPr lvl="0" algn="ctr">
              <a:buClr>
                <a:srgbClr val="336699"/>
              </a:buClr>
            </a:pPr>
            <a:endParaRPr lang="en-US" sz="4100" b="1" dirty="0">
              <a:solidFill>
                <a:srgbClr val="336699"/>
              </a:solidFill>
              <a:ea typeface="Arial"/>
              <a:cs typeface="Arial"/>
            </a:endParaRPr>
          </a:p>
        </p:txBody>
      </p:sp>
      <p:sp>
        <p:nvSpPr>
          <p:cNvPr id="34" name="Shape 100"/>
          <p:cNvSpPr txBox="1"/>
          <p:nvPr/>
        </p:nvSpPr>
        <p:spPr>
          <a:xfrm>
            <a:off x="23850600" y="17221200"/>
            <a:ext cx="5486399" cy="731837"/>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smtClean="0">
                <a:solidFill>
                  <a:srgbClr val="336699"/>
                </a:solidFill>
                <a:latin typeface="Arial"/>
                <a:ea typeface="Arial"/>
                <a:cs typeface="Arial"/>
                <a:sym typeface="Arial"/>
              </a:rPr>
              <a:t>Implementation</a:t>
            </a:r>
            <a:endParaRPr lang="en-US" sz="4100" b="1" i="0" u="none" strike="noStrike" cap="none" dirty="0">
              <a:solidFill>
                <a:srgbClr val="336699"/>
              </a:solidFill>
              <a:latin typeface="Arial"/>
              <a:ea typeface="Arial"/>
              <a:cs typeface="Arial"/>
              <a:sym typeface="Arial"/>
            </a:endParaRPr>
          </a:p>
        </p:txBody>
      </p:sp>
      <p:pic>
        <p:nvPicPr>
          <p:cNvPr id="36" name="Picture 35" descr="mvc.png"/>
          <p:cNvPicPr>
            <a:picLocks noChangeAspect="1"/>
          </p:cNvPicPr>
          <p:nvPr/>
        </p:nvPicPr>
        <p:blipFill>
          <a:blip r:embed="rId12"/>
          <a:stretch>
            <a:fillRect/>
          </a:stretch>
        </p:blipFill>
        <p:spPr>
          <a:xfrm>
            <a:off x="4038600" y="18897600"/>
            <a:ext cx="5562600" cy="5287251"/>
          </a:xfrm>
          <a:prstGeom prst="rect">
            <a:avLst/>
          </a:prstGeom>
        </p:spPr>
      </p:pic>
      <p:sp>
        <p:nvSpPr>
          <p:cNvPr id="37" name="Shape 102"/>
          <p:cNvSpPr txBox="1"/>
          <p:nvPr/>
        </p:nvSpPr>
        <p:spPr>
          <a:xfrm>
            <a:off x="12573000" y="18135600"/>
            <a:ext cx="8610600" cy="998220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endParaRPr sz="4100" b="1" i="0" u="none" strike="noStrike" cap="none" dirty="0">
              <a:solidFill>
                <a:srgbClr val="336699"/>
              </a:solidFill>
              <a:latin typeface="Arial"/>
              <a:ea typeface="Arial"/>
              <a:cs typeface="Arial"/>
              <a:sym typeface="Arial"/>
            </a:endParaRPr>
          </a:p>
        </p:txBody>
      </p:sp>
      <p:sp>
        <p:nvSpPr>
          <p:cNvPr id="39" name="Shape 102"/>
          <p:cNvSpPr txBox="1"/>
          <p:nvPr/>
        </p:nvSpPr>
        <p:spPr>
          <a:xfrm>
            <a:off x="12192000" y="30251400"/>
            <a:ext cx="8610600" cy="998220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endParaRPr sz="4100" b="1" i="0" u="none" strike="noStrike" cap="none" dirty="0">
              <a:solidFill>
                <a:srgbClr val="336699"/>
              </a:solidFill>
              <a:latin typeface="Arial"/>
              <a:ea typeface="Arial"/>
              <a:cs typeface="Arial"/>
              <a:sym typeface="Arial"/>
            </a:endParaRPr>
          </a:p>
        </p:txBody>
      </p:sp>
      <p:pic>
        <p:nvPicPr>
          <p:cNvPr id="40" name="Picture 39" descr="login page .PNG"/>
          <p:cNvPicPr>
            <a:picLocks noChangeAspect="1"/>
          </p:cNvPicPr>
          <p:nvPr/>
        </p:nvPicPr>
        <p:blipFill>
          <a:blip r:embed="rId13"/>
          <a:stretch>
            <a:fillRect/>
          </a:stretch>
        </p:blipFill>
        <p:spPr>
          <a:xfrm>
            <a:off x="13411200" y="30632400"/>
            <a:ext cx="6477000" cy="4608767"/>
          </a:xfrm>
          <a:prstGeom prst="rect">
            <a:avLst/>
          </a:prstGeom>
        </p:spPr>
      </p:pic>
      <p:pic>
        <p:nvPicPr>
          <p:cNvPr id="41" name="Picture 40" descr="supervisor UI.PNG"/>
          <p:cNvPicPr>
            <a:picLocks noChangeAspect="1"/>
          </p:cNvPicPr>
          <p:nvPr/>
        </p:nvPicPr>
        <p:blipFill>
          <a:blip r:embed="rId14"/>
          <a:stretch>
            <a:fillRect/>
          </a:stretch>
        </p:blipFill>
        <p:spPr>
          <a:xfrm>
            <a:off x="12496800" y="35661600"/>
            <a:ext cx="7933888" cy="4114800"/>
          </a:xfrm>
          <a:prstGeom prst="rect">
            <a:avLst/>
          </a:prstGeom>
        </p:spPr>
      </p:pic>
      <p:pic>
        <p:nvPicPr>
          <p:cNvPr id="42" name="Picture 41" descr="client server.png"/>
          <p:cNvPicPr>
            <a:picLocks noChangeAspect="1"/>
          </p:cNvPicPr>
          <p:nvPr/>
        </p:nvPicPr>
        <p:blipFill>
          <a:blip r:embed="rId15"/>
          <a:stretch>
            <a:fillRect/>
          </a:stretch>
        </p:blipFill>
        <p:spPr>
          <a:xfrm>
            <a:off x="3200400" y="24612600"/>
            <a:ext cx="7729608" cy="3352800"/>
          </a:xfrm>
          <a:prstGeom prst="rect">
            <a:avLst/>
          </a:prstGeom>
        </p:spPr>
      </p:pic>
      <p:sp>
        <p:nvSpPr>
          <p:cNvPr id="43" name="TextBox 42"/>
          <p:cNvSpPr txBox="1"/>
          <p:nvPr/>
        </p:nvSpPr>
        <p:spPr>
          <a:xfrm>
            <a:off x="4648200" y="24688800"/>
            <a:ext cx="4876800" cy="2277547"/>
          </a:xfrm>
          <a:prstGeom prst="rect">
            <a:avLst/>
          </a:prstGeom>
          <a:noFill/>
        </p:spPr>
        <p:txBody>
          <a:bodyPr wrap="square" rtlCol="0">
            <a:spAutoFit/>
          </a:bodyPr>
          <a:lstStyle/>
          <a:p>
            <a:pPr lvl="0" algn="ctr">
              <a:buClr>
                <a:srgbClr val="336699"/>
              </a:buClr>
              <a:buSzPct val="25000"/>
            </a:pPr>
            <a:r>
              <a:rPr lang="en-US" sz="4000" b="1" dirty="0" smtClean="0">
                <a:solidFill>
                  <a:srgbClr val="336699"/>
                </a:solidFill>
              </a:rPr>
              <a:t>Client Server</a:t>
            </a:r>
            <a:endParaRPr lang="en-US" b="1" dirty="0" smtClean="0">
              <a:solidFill>
                <a:srgbClr val="336699"/>
              </a:solidFill>
            </a:endParaRPr>
          </a:p>
          <a:p>
            <a:pPr lvl="0" algn="ctr">
              <a:buClr>
                <a:srgbClr val="336699"/>
              </a:buClr>
            </a:pPr>
            <a:endParaRPr lang="en-US" b="1" dirty="0" smtClean="0">
              <a:solidFill>
                <a:srgbClr val="336699"/>
              </a:solidFill>
            </a:endParaRPr>
          </a:p>
          <a:p>
            <a:endParaRPr lang="en-US" sz="8800" dirty="0"/>
          </a:p>
        </p:txBody>
      </p:sp>
      <p:sp>
        <p:nvSpPr>
          <p:cNvPr id="44" name="Shape 102"/>
          <p:cNvSpPr txBox="1"/>
          <p:nvPr/>
        </p:nvSpPr>
        <p:spPr>
          <a:xfrm>
            <a:off x="2514600" y="30251400"/>
            <a:ext cx="8610600" cy="998220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endParaRPr sz="4100" b="1" i="0" u="none" strike="noStrike" cap="none" dirty="0">
              <a:solidFill>
                <a:srgbClr val="336699"/>
              </a:solidFill>
              <a:latin typeface="Arial"/>
              <a:ea typeface="Arial"/>
              <a:cs typeface="Arial"/>
              <a:sym typeface="Arial"/>
            </a:endParaRPr>
          </a:p>
        </p:txBody>
      </p:sp>
      <p:pic>
        <p:nvPicPr>
          <p:cNvPr id="45" name="Picture 44" descr="verification.PNG"/>
          <p:cNvPicPr>
            <a:picLocks noChangeAspect="1"/>
          </p:cNvPicPr>
          <p:nvPr/>
        </p:nvPicPr>
        <p:blipFill>
          <a:blip r:embed="rId16"/>
          <a:stretch>
            <a:fillRect/>
          </a:stretch>
        </p:blipFill>
        <p:spPr>
          <a:xfrm>
            <a:off x="3200400" y="30403800"/>
            <a:ext cx="7156899"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6" name="TextBox 45"/>
          <p:cNvSpPr txBox="1"/>
          <p:nvPr/>
        </p:nvSpPr>
        <p:spPr>
          <a:xfrm>
            <a:off x="2971800" y="37338000"/>
            <a:ext cx="7772400" cy="2862322"/>
          </a:xfrm>
          <a:prstGeom prst="rect">
            <a:avLst/>
          </a:prstGeom>
          <a:noFill/>
          <a:ln>
            <a:solidFill>
              <a:schemeClr val="accent2"/>
            </a:solidFill>
          </a:ln>
        </p:spPr>
        <p:txBody>
          <a:bodyPr wrap="square" rtlCol="0">
            <a:spAutoFit/>
          </a:bodyPr>
          <a:lstStyle/>
          <a:p>
            <a:r>
              <a:rPr lang="en-US" sz="3600" dirty="0" smtClean="0"/>
              <a:t>Test were conducted to verify that Supervisors could add unique documents to the database, and pin them so that important documents appear at the top of the page.  </a:t>
            </a:r>
            <a:endParaRPr lang="en-US" sz="3600" dirty="0"/>
          </a:p>
        </p:txBody>
      </p:sp>
      <p:sp>
        <p:nvSpPr>
          <p:cNvPr id="49" name="Shape 101"/>
          <p:cNvSpPr txBox="1"/>
          <p:nvPr/>
        </p:nvSpPr>
        <p:spPr>
          <a:xfrm>
            <a:off x="4343400" y="6019800"/>
            <a:ext cx="5486399" cy="9144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smtClean="0">
                <a:solidFill>
                  <a:srgbClr val="336699"/>
                </a:solidFill>
                <a:latin typeface="Arial"/>
                <a:ea typeface="Arial"/>
                <a:cs typeface="Arial"/>
                <a:sym typeface="Arial"/>
              </a:rPr>
              <a:t>Problem</a:t>
            </a:r>
            <a:endParaRPr lang="en-US" sz="4100" b="1" i="0" u="none" strike="noStrike" cap="none" dirty="0">
              <a:solidFill>
                <a:srgbClr val="336699"/>
              </a:solidFill>
              <a:latin typeface="Arial"/>
              <a:ea typeface="Arial"/>
              <a:cs typeface="Arial"/>
              <a:sym typeface="Arial"/>
            </a:endParaRPr>
          </a:p>
        </p:txBody>
      </p:sp>
      <p:sp>
        <p:nvSpPr>
          <p:cNvPr id="47" name="Shape 102"/>
          <p:cNvSpPr txBox="1"/>
          <p:nvPr/>
        </p:nvSpPr>
        <p:spPr>
          <a:xfrm>
            <a:off x="2743200" y="6781800"/>
            <a:ext cx="8610600" cy="998220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8650" tIns="49325" rIns="98650" bIns="49325" anchor="t" anchorCtr="0">
            <a:noAutofit/>
          </a:bodyPr>
          <a:lstStyle/>
          <a:p>
            <a:pPr lvl="0" algn="ctr">
              <a:buClr>
                <a:srgbClr val="336699"/>
              </a:buClr>
            </a:pPr>
            <a:endParaRPr lang="en-US" sz="4100" b="1" dirty="0">
              <a:solidFill>
                <a:srgbClr val="336699"/>
              </a:solidFill>
              <a:ea typeface="Arial"/>
              <a:cs typeface="Arial"/>
            </a:endParaRPr>
          </a:p>
        </p:txBody>
      </p:sp>
      <p:sp>
        <p:nvSpPr>
          <p:cNvPr id="50" name="TextBox 49"/>
          <p:cNvSpPr txBox="1"/>
          <p:nvPr/>
        </p:nvSpPr>
        <p:spPr>
          <a:xfrm>
            <a:off x="2971800" y="7391400"/>
            <a:ext cx="8077200" cy="8956298"/>
          </a:xfrm>
          <a:prstGeom prst="rect">
            <a:avLst/>
          </a:prstGeom>
          <a:noFill/>
          <a:ln>
            <a:solidFill>
              <a:schemeClr val="accent2"/>
            </a:solidFill>
          </a:ln>
        </p:spPr>
        <p:txBody>
          <a:bodyPr wrap="square" rtlCol="0">
            <a:spAutoFit/>
          </a:bodyPr>
          <a:lstStyle/>
          <a:p>
            <a:r>
              <a:rPr lang="en-US" sz="3600" dirty="0" smtClean="0"/>
              <a:t>Traditionally the first 15 minutes of a police officer’s shift is spent at the station in a briefing room where the shift supervisor, commonly of sergeant rank, goes over a clipboard of information with the officers.</a:t>
            </a:r>
          </a:p>
          <a:p>
            <a:endParaRPr lang="en-US" sz="3600" dirty="0" smtClean="0"/>
          </a:p>
          <a:p>
            <a:r>
              <a:rPr lang="en-US" sz="3600" dirty="0" smtClean="0"/>
              <a:t>Due to many factors, officers are not always present for roll call briefings. Officers may be in court, assigned to an overlapping shift or may have to start their tour early </a:t>
            </a:r>
            <a:r>
              <a:rPr lang="en-US" sz="3600" dirty="0" smtClean="0"/>
              <a:t>due </a:t>
            </a:r>
            <a:r>
              <a:rPr lang="en-US" sz="3600" dirty="0" smtClean="0"/>
              <a:t>to call volume.</a:t>
            </a:r>
          </a:p>
          <a:p>
            <a:endParaRPr lang="en-US" sz="3600" dirty="0" smtClean="0"/>
          </a:p>
          <a:p>
            <a:r>
              <a:rPr lang="en-US" sz="3600" dirty="0" smtClean="0"/>
              <a:t> Virtual Roll call will allow for officers to be briefed on all the necessary information when feasible.</a:t>
            </a:r>
            <a:endParaRPr lang="en-US" sz="3600" dirty="0"/>
          </a:p>
        </p:txBody>
      </p:sp>
      <p:sp>
        <p:nvSpPr>
          <p:cNvPr id="51" name="Shape 102"/>
          <p:cNvSpPr txBox="1"/>
          <p:nvPr/>
        </p:nvSpPr>
        <p:spPr>
          <a:xfrm>
            <a:off x="12649200" y="6858000"/>
            <a:ext cx="8610600" cy="998220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endParaRPr sz="4100" b="1" i="0" u="none" strike="noStrike" cap="none" dirty="0">
              <a:solidFill>
                <a:srgbClr val="336699"/>
              </a:solidFill>
              <a:latin typeface="Arial"/>
              <a:ea typeface="Arial"/>
              <a:cs typeface="Arial"/>
              <a:sym typeface="Arial"/>
            </a:endParaRPr>
          </a:p>
        </p:txBody>
      </p:sp>
      <p:sp>
        <p:nvSpPr>
          <p:cNvPr id="52" name="TextBox 51"/>
          <p:cNvSpPr txBox="1"/>
          <p:nvPr/>
        </p:nvSpPr>
        <p:spPr>
          <a:xfrm>
            <a:off x="12801600" y="7391400"/>
            <a:ext cx="8153400" cy="7848302"/>
          </a:xfrm>
          <a:prstGeom prst="rect">
            <a:avLst/>
          </a:prstGeom>
          <a:noFill/>
          <a:ln>
            <a:solidFill>
              <a:schemeClr val="accent2"/>
            </a:solidFill>
          </a:ln>
        </p:spPr>
        <p:txBody>
          <a:bodyPr wrap="square" rtlCol="0">
            <a:spAutoFit/>
          </a:bodyPr>
          <a:lstStyle/>
          <a:p>
            <a:r>
              <a:rPr lang="en-US" sz="3600" dirty="0" smtClean="0"/>
              <a:t> Development of a web application where supervisory staff can input relevant information into the software and officers can log in and review the latest postings. </a:t>
            </a:r>
          </a:p>
          <a:p>
            <a:endParaRPr lang="en-US" sz="3600" dirty="0" smtClean="0"/>
          </a:p>
          <a:p>
            <a:r>
              <a:rPr lang="en-US" sz="3600" dirty="0" smtClean="0"/>
              <a:t>The application needs three modes of access, including: </a:t>
            </a:r>
          </a:p>
          <a:p>
            <a:pPr>
              <a:buFont typeface="Arial" pitchFamily="34" charset="0"/>
              <a:buChar char="•"/>
            </a:pPr>
            <a:r>
              <a:rPr lang="en-US" sz="3600" b="1" dirty="0" smtClean="0"/>
              <a:t>Officer </a:t>
            </a:r>
            <a:r>
              <a:rPr lang="en-US" sz="3600" dirty="0" smtClean="0"/>
              <a:t> - views documents</a:t>
            </a:r>
          </a:p>
          <a:p>
            <a:pPr>
              <a:buFont typeface="Arial" pitchFamily="34" charset="0"/>
              <a:buChar char="•"/>
            </a:pPr>
            <a:r>
              <a:rPr lang="en-US" sz="3600" b="1" dirty="0" smtClean="0"/>
              <a:t>Superviso</a:t>
            </a:r>
            <a:r>
              <a:rPr lang="en-US" sz="3600" dirty="0" smtClean="0"/>
              <a:t>r - adds documents and resets passwords</a:t>
            </a:r>
          </a:p>
          <a:p>
            <a:pPr>
              <a:buFont typeface="Arial" pitchFamily="34" charset="0"/>
              <a:buChar char="•"/>
            </a:pPr>
            <a:r>
              <a:rPr lang="en-US" sz="3600" b="1" dirty="0" smtClean="0"/>
              <a:t>Administrato</a:t>
            </a:r>
            <a:r>
              <a:rPr lang="en-US" sz="3600" dirty="0" smtClean="0"/>
              <a:t>r – adds/deletes users to </a:t>
            </a:r>
            <a:r>
              <a:rPr lang="en-US" sz="3600" smtClean="0"/>
              <a:t>system; customizes </a:t>
            </a:r>
            <a:r>
              <a:rPr lang="en-US" sz="3600" dirty="0" smtClean="0"/>
              <a:t>site settings</a:t>
            </a:r>
          </a:p>
          <a:p>
            <a:endParaRPr lang="en-US" sz="3600" dirty="0"/>
          </a:p>
        </p:txBody>
      </p:sp>
      <p:sp>
        <p:nvSpPr>
          <p:cNvPr id="53" name="Shape 102"/>
          <p:cNvSpPr txBox="1"/>
          <p:nvPr/>
        </p:nvSpPr>
        <p:spPr>
          <a:xfrm>
            <a:off x="22098000" y="6781800"/>
            <a:ext cx="8610600" cy="998220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endParaRPr sz="4100" b="1" i="0" u="none" strike="noStrike" cap="none" dirty="0">
              <a:solidFill>
                <a:srgbClr val="336699"/>
              </a:solidFill>
              <a:latin typeface="Arial"/>
              <a:ea typeface="Arial"/>
              <a:cs typeface="Arial"/>
              <a:sym typeface="Arial"/>
            </a:endParaRPr>
          </a:p>
        </p:txBody>
      </p:sp>
      <p:sp>
        <p:nvSpPr>
          <p:cNvPr id="54" name="TextBox 53"/>
          <p:cNvSpPr txBox="1"/>
          <p:nvPr/>
        </p:nvSpPr>
        <p:spPr>
          <a:xfrm>
            <a:off x="22402800" y="6781801"/>
            <a:ext cx="7924800" cy="11726287"/>
          </a:xfrm>
          <a:prstGeom prst="rect">
            <a:avLst/>
          </a:prstGeom>
          <a:noFill/>
        </p:spPr>
        <p:txBody>
          <a:bodyPr wrap="square" rtlCol="0">
            <a:spAutoFit/>
          </a:bodyPr>
          <a:lstStyle/>
          <a:p>
            <a:pPr>
              <a:buFont typeface="Arial" pitchFamily="34" charset="0"/>
              <a:buChar char="•"/>
            </a:pPr>
            <a:r>
              <a:rPr lang="en-US" sz="3600" dirty="0" smtClean="0"/>
              <a:t>Users need username and password to access system </a:t>
            </a:r>
          </a:p>
          <a:p>
            <a:endParaRPr lang="en-US" sz="3600" dirty="0" smtClean="0"/>
          </a:p>
          <a:p>
            <a:pPr>
              <a:buFont typeface="Arial" pitchFamily="34" charset="0"/>
              <a:buChar char="•"/>
            </a:pPr>
            <a:r>
              <a:rPr lang="en-US" sz="3600" dirty="0" smtClean="0"/>
              <a:t>Users should be directed to appropriate view based on credentials</a:t>
            </a:r>
          </a:p>
          <a:p>
            <a:pPr>
              <a:buFont typeface="Arial" pitchFamily="34" charset="0"/>
              <a:buChar char="•"/>
            </a:pPr>
            <a:endParaRPr lang="en-US" sz="3600" dirty="0" smtClean="0"/>
          </a:p>
          <a:p>
            <a:pPr>
              <a:buFont typeface="Arial" pitchFamily="34" charset="0"/>
              <a:buChar char="•"/>
            </a:pPr>
            <a:r>
              <a:rPr lang="en-US" sz="3600" dirty="0" smtClean="0"/>
              <a:t>Administrators should be able to add/delete/edit users in the system</a:t>
            </a:r>
          </a:p>
          <a:p>
            <a:pPr>
              <a:buFont typeface="Arial" pitchFamily="34" charset="0"/>
              <a:buChar char="•"/>
            </a:pPr>
            <a:endParaRPr lang="en-US" sz="3600" dirty="0" smtClean="0"/>
          </a:p>
          <a:p>
            <a:pPr>
              <a:buFont typeface="Arial" pitchFamily="34" charset="0"/>
              <a:buChar char="•"/>
            </a:pPr>
            <a:r>
              <a:rPr lang="en-US" sz="3600" dirty="0" smtClean="0"/>
              <a:t>Administrator should customize site settings such as department name, logo, and category lists</a:t>
            </a:r>
          </a:p>
          <a:p>
            <a:pPr>
              <a:buFont typeface="Arial" pitchFamily="34" charset="0"/>
              <a:buChar char="•"/>
            </a:pPr>
            <a:endParaRPr lang="en-US" sz="3600" dirty="0" smtClean="0"/>
          </a:p>
          <a:p>
            <a:pPr>
              <a:buFont typeface="Arial" pitchFamily="34" charset="0"/>
              <a:buChar char="•"/>
            </a:pPr>
            <a:r>
              <a:rPr lang="en-US" sz="3600" dirty="0" smtClean="0"/>
              <a:t>Supervisor should upload documents to the system, and pin important ones</a:t>
            </a:r>
          </a:p>
          <a:p>
            <a:pPr>
              <a:buFont typeface="Arial" pitchFamily="34" charset="0"/>
              <a:buChar char="•"/>
            </a:pPr>
            <a:endParaRPr lang="en-US" sz="3600" dirty="0" smtClean="0"/>
          </a:p>
          <a:p>
            <a:pPr>
              <a:buFont typeface="Arial" pitchFamily="34" charset="0"/>
              <a:buChar char="•"/>
            </a:pPr>
            <a:r>
              <a:rPr lang="en-US" sz="3600" dirty="0" smtClean="0"/>
              <a:t>Officers should be able to view/download uploaded documents</a:t>
            </a:r>
          </a:p>
          <a:p>
            <a:endParaRPr lang="en-US" sz="3600" dirty="0" smtClean="0"/>
          </a:p>
          <a:p>
            <a:endParaRPr lang="en-US" sz="3600" dirty="0" smtClean="0"/>
          </a:p>
          <a:p>
            <a:endParaRPr lang="en-US" sz="3600" dirty="0"/>
          </a:p>
        </p:txBody>
      </p:sp>
      <p:pic>
        <p:nvPicPr>
          <p:cNvPr id="56" name="Picture 55" descr="add document sequence.PNG"/>
          <p:cNvPicPr>
            <a:picLocks noChangeAspect="1"/>
          </p:cNvPicPr>
          <p:nvPr/>
        </p:nvPicPr>
        <p:blipFill>
          <a:blip r:embed="rId17"/>
          <a:stretch>
            <a:fillRect/>
          </a:stretch>
        </p:blipFill>
        <p:spPr>
          <a:xfrm>
            <a:off x="14249400" y="24384000"/>
            <a:ext cx="5791200" cy="3623986"/>
          </a:xfrm>
          <a:prstGeom prst="rect">
            <a:avLst/>
          </a:prstGeom>
        </p:spPr>
      </p:pic>
      <p:pic>
        <p:nvPicPr>
          <p:cNvPr id="38" name="Picture 37" descr="class diagram.png"/>
          <p:cNvPicPr>
            <a:picLocks noChangeAspect="1"/>
          </p:cNvPicPr>
          <p:nvPr/>
        </p:nvPicPr>
        <p:blipFill>
          <a:blip r:embed="rId18"/>
          <a:stretch>
            <a:fillRect/>
          </a:stretch>
        </p:blipFill>
        <p:spPr>
          <a:xfrm>
            <a:off x="14554200" y="18288000"/>
            <a:ext cx="5029200" cy="62944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7" name="Shape 102"/>
          <p:cNvSpPr txBox="1"/>
          <p:nvPr/>
        </p:nvSpPr>
        <p:spPr>
          <a:xfrm>
            <a:off x="22021800" y="30251400"/>
            <a:ext cx="8610600" cy="998220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endParaRPr sz="4100" b="1" i="0" u="none" strike="noStrike" cap="none" dirty="0">
              <a:solidFill>
                <a:srgbClr val="336699"/>
              </a:solidFill>
              <a:latin typeface="Arial"/>
              <a:ea typeface="Arial"/>
              <a:cs typeface="Arial"/>
              <a:sym typeface="Arial"/>
            </a:endParaRPr>
          </a:p>
        </p:txBody>
      </p:sp>
      <p:sp>
        <p:nvSpPr>
          <p:cNvPr id="58" name="TextBox 57"/>
          <p:cNvSpPr txBox="1"/>
          <p:nvPr/>
        </p:nvSpPr>
        <p:spPr>
          <a:xfrm>
            <a:off x="22402800" y="30480000"/>
            <a:ext cx="7772400" cy="646331"/>
          </a:xfrm>
          <a:prstGeom prst="rect">
            <a:avLst/>
          </a:prstGeom>
          <a:noFill/>
        </p:spPr>
        <p:txBody>
          <a:bodyPr wrap="square" rtlCol="0">
            <a:spAutoFit/>
          </a:bodyPr>
          <a:lstStyle/>
          <a:p>
            <a:pPr lvl="0" algn="ctr">
              <a:buClr>
                <a:srgbClr val="336699"/>
              </a:buClr>
              <a:buSzPct val="25000"/>
            </a:pPr>
            <a:r>
              <a:rPr lang="en-US" sz="3600" b="1" dirty="0" smtClean="0">
                <a:solidFill>
                  <a:srgbClr val="336699"/>
                </a:solidFill>
              </a:rPr>
              <a:t>Contributions</a:t>
            </a:r>
          </a:p>
        </p:txBody>
      </p:sp>
      <p:sp>
        <p:nvSpPr>
          <p:cNvPr id="59" name="TextBox 58"/>
          <p:cNvSpPr txBox="1"/>
          <p:nvPr/>
        </p:nvSpPr>
        <p:spPr>
          <a:xfrm>
            <a:off x="22326600" y="31165800"/>
            <a:ext cx="7924800" cy="6986528"/>
          </a:xfrm>
          <a:prstGeom prst="rect">
            <a:avLst/>
          </a:prstGeom>
          <a:noFill/>
          <a:ln>
            <a:solidFill>
              <a:schemeClr val="accent2"/>
            </a:solidFill>
          </a:ln>
        </p:spPr>
        <p:txBody>
          <a:bodyPr wrap="square" rtlCol="0">
            <a:spAutoFit/>
          </a:bodyPr>
          <a:lstStyle/>
          <a:p>
            <a:pPr>
              <a:buFont typeface="Arial" pitchFamily="34" charset="0"/>
              <a:buChar char="•"/>
            </a:pPr>
            <a:r>
              <a:rPr lang="en-US" sz="3200" dirty="0" smtClean="0"/>
              <a:t>Login system </a:t>
            </a:r>
          </a:p>
          <a:p>
            <a:pPr>
              <a:buFont typeface="Arial" pitchFamily="34" charset="0"/>
              <a:buChar char="•"/>
            </a:pPr>
            <a:r>
              <a:rPr lang="en-US" sz="3200" dirty="0" smtClean="0"/>
              <a:t>User Interface</a:t>
            </a:r>
          </a:p>
          <a:p>
            <a:pPr>
              <a:buFont typeface="Arial" pitchFamily="34" charset="0"/>
              <a:buChar char="•"/>
            </a:pPr>
            <a:r>
              <a:rPr lang="en-US" sz="3200" dirty="0" smtClean="0"/>
              <a:t>Adding document metadata to system </a:t>
            </a:r>
          </a:p>
          <a:p>
            <a:pPr>
              <a:buFont typeface="Arial" pitchFamily="34" charset="0"/>
              <a:buChar char="•"/>
            </a:pPr>
            <a:r>
              <a:rPr lang="en-US" sz="3200" dirty="0" smtClean="0"/>
              <a:t>Front end development (adding, deleting, editing user) </a:t>
            </a:r>
          </a:p>
          <a:p>
            <a:pPr>
              <a:buFont typeface="Arial" pitchFamily="34" charset="0"/>
              <a:buChar char="•"/>
            </a:pPr>
            <a:r>
              <a:rPr lang="en-US" sz="3200" dirty="0" smtClean="0"/>
              <a:t>Officer view document dashboard</a:t>
            </a:r>
          </a:p>
          <a:p>
            <a:pPr>
              <a:buFont typeface="Arial" pitchFamily="34" charset="0"/>
              <a:buChar char="•"/>
            </a:pPr>
            <a:r>
              <a:rPr lang="en-US" sz="3200" dirty="0" smtClean="0"/>
              <a:t>Pinning documents </a:t>
            </a:r>
          </a:p>
          <a:p>
            <a:pPr>
              <a:buFont typeface="Arial" pitchFamily="34" charset="0"/>
              <a:buChar char="•"/>
            </a:pPr>
            <a:endParaRPr lang="en-US" sz="3200" dirty="0" smtClean="0"/>
          </a:p>
          <a:p>
            <a:r>
              <a:rPr lang="en-US" sz="3200" dirty="0" smtClean="0"/>
              <a:t>By the end of the semester, the </a:t>
            </a:r>
            <a:r>
              <a:rPr lang="en-US" sz="3200" dirty="0" err="1" smtClean="0"/>
              <a:t>Pinecrest</a:t>
            </a:r>
            <a:r>
              <a:rPr lang="en-US" sz="3200" dirty="0" smtClean="0"/>
              <a:t> Police Department’s Roll Call System was successfully virtualized, so that officers can conveniently view uploaded documents anytime and anywhere, which will be of great service to the community.</a:t>
            </a:r>
            <a:endParaRPr lang="en-US" sz="3200" dirty="0"/>
          </a:p>
        </p:txBody>
      </p:sp>
      <p:pic>
        <p:nvPicPr>
          <p:cNvPr id="55" name="Picture 54" descr="FIU_VIP.png"/>
          <p:cNvPicPr>
            <a:picLocks noChangeAspect="1"/>
          </p:cNvPicPr>
          <p:nvPr/>
        </p:nvPicPr>
        <p:blipFill>
          <a:blip r:embed="rId19"/>
          <a:stretch>
            <a:fillRect/>
          </a:stretch>
        </p:blipFill>
        <p:spPr>
          <a:xfrm>
            <a:off x="26678130" y="144379"/>
            <a:ext cx="6192144" cy="1942378"/>
          </a:xfrm>
          <a:prstGeom prst="rect">
            <a:avLst/>
          </a:prstGeom>
        </p:spPr>
      </p:pic>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TotalTime>
  <Words>597</Words>
  <Application>Microsoft Office PowerPoint</Application>
  <PresentationFormat>Custom</PresentationFormat>
  <Paragraphs>56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Diseño predeterminado</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Shalisha</cp:lastModifiedBy>
  <cp:revision>45</cp:revision>
  <dcterms:modified xsi:type="dcterms:W3CDTF">2016-11-27T18:11:15Z</dcterms:modified>
</cp:coreProperties>
</file>