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FB88BF-C32E-4390-AEB0-5ED72CD9421F}">
  <a:tblStyle styleId="{4AFB88BF-C32E-4390-AEB0-5ED72CD9421F}" styleName="Table_0">
    <a:wholeTbl>
      <a:tcStyle>
        <a:tcBdr>
          <a:left>
            <a:ln cap="flat" cmpd="sng">
              <a:solidFill>
                <a:srgbClr val="000000"/>
              </a:solidFill>
              <a:prstDash val="solid"/>
              <a:round/>
              <a:headEnd type="none" w="med" len="med"/>
              <a:tailEnd type="none" w="med" len="med"/>
            </a:ln>
          </a:left>
          <a:right>
            <a:ln cap="flat" cmpd="sng">
              <a:solidFill>
                <a:srgbClr val="000000"/>
              </a:solidFill>
              <a:prstDash val="solid"/>
              <a:round/>
              <a:headEnd type="none" w="med" len="med"/>
              <a:tailEnd type="none" w="med" len="med"/>
            </a:ln>
          </a:right>
          <a:top>
            <a:ln cap="flat" cmpd="sng">
              <a:solidFill>
                <a:srgbClr val="000000"/>
              </a:solidFill>
              <a:prstDash val="solid"/>
              <a:round/>
              <a:headEnd type="none" w="med" len="med"/>
              <a:tailEnd type="none" w="med" len="med"/>
            </a:ln>
          </a:top>
          <a:bottom>
            <a:ln cap="flat" cmpd="sng">
              <a:solidFill>
                <a:srgbClr val="000000"/>
              </a:solidFill>
              <a:prstDash val="solid"/>
              <a:round/>
              <a:headEnd type="none" w="med" len="med"/>
              <a:tailEnd type="none" w="med" len="med"/>
            </a:ln>
          </a:bottom>
          <a:insideH>
            <a:ln cap="flat" cmpd="sng">
              <a:solidFill>
                <a:srgbClr val="000000"/>
              </a:solidFill>
              <a:prstDash val="solid"/>
              <a:round/>
              <a:headEnd type="none" w="med" len="med"/>
              <a:tailEnd type="none" w="med" len="med"/>
            </a:ln>
          </a:insideH>
          <a:insideV>
            <a:ln cap="flat" cmpd="sng">
              <a:solidFill>
                <a:srgbClr val="000000"/>
              </a:solidFill>
              <a:prstDash val="solid"/>
              <a:round/>
              <a:headEnd type="none" w="med" len="med"/>
              <a:tailEnd type="none" w="med" len="med"/>
            </a:ln>
          </a:insideV>
        </a:tcBdr>
      </a:tcStyle>
    </a:wholeTbl>
  </a:tblStyle>
  <a:tblStyle styleId="{7B9CDBD2-833A-48B2-BF7D-3A5A1D7E7270}" styleName="Table_1">
    <a:wholeTbl>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tblStyle>
  <a:tblStyle styleId="{619A7CD3-EF74-4F26-BF83-CC3F52F891A3}" styleName="Table_2">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07312B4A-922D-4290-B3E7-F7FE08C8D953}" styleName="Table_3"/>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77552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0438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222" name="Shape 22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919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dirty="0"/>
              <a:t>(Everyone works on their user stories)</a:t>
            </a:r>
          </a:p>
          <a:p>
            <a:pPr lvl="0" rtl="0">
              <a:spcBef>
                <a:spcPts val="0"/>
              </a:spcBef>
              <a:buSzPct val="25000"/>
              <a:buNone/>
            </a:pPr>
            <a:r>
              <a:rPr lang="en-US" dirty="0"/>
              <a:t>5 seconds.</a:t>
            </a:r>
          </a:p>
          <a:p>
            <a:pPr lvl="0" rtl="0">
              <a:spcBef>
                <a:spcPts val="0"/>
              </a:spcBef>
              <a:buClr>
                <a:schemeClr val="dk1"/>
              </a:buClr>
              <a:buSzPct val="25000"/>
              <a:buFont typeface="Arial"/>
              <a:buNone/>
            </a:pPr>
            <a:r>
              <a:rPr lang="en-US" dirty="0"/>
              <a:t>List the user stories that you worked on them. (put in order of importance). Stay focused on the parts that you have been working. </a:t>
            </a:r>
          </a:p>
          <a:p>
            <a:pPr marL="0" marR="0" lvl="0" indent="0" algn="l" rtl="0">
              <a:spcBef>
                <a:spcPts val="360"/>
              </a:spcBef>
              <a:spcAft>
                <a:spcPts val="0"/>
              </a:spcAft>
              <a:buSzPct val="25000"/>
              <a:buNone/>
            </a:pPr>
            <a:endParaRPr sz="1200" b="0" i="0" u="none" strike="noStrike" cap="none" dirty="0">
              <a:solidFill>
                <a:schemeClr val="dk1"/>
              </a:solidFill>
              <a:latin typeface="Calibri"/>
              <a:ea typeface="Calibri"/>
              <a:cs typeface="Calibri"/>
              <a:sym typeface="Calibri"/>
            </a:endParaRPr>
          </a:p>
        </p:txBody>
      </p:sp>
      <p:sp>
        <p:nvSpPr>
          <p:cNvPr id="229" name="Shape 22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6539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7368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44" name="Shape 24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208727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51" name="Shape 25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810733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60" name="Shape 26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2605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68" name="Shape 26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760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75" name="Shape 27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160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82" name="Shape 28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55668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90" name="Shape 29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1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intro/problem statement shalisha</a:t>
            </a:r>
          </a:p>
        </p:txBody>
      </p:sp>
      <p:sp>
        <p:nvSpPr>
          <p:cNvPr id="154" name="Shape 15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3835393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98" name="Shape 2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4919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05" name="Shape 3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6052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3" name="Shape 31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1882320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1" name="Shape 32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extLst>
      <p:ext uri="{BB962C8B-B14F-4D97-AF65-F5344CB8AC3E}">
        <p14:creationId xmlns:p14="http://schemas.microsoft.com/office/powerpoint/2010/main" val="2417334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8" name="Shape 32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extLst>
      <p:ext uri="{BB962C8B-B14F-4D97-AF65-F5344CB8AC3E}">
        <p14:creationId xmlns:p14="http://schemas.microsoft.com/office/powerpoint/2010/main" val="2976149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35" name="Shape 33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0575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extLst>
      <p:ext uri="{BB962C8B-B14F-4D97-AF65-F5344CB8AC3E}">
        <p14:creationId xmlns:p14="http://schemas.microsoft.com/office/powerpoint/2010/main" val="331529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50" name="Shape 35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extLst>
      <p:ext uri="{BB962C8B-B14F-4D97-AF65-F5344CB8AC3E}">
        <p14:creationId xmlns:p14="http://schemas.microsoft.com/office/powerpoint/2010/main" val="2365590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7" name="Shape 35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58" name="Shape 35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139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5" name="Shape 36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66" name="Shape 36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294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Shon</a:t>
            </a: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6257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73" name="Shape 37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5616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80" name="Shape 38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4974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88" name="Shape 38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9329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4" name="Shape 39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395" name="Shape 39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4202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5" name="Shape 40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06" name="Shape 40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103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14" name="Shape 41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extLst>
      <p:ext uri="{BB962C8B-B14F-4D97-AF65-F5344CB8AC3E}">
        <p14:creationId xmlns:p14="http://schemas.microsoft.com/office/powerpoint/2010/main" val="146763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spTree>
    <p:extLst>
      <p:ext uri="{BB962C8B-B14F-4D97-AF65-F5344CB8AC3E}">
        <p14:creationId xmlns:p14="http://schemas.microsoft.com/office/powerpoint/2010/main" val="137164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6" name="Shape 42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27" name="Shape 42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1313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4" name="Shape 43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35" name="Shape 43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9538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1" name="Shape 44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42" name="Shape 44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2505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Shon</a:t>
            </a: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1007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8" name="Shape 44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49" name="Shape 44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6642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3285193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64" name="Shape 46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Tree>
    <p:extLst>
      <p:ext uri="{BB962C8B-B14F-4D97-AF65-F5344CB8AC3E}">
        <p14:creationId xmlns:p14="http://schemas.microsoft.com/office/powerpoint/2010/main" val="1437303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70" name="Shape 47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extLst>
      <p:ext uri="{BB962C8B-B14F-4D97-AF65-F5344CB8AC3E}">
        <p14:creationId xmlns:p14="http://schemas.microsoft.com/office/powerpoint/2010/main" val="2305887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478" name="Shape 47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21208226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85" name="Shape 48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45</a:t>
            </a:fld>
            <a:endParaRPr lang="en-US"/>
          </a:p>
        </p:txBody>
      </p:sp>
    </p:spTree>
    <p:extLst>
      <p:ext uri="{BB962C8B-B14F-4D97-AF65-F5344CB8AC3E}">
        <p14:creationId xmlns:p14="http://schemas.microsoft.com/office/powerpoint/2010/main" val="2979104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1" name="Shape 49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492" name="Shape 49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4170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00" name="Shape 50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08320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6" name="Shape 50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07" name="Shape 50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59008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15" name="Shape 51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702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Shon</a:t>
            </a: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79" name="Shape 17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3704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23" name="Shape 52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50</a:t>
            </a:fld>
            <a:endParaRPr lang="en-US"/>
          </a:p>
        </p:txBody>
      </p:sp>
    </p:spTree>
    <p:extLst>
      <p:ext uri="{BB962C8B-B14F-4D97-AF65-F5344CB8AC3E}">
        <p14:creationId xmlns:p14="http://schemas.microsoft.com/office/powerpoint/2010/main" val="435217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36098680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7" name="Shape 53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38" name="Shape 53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9646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5" name="Shape 5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46" name="Shape 54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53</a:t>
            </a:fld>
            <a:endParaRPr lang="en-US"/>
          </a:p>
        </p:txBody>
      </p:sp>
    </p:spTree>
    <p:extLst>
      <p:ext uri="{BB962C8B-B14F-4D97-AF65-F5344CB8AC3E}">
        <p14:creationId xmlns:p14="http://schemas.microsoft.com/office/powerpoint/2010/main" val="1003603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53" name="Shape 5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54</a:t>
            </a:fld>
            <a:endParaRPr lang="en-US"/>
          </a:p>
        </p:txBody>
      </p:sp>
    </p:spTree>
    <p:extLst>
      <p:ext uri="{BB962C8B-B14F-4D97-AF65-F5344CB8AC3E}">
        <p14:creationId xmlns:p14="http://schemas.microsoft.com/office/powerpoint/2010/main" val="1032791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9" name="Shape 55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60" name="Shape 56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01258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72" name="Shape 57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56</a:t>
            </a:fld>
            <a:endParaRPr lang="en-US"/>
          </a:p>
        </p:txBody>
      </p:sp>
    </p:spTree>
    <p:extLst>
      <p:ext uri="{BB962C8B-B14F-4D97-AF65-F5344CB8AC3E}">
        <p14:creationId xmlns:p14="http://schemas.microsoft.com/office/powerpoint/2010/main" val="4707442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9" name="Shape 5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580" name="Shape 58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57</a:t>
            </a:fld>
            <a:endParaRPr lang="en-US"/>
          </a:p>
        </p:txBody>
      </p:sp>
    </p:spTree>
    <p:extLst>
      <p:ext uri="{BB962C8B-B14F-4D97-AF65-F5344CB8AC3E}">
        <p14:creationId xmlns:p14="http://schemas.microsoft.com/office/powerpoint/2010/main" val="12936363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587" name="Shape 58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58</a:t>
            </a:fld>
            <a:endParaRPr lang="en-US"/>
          </a:p>
        </p:txBody>
      </p:sp>
    </p:spTree>
    <p:extLst>
      <p:ext uri="{BB962C8B-B14F-4D97-AF65-F5344CB8AC3E}">
        <p14:creationId xmlns:p14="http://schemas.microsoft.com/office/powerpoint/2010/main" val="521809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4" name="Shape 59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(Shalisha)</a:t>
            </a: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595" name="Shape 59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01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89" name="Shape 18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6291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5" name="Shape 6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606" name="Shape 60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60</a:t>
            </a:fld>
            <a:endParaRPr lang="en-US"/>
          </a:p>
        </p:txBody>
      </p:sp>
    </p:spTree>
    <p:extLst>
      <p:ext uri="{BB962C8B-B14F-4D97-AF65-F5344CB8AC3E}">
        <p14:creationId xmlns:p14="http://schemas.microsoft.com/office/powerpoint/2010/main" val="609159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Ivana, Shalisha (summary)</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15" name="Shape 61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256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Shon (ER), Shalisha (MVC, Lamp)</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r>
              <a:rPr lang="en-US"/>
              <a:t/>
            </a:r>
            <a:br>
              <a:rPr lang="en-US"/>
            </a:br>
            <a:r>
              <a:rPr lang="en-US"/>
              <a:t/>
            </a: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6" name="Shape 19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796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52248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5" name="Shape 21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27800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8.xml"/><Relationship Id="rId1" Type="http://schemas.openxmlformats.org/officeDocument/2006/relationships/slideLayout" Target="../slideLayouts/slideLayout10.xml"/><Relationship Id="rId4" Type="http://schemas.openxmlformats.org/officeDocument/2006/relationships/image" Target="../media/image59.jp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hyperlink" Target="mailto:irodr041@fiu.edu" TargetMode="External"/><Relationship Id="rId7"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hyperlink" Target="mailto:swith004@fiu.edu" TargetMode="External"/><Relationship Id="rId4" Type="http://schemas.openxmlformats.org/officeDocument/2006/relationships/hyperlink" Target="mailto:swith005@fiu.ed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878912"/>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a:t>Virtual Roll Call</a:t>
            </a:r>
          </a:p>
          <a:p>
            <a:pPr marL="0" marR="0" lvl="0" indent="0" algn="ctr" rtl="0">
              <a:spcBef>
                <a:spcPts val="0"/>
              </a:spcBef>
              <a:spcAft>
                <a:spcPts val="0"/>
              </a:spcAft>
              <a:buSzPct val="25000"/>
              <a:buNone/>
            </a:pPr>
            <a:endParaRPr sz="2900"/>
          </a:p>
          <a:p>
            <a:pPr marL="0" marR="0" lvl="0" indent="0" algn="ctr" rtl="0">
              <a:spcBef>
                <a:spcPts val="0"/>
              </a:spcBef>
              <a:spcAft>
                <a:spcPts val="0"/>
              </a:spcAft>
              <a:buSzPct val="25000"/>
              <a:buNone/>
            </a:pPr>
            <a:r>
              <a:rPr lang="en-US" sz="2500" b="1" i="0" u="none" strike="noStrike" cap="none">
                <a:solidFill>
                  <a:srgbClr val="001D4D"/>
                </a:solidFill>
                <a:latin typeface="Trebuchet MS"/>
                <a:ea typeface="Trebuchet MS"/>
                <a:cs typeface="Trebuchet MS"/>
                <a:sym typeface="Trebuchet MS"/>
              </a:rPr>
              <a:t>Team Member(s): </a:t>
            </a:r>
          </a:p>
          <a:p>
            <a:pPr marL="0" marR="0" lvl="0" indent="0" algn="ctr" rtl="0">
              <a:spcBef>
                <a:spcPts val="0"/>
              </a:spcBef>
              <a:spcAft>
                <a:spcPts val="0"/>
              </a:spcAft>
              <a:buSzPct val="25000"/>
              <a:buNone/>
            </a:pPr>
            <a:r>
              <a:rPr lang="en-US" sz="2500"/>
              <a:t>Ivana Rodriguez, Shalisha Witherspoon, Shonda Witherspoon</a:t>
            </a:r>
            <a:r>
              <a:rPr lang="en-US" sz="2500" b="0" i="0" u="none" strike="noStrike" cap="none">
                <a:solidFill>
                  <a:srgbClr val="001D4D"/>
                </a:solidFill>
                <a:latin typeface="Trebuchet MS"/>
                <a:ea typeface="Trebuchet MS"/>
                <a:cs typeface="Trebuchet MS"/>
                <a:sym typeface="Trebuchet MS"/>
              </a:rPr>
              <a:t/>
            </a:r>
            <a:br>
              <a:rPr lang="en-US" sz="2500" b="0" i="0" u="none" strike="noStrike" cap="none">
                <a:solidFill>
                  <a:srgbClr val="001D4D"/>
                </a:solidFill>
                <a:latin typeface="Trebuchet MS"/>
                <a:ea typeface="Trebuchet MS"/>
                <a:cs typeface="Trebuchet MS"/>
                <a:sym typeface="Trebuchet MS"/>
              </a:rPr>
            </a:br>
            <a:r>
              <a:rPr lang="en-US" sz="2500" b="1" i="0" u="none" strike="noStrike" cap="none">
                <a:solidFill>
                  <a:srgbClr val="001D4D"/>
                </a:solidFill>
                <a:latin typeface="Trebuchet MS"/>
                <a:ea typeface="Trebuchet MS"/>
                <a:cs typeface="Trebuchet MS"/>
                <a:sym typeface="Trebuchet MS"/>
              </a:rPr>
              <a:t>Product Owner:</a:t>
            </a:r>
            <a:r>
              <a:rPr lang="en-US" sz="2500" b="0" i="0" u="none" strike="noStrike" cap="none">
                <a:solidFill>
                  <a:srgbClr val="001D4D"/>
                </a:solidFill>
                <a:latin typeface="Trebuchet MS"/>
                <a:ea typeface="Trebuchet MS"/>
                <a:cs typeface="Trebuchet MS"/>
                <a:sym typeface="Trebuchet MS"/>
              </a:rPr>
              <a:t> Jason Cohen</a:t>
            </a:r>
          </a:p>
          <a:p>
            <a:pPr marL="0" marR="0" lvl="0" indent="0" algn="ctr" rtl="0">
              <a:spcBef>
                <a:spcPts val="0"/>
              </a:spcBef>
              <a:spcAft>
                <a:spcPts val="0"/>
              </a:spcAft>
              <a:buSzPct val="25000"/>
              <a:buNone/>
            </a:pPr>
            <a:r>
              <a:rPr lang="en-US" sz="2500" b="1"/>
              <a:t>Instructor:</a:t>
            </a:r>
            <a:r>
              <a:rPr lang="en-US" sz="2500"/>
              <a:t> Masoud Sadjadi</a:t>
            </a:r>
            <a:r>
              <a:rPr lang="en-US" sz="2800" b="0" i="0" u="none" strike="noStrike" cap="none">
                <a:solidFill>
                  <a:srgbClr val="001D4D"/>
                </a:solidFill>
                <a:latin typeface="Trebuchet MS"/>
                <a:ea typeface="Trebuchet MS"/>
                <a:cs typeface="Trebuchet MS"/>
                <a:sym typeface="Trebuchet MS"/>
              </a:rPr>
              <a:t/>
            </a:r>
            <a:br>
              <a:rPr lang="en-US" sz="2800" b="0" i="0" u="none" strike="noStrike" cap="none">
                <a:solidFill>
                  <a:srgbClr val="001D4D"/>
                </a:solidFill>
                <a:latin typeface="Trebuchet MS"/>
                <a:ea typeface="Trebuchet MS"/>
                <a:cs typeface="Trebuchet MS"/>
                <a:sym typeface="Trebuchet MS"/>
              </a:rPr>
            </a:br>
            <a:r>
              <a:rPr lang="en-US" sz="4400" b="0" i="0" u="none" strike="noStrike" cap="none">
                <a:solidFill>
                  <a:srgbClr val="001D4D"/>
                </a:solidFill>
                <a:latin typeface="Trebuchet MS"/>
                <a:ea typeface="Trebuchet MS"/>
                <a:cs typeface="Trebuchet MS"/>
                <a:sym typeface="Trebuchet MS"/>
              </a:rPr>
              <a:t/>
            </a:r>
            <a:br>
              <a:rPr lang="en-US" sz="44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School of Computing and Information Sciences</a:t>
            </a:r>
            <a:br>
              <a:rPr lang="en-US" sz="18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Florida International University</a:t>
            </a:r>
          </a:p>
        </p:txBody>
      </p:sp>
      <p:sp>
        <p:nvSpPr>
          <p:cNvPr id="150" name="Shape 150"/>
          <p:cNvSpPr txBox="1"/>
          <p:nvPr/>
        </p:nvSpPr>
        <p:spPr>
          <a:xfrm>
            <a:off x="135925" y="691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Fall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Minimal Class Diagram</a:t>
            </a:r>
          </a:p>
        </p:txBody>
      </p:sp>
      <p:pic>
        <p:nvPicPr>
          <p:cNvPr id="225" name="Shape 225"/>
          <p:cNvPicPr preferRelativeResize="0"/>
          <p:nvPr/>
        </p:nvPicPr>
        <p:blipFill>
          <a:blip r:embed="rId3">
            <a:alphaModFix/>
          </a:blip>
          <a:stretch>
            <a:fillRect/>
          </a:stretch>
        </p:blipFill>
        <p:spPr>
          <a:xfrm>
            <a:off x="779474" y="1519125"/>
            <a:ext cx="5045950" cy="488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200401" y="307628"/>
            <a:ext cx="7625107" cy="52300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Stories </a:t>
            </a:r>
          </a:p>
        </p:txBody>
      </p:sp>
      <p:sp>
        <p:nvSpPr>
          <p:cNvPr id="232" name="Shape 232"/>
          <p:cNvSpPr txBox="1">
            <a:spLocks noGrp="1"/>
          </p:cNvSpPr>
          <p:nvPr>
            <p:ph type="body" idx="1"/>
          </p:nvPr>
        </p:nvSpPr>
        <p:spPr>
          <a:xfrm>
            <a:off x="469714" y="328410"/>
            <a:ext cx="7583400" cy="6391045"/>
          </a:xfrm>
          <a:prstGeom prst="rect">
            <a:avLst/>
          </a:prstGeom>
          <a:noFill/>
          <a:ln>
            <a:noFill/>
          </a:ln>
        </p:spPr>
        <p:txBody>
          <a:bodyPr lIns="91425" tIns="45700" rIns="91425" bIns="45700" anchor="t" anchorCtr="0">
            <a:noAutofit/>
          </a:bodyPr>
          <a:lstStyle/>
          <a:p>
            <a:pPr marL="457200" marR="0" lvl="0" indent="-355600" algn="l" rtl="0">
              <a:spcBef>
                <a:spcPts val="2000"/>
              </a:spcBef>
              <a:spcAft>
                <a:spcPts val="0"/>
              </a:spcAft>
              <a:buSzPct val="100000"/>
              <a:buFont typeface="Arial"/>
              <a:buAutoNum type="arabicPeriod"/>
            </a:pPr>
            <a:r>
              <a:rPr lang="en-US" sz="1050" dirty="0"/>
              <a:t>Create User Login</a:t>
            </a:r>
          </a:p>
          <a:p>
            <a:pPr marL="457200" marR="0" lvl="0" indent="-355600" algn="l" rtl="0">
              <a:spcBef>
                <a:spcPts val="2000"/>
              </a:spcBef>
              <a:spcAft>
                <a:spcPts val="0"/>
              </a:spcAft>
              <a:buSzPct val="100000"/>
              <a:buFont typeface="Arial"/>
              <a:buAutoNum type="arabicPeriod"/>
            </a:pPr>
            <a:r>
              <a:rPr lang="en-US" sz="1050" dirty="0"/>
              <a:t>Add User</a:t>
            </a:r>
          </a:p>
          <a:p>
            <a:pPr marL="457200" marR="0" lvl="0" indent="-355600" algn="l" rtl="0">
              <a:spcBef>
                <a:spcPts val="2000"/>
              </a:spcBef>
              <a:spcAft>
                <a:spcPts val="0"/>
              </a:spcAft>
              <a:buSzPct val="100000"/>
              <a:buFont typeface="Arial"/>
              <a:buAutoNum type="arabicPeriod"/>
            </a:pPr>
            <a:r>
              <a:rPr lang="en-US" sz="1050" dirty="0"/>
              <a:t>Change Password</a:t>
            </a:r>
          </a:p>
          <a:p>
            <a:pPr marL="457200" marR="0" lvl="0" indent="-355600" algn="l" rtl="0">
              <a:spcBef>
                <a:spcPts val="2000"/>
              </a:spcBef>
              <a:spcAft>
                <a:spcPts val="0"/>
              </a:spcAft>
              <a:buSzPct val="100000"/>
              <a:buFont typeface="Arial"/>
              <a:buAutoNum type="arabicPeriod"/>
            </a:pPr>
            <a:r>
              <a:rPr lang="en-US" sz="1050" dirty="0"/>
              <a:t>Edit User</a:t>
            </a:r>
          </a:p>
          <a:p>
            <a:pPr marL="457200" marR="0" lvl="0" indent="-355600" algn="l" rtl="0">
              <a:spcBef>
                <a:spcPts val="2000"/>
              </a:spcBef>
              <a:spcAft>
                <a:spcPts val="0"/>
              </a:spcAft>
              <a:buSzPct val="100000"/>
              <a:buFont typeface="Arial"/>
              <a:buAutoNum type="arabicPeriod"/>
            </a:pPr>
            <a:r>
              <a:rPr lang="en-US" sz="1050" dirty="0"/>
              <a:t>Remove User</a:t>
            </a:r>
          </a:p>
          <a:p>
            <a:pPr marL="457200" marR="0" lvl="0" indent="-355600" algn="l" rtl="0">
              <a:spcBef>
                <a:spcPts val="2000"/>
              </a:spcBef>
              <a:spcAft>
                <a:spcPts val="0"/>
              </a:spcAft>
              <a:buSzPct val="100000"/>
              <a:buFont typeface="Arial"/>
              <a:buAutoNum type="arabicPeriod"/>
            </a:pPr>
            <a:r>
              <a:rPr lang="en-US" sz="1050" dirty="0"/>
              <a:t>Reset Password</a:t>
            </a:r>
          </a:p>
          <a:p>
            <a:pPr marL="457200" marR="0" lvl="0" indent="-355600" algn="l" rtl="0">
              <a:spcBef>
                <a:spcPts val="2000"/>
              </a:spcBef>
              <a:spcAft>
                <a:spcPts val="0"/>
              </a:spcAft>
              <a:buSzPct val="100000"/>
              <a:buFont typeface="Arial"/>
              <a:buAutoNum type="arabicPeriod"/>
            </a:pPr>
            <a:r>
              <a:rPr lang="en-US" sz="1050" dirty="0"/>
              <a:t>Add Category</a:t>
            </a:r>
          </a:p>
          <a:p>
            <a:pPr marL="457200" marR="0" lvl="0" indent="-355600" algn="l" rtl="0">
              <a:spcBef>
                <a:spcPts val="2000"/>
              </a:spcBef>
              <a:spcAft>
                <a:spcPts val="0"/>
              </a:spcAft>
              <a:buSzPct val="100000"/>
              <a:buFont typeface="Arial"/>
              <a:buAutoNum type="arabicPeriod"/>
            </a:pPr>
            <a:r>
              <a:rPr lang="en-US" sz="1050" dirty="0"/>
              <a:t>Add Document</a:t>
            </a:r>
          </a:p>
          <a:p>
            <a:pPr marL="457200" marR="0" lvl="0" indent="-355600" algn="l" rtl="0">
              <a:spcBef>
                <a:spcPts val="2000"/>
              </a:spcBef>
              <a:spcAft>
                <a:spcPts val="0"/>
              </a:spcAft>
              <a:buSzPct val="100000"/>
              <a:buFont typeface="Arial"/>
              <a:buAutoNum type="arabicPeriod"/>
            </a:pPr>
            <a:r>
              <a:rPr lang="en-US" sz="1050" dirty="0"/>
              <a:t>Edit Category</a:t>
            </a:r>
          </a:p>
          <a:p>
            <a:pPr marL="457200" marR="0" lvl="0" indent="-355600" algn="l" rtl="0">
              <a:spcBef>
                <a:spcPts val="2000"/>
              </a:spcBef>
              <a:spcAft>
                <a:spcPts val="0"/>
              </a:spcAft>
              <a:buSzPct val="100000"/>
              <a:buFont typeface="Arial"/>
              <a:buAutoNum type="arabicPeriod"/>
            </a:pPr>
            <a:r>
              <a:rPr lang="en-US" sz="1050" dirty="0"/>
              <a:t>Remove Category</a:t>
            </a:r>
          </a:p>
          <a:p>
            <a:pPr marL="457200" marR="0" lvl="0" indent="-355600" algn="l" rtl="0">
              <a:spcBef>
                <a:spcPts val="2000"/>
              </a:spcBef>
              <a:spcAft>
                <a:spcPts val="0"/>
              </a:spcAft>
              <a:buSzPct val="100000"/>
              <a:buFont typeface="Arial"/>
              <a:buAutoNum type="arabicPeriod"/>
            </a:pPr>
            <a:r>
              <a:rPr lang="en-US" sz="1050" dirty="0"/>
              <a:t>Upload Document</a:t>
            </a:r>
          </a:p>
          <a:p>
            <a:pPr marL="457200" marR="0" lvl="0" indent="-355600" algn="l" rtl="0">
              <a:spcBef>
                <a:spcPts val="2000"/>
              </a:spcBef>
              <a:spcAft>
                <a:spcPts val="0"/>
              </a:spcAft>
              <a:buSzPct val="100000"/>
              <a:buFont typeface="Arial"/>
              <a:buAutoNum type="arabicPeriod"/>
            </a:pPr>
            <a:r>
              <a:rPr lang="en-US" sz="1050" dirty="0"/>
              <a:t>Customize Site Settings</a:t>
            </a:r>
          </a:p>
          <a:p>
            <a:pPr marL="457200" marR="0" lvl="0" indent="-355600" algn="l" rtl="0">
              <a:spcBef>
                <a:spcPts val="2000"/>
              </a:spcBef>
              <a:spcAft>
                <a:spcPts val="0"/>
              </a:spcAft>
              <a:buSzPct val="100000"/>
              <a:buFont typeface="Arial"/>
              <a:buAutoNum type="arabicPeriod"/>
            </a:pPr>
            <a:r>
              <a:rPr lang="en-US" sz="1050" dirty="0"/>
              <a:t>List Pinned Documents</a:t>
            </a:r>
          </a:p>
          <a:p>
            <a:pPr marL="457200" marR="0" lvl="0" indent="-355600" algn="l" rtl="0">
              <a:spcBef>
                <a:spcPts val="2000"/>
              </a:spcBef>
              <a:spcAft>
                <a:spcPts val="0"/>
              </a:spcAft>
              <a:buSzPct val="100000"/>
              <a:buFont typeface="Arial"/>
              <a:buAutoNum type="arabicPeriod"/>
            </a:pPr>
            <a:r>
              <a:rPr lang="en-US" sz="1050" dirty="0"/>
              <a:t>List Unpinned Documents</a:t>
            </a:r>
          </a:p>
          <a:p>
            <a:pPr marL="457200" marR="0" lvl="0" indent="-355600" algn="l" rtl="0">
              <a:spcBef>
                <a:spcPts val="2000"/>
              </a:spcBef>
              <a:spcAft>
                <a:spcPts val="0"/>
              </a:spcAft>
              <a:buSzPct val="100000"/>
              <a:buFont typeface="Arial"/>
              <a:buAutoNum type="arabicPeriod"/>
            </a:pPr>
            <a:r>
              <a:rPr lang="en-US" sz="1050" dirty="0"/>
              <a:t>View Categories</a:t>
            </a:r>
          </a:p>
          <a:p>
            <a:pPr marL="457200" marR="0" lvl="0" indent="-355600" algn="l" rtl="0">
              <a:spcBef>
                <a:spcPts val="2000"/>
              </a:spcBef>
              <a:spcAft>
                <a:spcPts val="0"/>
              </a:spcAft>
              <a:buSzPct val="100000"/>
              <a:buFont typeface="Arial"/>
              <a:buAutoNum type="arabicPeriod"/>
            </a:pPr>
            <a:r>
              <a:rPr lang="en-US" sz="1050" dirty="0"/>
              <a:t>View Document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780287" y="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#1 - Create User Login</a:t>
            </a:r>
          </a:p>
        </p:txBody>
      </p:sp>
      <p:sp>
        <p:nvSpPr>
          <p:cNvPr id="239" name="Shape 239"/>
          <p:cNvSpPr txBox="1">
            <a:spLocks noGrp="1"/>
          </p:cNvSpPr>
          <p:nvPr>
            <p:ph type="body" idx="1"/>
          </p:nvPr>
        </p:nvSpPr>
        <p:spPr>
          <a:xfrm>
            <a:off x="780300" y="969375"/>
            <a:ext cx="7583400" cy="649500"/>
          </a:xfrm>
          <a:prstGeom prst="rect">
            <a:avLst/>
          </a:prstGeom>
          <a:noFill/>
          <a:ln>
            <a:noFill/>
          </a:ln>
        </p:spPr>
        <p:txBody>
          <a:bodyPr lIns="91425" tIns="45700" rIns="91425" bIns="45700" anchor="t" anchorCtr="0">
            <a:noAutofit/>
          </a:bodyPr>
          <a:lstStyle/>
          <a:p>
            <a:pPr marL="457200" lvl="0" indent="-342900" rtl="0">
              <a:spcBef>
                <a:spcPts val="0"/>
              </a:spcBef>
              <a:buClr>
                <a:schemeClr val="dk1"/>
              </a:buClr>
              <a:buSzPct val="100000"/>
              <a:buFont typeface="Arial"/>
            </a:pPr>
            <a:r>
              <a:rPr lang="en-US" sz="1800">
                <a:solidFill>
                  <a:schemeClr val="dk1"/>
                </a:solidFill>
                <a:latin typeface="Arial"/>
                <a:ea typeface="Arial"/>
                <a:cs typeface="Arial"/>
                <a:sym typeface="Arial"/>
              </a:rPr>
              <a:t>As a user, I would like the ability to login to my role-based view of the application so that I can access the system.</a:t>
            </a:r>
          </a:p>
        </p:txBody>
      </p:sp>
      <p:graphicFrame>
        <p:nvGraphicFramePr>
          <p:cNvPr id="240" name="Shape 240"/>
          <p:cNvGraphicFramePr/>
          <p:nvPr/>
        </p:nvGraphicFramePr>
        <p:xfrm>
          <a:off x="1231450" y="1618875"/>
          <a:ext cx="5943600" cy="3878580"/>
        </p:xfrm>
        <a:graphic>
          <a:graphicData uri="http://schemas.openxmlformats.org/drawingml/2006/table">
            <a:tbl>
              <a:tblPr>
                <a:noFill/>
                <a:tableStyleId>{4AFB88BF-C32E-4390-AEB0-5ED72CD9421F}</a:tableStyleId>
              </a:tblPr>
              <a:tblGrid>
                <a:gridCol w="907275"/>
                <a:gridCol w="5036325"/>
              </a:tblGrid>
              <a:tr h="0">
                <a:tc>
                  <a:txBody>
                    <a:bodyPr/>
                    <a:lstStyle/>
                    <a:p>
                      <a:pPr lvl="0" algn="just" rtl="0">
                        <a:spcBef>
                          <a:spcPts val="1000"/>
                        </a:spcBef>
                        <a:buNone/>
                      </a:pPr>
                      <a:r>
                        <a:rPr lang="en-US" sz="1100"/>
                        <a:t>Actor</a:t>
                      </a:r>
                    </a:p>
                  </a:txBody>
                  <a:tcPr marL="63500" marR="63500" marT="63500" marB="63500">
                    <a:lnL w="12700"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algn="just" rtl="0">
                        <a:spcBef>
                          <a:spcPts val="1000"/>
                        </a:spcBef>
                        <a:buNone/>
                      </a:pPr>
                      <a:r>
                        <a:rPr lang="en-US" sz="1100"/>
                        <a:t>Officer, Supervisor, Administrator</a:t>
                      </a:r>
                    </a:p>
                  </a:txBody>
                  <a:tcPr marL="63500" marR="63500" marT="63500" marB="63500">
                    <a:lnL w="12700"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0">
                <a:tc>
                  <a:txBody>
                    <a:bodyPr/>
                    <a:lstStyle/>
                    <a:p>
                      <a:pPr lvl="0" algn="just" rtl="0">
                        <a:spcBef>
                          <a:spcPts val="1000"/>
                        </a:spcBef>
                        <a:buNone/>
                      </a:pPr>
                      <a:r>
                        <a:rPr lang="en-US" sz="1100"/>
                        <a:t>Details</a:t>
                      </a:r>
                    </a:p>
                  </a:txBody>
                  <a:tcPr marL="63500" marR="63500" marT="63500" marB="63500">
                    <a:lnL w="12700" cap="flat" cmpd="sng">
                      <a:solidFill>
                        <a:srgbClr val="0B5394"/>
                      </a:solidFill>
                      <a:prstDash val="solid"/>
                      <a:round/>
                      <a:headEnd type="none" w="med" len="med"/>
                      <a:tailEnd type="none" w="med" len="med"/>
                    </a:lnL>
                    <a:lnR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spcBef>
                          <a:spcPts val="1000"/>
                        </a:spcBef>
                        <a:buNone/>
                      </a:pPr>
                      <a:r>
                        <a:rPr lang="en-US" sz="1100"/>
                        <a:t>Users  with appropriate credentials can access the system and be routed to their appropriate view</a:t>
                      </a:r>
                    </a:p>
                  </a:txBody>
                  <a:tcPr marL="63500" marR="63500" marT="63500" marB="63500">
                    <a:lnL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0">
                <a:tc>
                  <a:txBody>
                    <a:bodyPr/>
                    <a:lstStyle/>
                    <a:p>
                      <a:pPr lvl="0" algn="just" rtl="0">
                        <a:spcBef>
                          <a:spcPts val="1000"/>
                        </a:spcBef>
                        <a:buNone/>
                      </a:pPr>
                      <a:r>
                        <a:rPr lang="en-US" sz="1100"/>
                        <a:t>Entrance Condition</a:t>
                      </a:r>
                    </a:p>
                  </a:txBody>
                  <a:tcPr marL="63500" marR="63500" marT="63500" marB="63500">
                    <a:lnL w="12700" cap="flat" cmpd="sng">
                      <a:solidFill>
                        <a:srgbClr val="0B5394"/>
                      </a:solidFill>
                      <a:prstDash val="solid"/>
                      <a:round/>
                      <a:headEnd type="none" w="med" len="med"/>
                      <a:tailEnd type="none" w="med" len="med"/>
                    </a:lnL>
                    <a:lnR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lnSpc>
                          <a:spcPct val="115000"/>
                        </a:lnSpc>
                        <a:spcBef>
                          <a:spcPts val="1000"/>
                        </a:spcBef>
                        <a:buNone/>
                      </a:pPr>
                      <a:r>
                        <a:rPr lang="en-US" sz="1100"/>
                        <a:t>1.	User role is Officer, Supervisor, or Administrator</a:t>
                      </a:r>
                    </a:p>
                    <a:p>
                      <a:pPr lvl="0" rtl="0">
                        <a:lnSpc>
                          <a:spcPct val="115000"/>
                        </a:lnSpc>
                        <a:spcBef>
                          <a:spcPts val="1000"/>
                        </a:spcBef>
                        <a:buNone/>
                      </a:pPr>
                      <a:r>
                        <a:rPr lang="en-US" sz="1100"/>
                        <a:t>2.	User enters their username and password</a:t>
                      </a:r>
                    </a:p>
                  </a:txBody>
                  <a:tcPr marL="63500" marR="63500" marT="63500" marB="63500">
                    <a:lnL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0">
                <a:tc>
                  <a:txBody>
                    <a:bodyPr/>
                    <a:lstStyle/>
                    <a:p>
                      <a:pPr lvl="0" algn="just" rtl="0">
                        <a:spcBef>
                          <a:spcPts val="1000"/>
                        </a:spcBef>
                        <a:buNone/>
                      </a:pPr>
                      <a:r>
                        <a:rPr lang="en-US" sz="1100"/>
                        <a:t>Exit Condition</a:t>
                      </a:r>
                    </a:p>
                  </a:txBody>
                  <a:tcPr marL="63500" marR="63500" marT="63500" marB="63500">
                    <a:lnL w="12700" cap="flat" cmpd="sng">
                      <a:solidFill>
                        <a:srgbClr val="0B5394"/>
                      </a:solidFill>
                      <a:prstDash val="solid"/>
                      <a:round/>
                      <a:headEnd type="none" w="med" len="med"/>
                      <a:tailEnd type="none" w="med" len="med"/>
                    </a:lnL>
                    <a:lnR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lnSpc>
                          <a:spcPct val="115000"/>
                        </a:lnSpc>
                        <a:spcBef>
                          <a:spcPts val="1000"/>
                        </a:spcBef>
                        <a:buNone/>
                      </a:pPr>
                      <a:r>
                        <a:rPr lang="en-US" sz="1100"/>
                        <a:t>1.	User credentials are valid, and are routed to their appropriate role based view</a:t>
                      </a:r>
                    </a:p>
                  </a:txBody>
                  <a:tcPr marL="63500" marR="63500" marT="63500" marB="63500">
                    <a:lnL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0">
                <a:tc>
                  <a:txBody>
                    <a:bodyPr/>
                    <a:lstStyle/>
                    <a:p>
                      <a:pPr lvl="0" algn="just" rtl="0">
                        <a:spcBef>
                          <a:spcPts val="1000"/>
                        </a:spcBef>
                        <a:buNone/>
                      </a:pPr>
                      <a:r>
                        <a:rPr lang="en-US" sz="1100"/>
                        <a:t>Sequence</a:t>
                      </a:r>
                    </a:p>
                  </a:txBody>
                  <a:tcPr marL="63500" marR="63500" marT="63500" marB="63500">
                    <a:lnL w="12700" cap="flat" cmpd="sng">
                      <a:solidFill>
                        <a:srgbClr val="0B5394"/>
                      </a:solidFill>
                      <a:prstDash val="solid"/>
                      <a:round/>
                      <a:headEnd type="none" w="med" len="med"/>
                      <a:tailEnd type="none" w="med" len="med"/>
                    </a:lnL>
                    <a:lnR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lnSpc>
                          <a:spcPct val="115000"/>
                        </a:lnSpc>
                        <a:spcBef>
                          <a:spcPts val="1000"/>
                        </a:spcBef>
                        <a:spcAft>
                          <a:spcPts val="800"/>
                        </a:spcAft>
                        <a:buNone/>
                      </a:pPr>
                      <a:r>
                        <a:rPr lang="en-US" sz="1100"/>
                        <a:t>1.    Use case begins when a user enters their username and password in the login form </a:t>
                      </a:r>
                    </a:p>
                    <a:p>
                      <a:pPr lvl="0" rtl="0">
                        <a:lnSpc>
                          <a:spcPct val="115000"/>
                        </a:lnSpc>
                        <a:spcBef>
                          <a:spcPts val="1000"/>
                        </a:spcBef>
                        <a:spcAft>
                          <a:spcPts val="800"/>
                        </a:spcAft>
                        <a:buNone/>
                      </a:pPr>
                      <a:r>
                        <a:rPr lang="en-US" sz="1100"/>
                        <a:t>2.    User presses the login button</a:t>
                      </a:r>
                    </a:p>
                    <a:p>
                      <a:pPr lvl="0" rtl="0">
                        <a:lnSpc>
                          <a:spcPct val="115000"/>
                        </a:lnSpc>
                        <a:spcBef>
                          <a:spcPts val="1000"/>
                        </a:spcBef>
                        <a:spcAft>
                          <a:spcPts val="800"/>
                        </a:spcAft>
                        <a:buNone/>
                      </a:pPr>
                      <a:r>
                        <a:rPr lang="en-US" sz="1100"/>
                        <a:t>3.    If credentials are valid, user is granted access to the system, and is routed to a page dependent on their role</a:t>
                      </a:r>
                    </a:p>
                    <a:p>
                      <a:pPr lvl="0" rtl="0">
                        <a:lnSpc>
                          <a:spcPct val="115000"/>
                        </a:lnSpc>
                        <a:spcBef>
                          <a:spcPts val="1000"/>
                        </a:spcBef>
                        <a:spcAft>
                          <a:spcPts val="800"/>
                        </a:spcAft>
                        <a:buNone/>
                      </a:pPr>
                      <a:r>
                        <a:rPr lang="en-US" sz="1100"/>
                        <a:t> </a:t>
                      </a:r>
                    </a:p>
                  </a:txBody>
                  <a:tcPr marL="63500" marR="63500" marT="63500" marB="63500">
                    <a:lnL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780300" y="407075"/>
            <a:ext cx="7583400" cy="577200"/>
          </a:xfrm>
          <a:prstGeom prst="rect">
            <a:avLst/>
          </a:prstGeom>
        </p:spPr>
        <p:txBody>
          <a:bodyPr lIns="91425" tIns="91425" rIns="91425" bIns="91425" anchor="t" anchorCtr="0">
            <a:noAutofit/>
          </a:bodyPr>
          <a:lstStyle/>
          <a:p>
            <a:pPr marL="0" lvl="0" indent="0">
              <a:spcBef>
                <a:spcPts val="0"/>
              </a:spcBef>
              <a:buNone/>
            </a:pPr>
            <a:r>
              <a:rPr lang="en-US" sz="3000"/>
              <a:t>Sequence Diagram</a:t>
            </a:r>
          </a:p>
        </p:txBody>
      </p:sp>
      <p:pic>
        <p:nvPicPr>
          <p:cNvPr id="247" name="Shape 247"/>
          <p:cNvPicPr preferRelativeResize="0"/>
          <p:nvPr/>
        </p:nvPicPr>
        <p:blipFill>
          <a:blip r:embed="rId3">
            <a:alphaModFix/>
          </a:blip>
          <a:stretch>
            <a:fillRect/>
          </a:stretch>
        </p:blipFill>
        <p:spPr>
          <a:xfrm>
            <a:off x="779475" y="1190327"/>
            <a:ext cx="7194634" cy="4208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endParaRPr/>
          </a:p>
        </p:txBody>
      </p:sp>
      <p:sp>
        <p:nvSpPr>
          <p:cNvPr id="254" name="Shape 254"/>
          <p:cNvSpPr txBox="1">
            <a:spLocks noGrp="1"/>
          </p:cNvSpPr>
          <p:nvPr>
            <p:ph type="body" idx="1"/>
          </p:nvPr>
        </p:nvSpPr>
        <p:spPr>
          <a:xfrm>
            <a:off x="779462" y="1828800"/>
            <a:ext cx="7583400" cy="4208400"/>
          </a:xfrm>
          <a:prstGeom prst="rect">
            <a:avLst/>
          </a:prstGeom>
        </p:spPr>
        <p:txBody>
          <a:bodyPr lIns="91425" tIns="91425" rIns="91425" bIns="91425" anchor="t" anchorCtr="0">
            <a:noAutofit/>
          </a:bodyPr>
          <a:lstStyle/>
          <a:p>
            <a:pPr lvl="0">
              <a:spcBef>
                <a:spcPts val="0"/>
              </a:spcBef>
              <a:buNone/>
            </a:pPr>
            <a:endParaRPr/>
          </a:p>
        </p:txBody>
      </p:sp>
      <p:pic>
        <p:nvPicPr>
          <p:cNvPr id="255" name="Shape 255"/>
          <p:cNvPicPr preferRelativeResize="0"/>
          <p:nvPr/>
        </p:nvPicPr>
        <p:blipFill>
          <a:blip r:embed="rId3">
            <a:alphaModFix/>
          </a:blip>
          <a:stretch>
            <a:fillRect/>
          </a:stretch>
        </p:blipFill>
        <p:spPr>
          <a:xfrm>
            <a:off x="255400" y="381000"/>
            <a:ext cx="4616150" cy="3077425"/>
          </a:xfrm>
          <a:prstGeom prst="rect">
            <a:avLst/>
          </a:prstGeom>
          <a:noFill/>
          <a:ln>
            <a:noFill/>
          </a:ln>
        </p:spPr>
      </p:pic>
      <p:pic>
        <p:nvPicPr>
          <p:cNvPr id="256" name="Shape 256"/>
          <p:cNvPicPr preferRelativeResize="0"/>
          <p:nvPr/>
        </p:nvPicPr>
        <p:blipFill>
          <a:blip r:embed="rId4">
            <a:alphaModFix/>
          </a:blip>
          <a:stretch>
            <a:fillRect/>
          </a:stretch>
        </p:blipFill>
        <p:spPr>
          <a:xfrm>
            <a:off x="3779349" y="2384100"/>
            <a:ext cx="4756349" cy="357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#2 - Add User</a:t>
            </a:r>
          </a:p>
        </p:txBody>
      </p:sp>
      <p:sp>
        <p:nvSpPr>
          <p:cNvPr id="263" name="Shape 263"/>
          <p:cNvSpPr txBox="1"/>
          <p:nvPr/>
        </p:nvSpPr>
        <p:spPr>
          <a:xfrm>
            <a:off x="780300" y="1226475"/>
            <a:ext cx="7583400" cy="1044600"/>
          </a:xfrm>
          <a:prstGeom prst="rect">
            <a:avLst/>
          </a:prstGeom>
          <a:noFill/>
          <a:ln>
            <a:noFill/>
          </a:ln>
        </p:spPr>
        <p:txBody>
          <a:bodyPr lIns="91425" tIns="91425" rIns="91425" bIns="91425" anchor="ctr" anchorCtr="0">
            <a:noAutofit/>
          </a:bodyPr>
          <a:lstStyle/>
          <a:p>
            <a:pPr lvl="0" rtl="0">
              <a:spcBef>
                <a:spcPts val="0"/>
              </a:spcBef>
              <a:buNone/>
            </a:pPr>
            <a:r>
              <a:rPr lang="en-US" sz="1800">
                <a:solidFill>
                  <a:schemeClr val="dk1"/>
                </a:solidFill>
              </a:rPr>
              <a:t>As an administrator, I would like to be able to add other users to the database, so that they will have authentication to login to the system.</a:t>
            </a:r>
          </a:p>
        </p:txBody>
      </p:sp>
      <p:graphicFrame>
        <p:nvGraphicFramePr>
          <p:cNvPr id="264" name="Shape 264"/>
          <p:cNvGraphicFramePr/>
          <p:nvPr/>
        </p:nvGraphicFramePr>
        <p:xfrm>
          <a:off x="699825" y="2271075"/>
          <a:ext cx="8208900" cy="3811050"/>
        </p:xfrm>
        <a:graphic>
          <a:graphicData uri="http://schemas.openxmlformats.org/drawingml/2006/table">
            <a:tbl>
              <a:tblPr>
                <a:noFill/>
                <a:tableStyleId>{4AFB88BF-C32E-4390-AEB0-5ED72CD9421F}</a:tableStyleId>
              </a:tblPr>
              <a:tblGrid>
                <a:gridCol w="2254750"/>
                <a:gridCol w="5954150"/>
              </a:tblGrid>
              <a:tr h="334625">
                <a:tc>
                  <a:txBody>
                    <a:bodyPr/>
                    <a:lstStyle/>
                    <a:p>
                      <a:pPr lvl="0" algn="ctr" rtl="0">
                        <a:spcBef>
                          <a:spcPts val="0"/>
                        </a:spcBef>
                        <a:buNone/>
                      </a:pPr>
                      <a:r>
                        <a:rPr lang="en-US" sz="1300"/>
                        <a:t>Actor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spcBef>
                          <a:spcPts val="0"/>
                        </a:spcBef>
                        <a:buNone/>
                      </a:pPr>
                      <a:r>
                        <a:rPr lang="en-US" sz="1300"/>
                        <a:t>Administrator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39325">
                <a:tc>
                  <a:txBody>
                    <a:bodyPr/>
                    <a:lstStyle/>
                    <a:p>
                      <a:pPr lvl="0" algn="ctr" rtl="0">
                        <a:spcBef>
                          <a:spcPts val="0"/>
                        </a:spcBef>
                        <a:buNone/>
                      </a:pPr>
                      <a:r>
                        <a:rPr lang="en-US" sz="1300"/>
                        <a:t>Details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spcBef>
                          <a:spcPts val="0"/>
                        </a:spcBef>
                        <a:buNone/>
                      </a:pPr>
                      <a:r>
                        <a:rPr lang="en-US" sz="1300"/>
                        <a:t>List pinned documents in the database</a:t>
                      </a:r>
                    </a:p>
                    <a:p>
                      <a:pPr lvl="0" algn="ctr" rtl="0">
                        <a:spcBef>
                          <a:spcPts val="0"/>
                        </a:spcBef>
                        <a:buNone/>
                      </a:pPr>
                      <a:r>
                        <a:rPr lang="en-US" sz="1300"/>
                        <a:t>(filtered by category)</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7825">
                <a:tc>
                  <a:txBody>
                    <a:bodyPr/>
                    <a:lstStyle/>
                    <a:p>
                      <a:pPr lvl="0" algn="ctr" rtl="0">
                        <a:spcBef>
                          <a:spcPts val="0"/>
                        </a:spcBef>
                        <a:buNone/>
                      </a:pPr>
                      <a:r>
                        <a:rPr lang="en-US" sz="1300"/>
                        <a:t>Entrance conditions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rtl="0">
                        <a:lnSpc>
                          <a:spcPct val="115000"/>
                        </a:lnSpc>
                        <a:spcBef>
                          <a:spcPts val="0"/>
                        </a:spcBef>
                        <a:buSzPct val="84615"/>
                        <a:buAutoNum type="arabicPeriod"/>
                      </a:pPr>
                      <a:r>
                        <a:rPr lang="en-US" sz="1300"/>
                        <a:t>User role is administrator and under Manage Documents view</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05025">
                <a:tc>
                  <a:txBody>
                    <a:bodyPr/>
                    <a:lstStyle/>
                    <a:p>
                      <a:pPr lvl="0" algn="ctr" rtl="0">
                        <a:spcBef>
                          <a:spcPts val="0"/>
                        </a:spcBef>
                        <a:buNone/>
                      </a:pPr>
                      <a:r>
                        <a:rPr lang="en-US" sz="1300"/>
                        <a:t>Exit condition</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rtl="0">
                        <a:lnSpc>
                          <a:spcPct val="115000"/>
                        </a:lnSpc>
                        <a:spcBef>
                          <a:spcPts val="0"/>
                        </a:spcBef>
                        <a:spcAft>
                          <a:spcPts val="800"/>
                        </a:spcAft>
                        <a:buSzPct val="84615"/>
                      </a:pPr>
                      <a:r>
                        <a:rPr lang="en-US" sz="1300"/>
                        <a:t>User is successfully added to the database and provided login credentials</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99625">
                <a:tc>
                  <a:txBody>
                    <a:bodyPr/>
                    <a:lstStyle/>
                    <a:p>
                      <a:pPr lvl="0" algn="ctr" rtl="0">
                        <a:spcBef>
                          <a:spcPts val="0"/>
                        </a:spcBef>
                        <a:buNone/>
                      </a:pPr>
                      <a:r>
                        <a:rPr lang="en-US" sz="1300"/>
                        <a:t>Sequence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300"/>
                        <a:t>1.	Use case begins when an Administrator logs into system</a:t>
                      </a:r>
                    </a:p>
                    <a:p>
                      <a:pPr lvl="0" rtl="0">
                        <a:lnSpc>
                          <a:spcPct val="115000"/>
                        </a:lnSpc>
                        <a:spcBef>
                          <a:spcPts val="0"/>
                        </a:spcBef>
                        <a:buNone/>
                      </a:pPr>
                      <a:r>
                        <a:rPr lang="en-US" sz="1300"/>
                        <a:t>2.    Administrator enters form data (all fields required)</a:t>
                      </a:r>
                    </a:p>
                    <a:p>
                      <a:pPr lvl="0" rtl="0">
                        <a:lnSpc>
                          <a:spcPct val="115000"/>
                        </a:lnSpc>
                        <a:spcBef>
                          <a:spcPts val="0"/>
                        </a:spcBef>
                        <a:buNone/>
                      </a:pPr>
                      <a:r>
                        <a:rPr lang="en-US" sz="1300"/>
                        <a:t>3.	Use case ends when administrator presses submit button</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34625">
                <a:tc>
                  <a:txBody>
                    <a:bodyPr/>
                    <a:lstStyle/>
                    <a:p>
                      <a:pPr lvl="0" rtl="0">
                        <a:spcBef>
                          <a:spcPts val="0"/>
                        </a:spcBef>
                        <a:buNone/>
                      </a:pPr>
                      <a:r>
                        <a:rPr lang="en-US" sz="1300"/>
                        <a:t>Related Use Cases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spcBef>
                          <a:spcPts val="0"/>
                        </a:spcBef>
                        <a:buNone/>
                      </a:pPr>
                      <a:r>
                        <a:rPr lang="en-US" sz="1300"/>
                        <a:t>None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#2 - Add User</a:t>
            </a:r>
          </a:p>
        </p:txBody>
      </p:sp>
      <p:pic>
        <p:nvPicPr>
          <p:cNvPr id="271" name="Shape 271"/>
          <p:cNvPicPr preferRelativeResize="0"/>
          <p:nvPr/>
        </p:nvPicPr>
        <p:blipFill>
          <a:blip r:embed="rId3">
            <a:alphaModFix/>
          </a:blip>
          <a:stretch>
            <a:fillRect/>
          </a:stretch>
        </p:blipFill>
        <p:spPr>
          <a:xfrm>
            <a:off x="779474" y="1425600"/>
            <a:ext cx="7658699" cy="453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#2 - Add User</a:t>
            </a:r>
          </a:p>
        </p:txBody>
      </p:sp>
      <p:pic>
        <p:nvPicPr>
          <p:cNvPr id="278" name="Shape 278"/>
          <p:cNvPicPr preferRelativeResize="0"/>
          <p:nvPr/>
        </p:nvPicPr>
        <p:blipFill>
          <a:blip r:embed="rId3">
            <a:alphaModFix/>
          </a:blip>
          <a:stretch>
            <a:fillRect/>
          </a:stretch>
        </p:blipFill>
        <p:spPr>
          <a:xfrm>
            <a:off x="779474" y="1425600"/>
            <a:ext cx="7658699" cy="453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901400" y="189500"/>
            <a:ext cx="5833500" cy="7287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#2 - Add User</a:t>
            </a:r>
          </a:p>
        </p:txBody>
      </p:sp>
      <p:pic>
        <p:nvPicPr>
          <p:cNvPr id="285" name="Shape 285"/>
          <p:cNvPicPr preferRelativeResize="0"/>
          <p:nvPr/>
        </p:nvPicPr>
        <p:blipFill>
          <a:blip r:embed="rId3">
            <a:alphaModFix/>
          </a:blip>
          <a:stretch>
            <a:fillRect/>
          </a:stretch>
        </p:blipFill>
        <p:spPr>
          <a:xfrm>
            <a:off x="252975" y="918200"/>
            <a:ext cx="6494399" cy="4408350"/>
          </a:xfrm>
          <a:prstGeom prst="rect">
            <a:avLst/>
          </a:prstGeom>
          <a:noFill/>
          <a:ln>
            <a:noFill/>
          </a:ln>
        </p:spPr>
      </p:pic>
      <p:pic>
        <p:nvPicPr>
          <p:cNvPr id="286" name="Shape 286"/>
          <p:cNvPicPr preferRelativeResize="0"/>
          <p:nvPr/>
        </p:nvPicPr>
        <p:blipFill>
          <a:blip r:embed="rId4">
            <a:alphaModFix/>
          </a:blip>
          <a:stretch>
            <a:fillRect/>
          </a:stretch>
        </p:blipFill>
        <p:spPr>
          <a:xfrm>
            <a:off x="3167100" y="2573425"/>
            <a:ext cx="5833500" cy="325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#3 - Change Password</a:t>
            </a:r>
          </a:p>
        </p:txBody>
      </p:sp>
      <p:graphicFrame>
        <p:nvGraphicFramePr>
          <p:cNvPr id="293" name="Shape 293"/>
          <p:cNvGraphicFramePr/>
          <p:nvPr/>
        </p:nvGraphicFramePr>
        <p:xfrm>
          <a:off x="1600200" y="2769325"/>
          <a:ext cx="5943600" cy="2311400"/>
        </p:xfrm>
        <a:graphic>
          <a:graphicData uri="http://schemas.openxmlformats.org/drawingml/2006/table">
            <a:tbl>
              <a:tblPr>
                <a:noFill/>
                <a:tableStyleId>{7B9CDBD2-833A-48B2-BF7D-3A5A1D7E7270}</a:tableStyleId>
              </a:tblPr>
              <a:tblGrid>
                <a:gridCol w="2971800"/>
                <a:gridCol w="2971800"/>
              </a:tblGrid>
              <a:tr h="266700">
                <a:tc gridSpan="2">
                  <a:txBody>
                    <a:bodyPr/>
                    <a:lstStyle/>
                    <a:p>
                      <a:pPr lvl="0" rtl="0">
                        <a:spcBef>
                          <a:spcPts val="0"/>
                        </a:spcBef>
                        <a:buNone/>
                      </a:pPr>
                      <a:r>
                        <a:rPr lang="en-US" sz="1100" b="1"/>
                        <a:t>Precondition: This use case assumes that the user is logged in and on the change password page</a:t>
                      </a:r>
                    </a:p>
                  </a:txBody>
                  <a:tcPr marL="63500" marR="63500" marT="63500" marB="63500"/>
                </a:tc>
                <a:tc hMerge="1">
                  <a:txBody>
                    <a:bodyPr/>
                    <a:lstStyle/>
                    <a:p>
                      <a:endParaRPr lang="en-US"/>
                    </a:p>
                  </a:txBody>
                  <a:tcPr/>
                </a:tc>
              </a:tr>
              <a:tr h="0">
                <a:tc>
                  <a:txBody>
                    <a:bodyPr/>
                    <a:lstStyle/>
                    <a:p>
                      <a:pPr lvl="0" rtl="0">
                        <a:spcBef>
                          <a:spcPts val="0"/>
                        </a:spcBef>
                        <a:buNone/>
                      </a:pPr>
                      <a:r>
                        <a:rPr lang="en-US" sz="1100" b="1"/>
                        <a:t>Actor interaction: User</a:t>
                      </a:r>
                    </a:p>
                  </a:txBody>
                  <a:tcPr marL="63500" marR="63500" marT="63500" marB="63500"/>
                </a:tc>
                <a:tc>
                  <a:txBody>
                    <a:bodyPr/>
                    <a:lstStyle/>
                    <a:p>
                      <a:pPr lvl="0" rtl="0">
                        <a:spcBef>
                          <a:spcPts val="0"/>
                        </a:spcBef>
                        <a:buNone/>
                      </a:pPr>
                      <a:r>
                        <a:rPr lang="en-US" sz="1100" b="1"/>
                        <a:t>System response: VRC App</a:t>
                      </a:r>
                    </a:p>
                  </a:txBody>
                  <a:tcPr marL="63500" marR="63500" marT="63500" marB="63500"/>
                </a:tc>
              </a:tr>
              <a:tr h="0">
                <a:tc>
                  <a:txBody>
                    <a:bodyPr/>
                    <a:lstStyle/>
                    <a:p>
                      <a:pPr lvl="0" rtl="0">
                        <a:spcBef>
                          <a:spcPts val="0"/>
                        </a:spcBef>
                        <a:buNone/>
                      </a:pPr>
                      <a:r>
                        <a:rPr lang="en-US" sz="1100"/>
                        <a:t>1. TUCBW the user entering their current password, a new password, and a password confirmation in the form input fields</a:t>
                      </a:r>
                    </a:p>
                  </a:txBody>
                  <a:tcPr marL="63500" marR="63500" marT="63500" marB="63500"/>
                </a:tc>
                <a:tc>
                  <a:txBody>
                    <a:bodyPr/>
                    <a:lstStyle/>
                    <a:p>
                      <a:pPr lvl="0" rtl="0">
                        <a:spcBef>
                          <a:spcPts val="0"/>
                        </a:spcBef>
                        <a:buNone/>
                      </a:pPr>
                      <a:r>
                        <a:rPr lang="en-US" sz="1100"/>
                        <a:t>2. The system updates the user’s password and notifies the user accordingly</a:t>
                      </a:r>
                    </a:p>
                  </a:txBody>
                  <a:tcPr marL="63500" marR="63500" marT="63500" marB="63500"/>
                </a:tc>
              </a:tr>
              <a:tr h="0">
                <a:tc>
                  <a:txBody>
                    <a:bodyPr/>
                    <a:lstStyle/>
                    <a:p>
                      <a:pPr lvl="0" rtl="0">
                        <a:spcBef>
                          <a:spcPts val="0"/>
                        </a:spcBef>
                        <a:buNone/>
                      </a:pPr>
                      <a:r>
                        <a:rPr lang="en-US" sz="1100"/>
                        <a:t>3. The user’s password is updated in the system</a:t>
                      </a:r>
                    </a:p>
                  </a:txBody>
                  <a:tcPr marL="63500" marR="63500" marT="63500" marB="63500"/>
                </a:tc>
                <a:tc>
                  <a:txBody>
                    <a:bodyPr/>
                    <a:lstStyle/>
                    <a:p>
                      <a:pPr lvl="0" rtl="0">
                        <a:spcBef>
                          <a:spcPts val="0"/>
                        </a:spcBef>
                        <a:buNone/>
                      </a:pPr>
                      <a:endParaRPr sz="1100"/>
                    </a:p>
                  </a:txBody>
                  <a:tcPr marL="63500" marR="63500" marT="63500" marB="63500"/>
                </a:tc>
              </a:tr>
              <a:tr h="266700">
                <a:tc gridSpan="2">
                  <a:txBody>
                    <a:bodyPr/>
                    <a:lstStyle/>
                    <a:p>
                      <a:pPr lvl="0" rtl="0">
                        <a:spcBef>
                          <a:spcPts val="0"/>
                        </a:spcBef>
                        <a:buNone/>
                      </a:pPr>
                      <a:r>
                        <a:rPr lang="en-US" sz="1100" b="1"/>
                        <a:t>Postcondition: The user’s password is updated in the system and will need to use the new password to access the system again.</a:t>
                      </a:r>
                    </a:p>
                  </a:txBody>
                  <a:tcPr marL="63500" marR="63500" marT="63500" marB="63500"/>
                </a:tc>
                <a:tc hMerge="1">
                  <a:txBody>
                    <a:bodyPr/>
                    <a:lstStyle/>
                    <a:p>
                      <a:endParaRPr lang="en-US"/>
                    </a:p>
                  </a:txBody>
                  <a:tcPr/>
                </a:tc>
              </a:tr>
            </a:tbl>
          </a:graphicData>
        </a:graphic>
      </p:graphicFrame>
      <p:sp>
        <p:nvSpPr>
          <p:cNvPr id="294" name="Shape 294"/>
          <p:cNvSpPr txBox="1"/>
          <p:nvPr/>
        </p:nvSpPr>
        <p:spPr>
          <a:xfrm>
            <a:off x="701550" y="1425600"/>
            <a:ext cx="7740900" cy="767100"/>
          </a:xfrm>
          <a:prstGeom prst="rect">
            <a:avLst/>
          </a:prstGeom>
          <a:noFill/>
          <a:ln>
            <a:noFill/>
          </a:ln>
        </p:spPr>
        <p:txBody>
          <a:bodyPr lIns="91425" tIns="91425" rIns="91425" bIns="91425" anchor="ctr" anchorCtr="0">
            <a:noAutofit/>
          </a:bodyPr>
          <a:lstStyle/>
          <a:p>
            <a:pPr marL="457200" lvl="0" indent="-342900" rtl="0">
              <a:spcBef>
                <a:spcPts val="0"/>
              </a:spcBef>
              <a:buClr>
                <a:schemeClr val="dk1"/>
              </a:buClr>
              <a:buSzPct val="100000"/>
              <a:buChar char="●"/>
            </a:pPr>
            <a:r>
              <a:rPr lang="en-US" sz="1800">
                <a:solidFill>
                  <a:schemeClr val="dk1"/>
                </a:solidFill>
              </a:rPr>
              <a:t>As a user, I would like the ability to change my password so that I can protect the privacy of my credentials.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220125" y="975200"/>
            <a:ext cx="5930100" cy="5206500"/>
          </a:xfrm>
          <a:prstGeom prst="rect">
            <a:avLst/>
          </a:prstGeom>
          <a:noFill/>
          <a:ln>
            <a:noFill/>
          </a:ln>
        </p:spPr>
        <p:txBody>
          <a:bodyPr lIns="91425" tIns="91425" rIns="91425" bIns="91425" anchor="ctr" anchorCtr="0">
            <a:noAutofit/>
          </a:bodyPr>
          <a:lstStyle/>
          <a:p>
            <a:pPr lvl="0" rtl="0">
              <a:spcBef>
                <a:spcPts val="0"/>
              </a:spcBef>
              <a:buNone/>
            </a:pPr>
            <a:r>
              <a:rPr lang="en-US" sz="1500">
                <a:solidFill>
                  <a:schemeClr val="dk1"/>
                </a:solidFill>
              </a:rPr>
              <a:t>Police Officers use a roll call system as a means to relay important information at the beginning of each shift. Unfortunately, many officers are sometimes unable to attend roll due to various circumstances such as traffic, court obligations, and early assignments. Virtual Roll Call was a solution deemed fit by the Pinecrest Police Department in order to allow officers to view information provided at roll call at their earliest convenience, without missing any vital information.</a:t>
            </a:r>
          </a:p>
          <a:p>
            <a:pPr lvl="0" rtl="0">
              <a:spcBef>
                <a:spcPts val="0"/>
              </a:spcBef>
              <a:buNone/>
            </a:pPr>
            <a:endParaRPr sz="1500">
              <a:solidFill>
                <a:schemeClr val="dk1"/>
              </a:solidFill>
            </a:endParaRPr>
          </a:p>
          <a:p>
            <a:pPr lvl="0" rtl="0">
              <a:spcBef>
                <a:spcPts val="0"/>
              </a:spcBef>
              <a:buNone/>
            </a:pPr>
            <a:r>
              <a:rPr lang="en-US" sz="1500">
                <a:solidFill>
                  <a:schemeClr val="dk1"/>
                </a:solidFill>
              </a:rPr>
              <a:t>Virtual Roll Call is a web application that allows Supervisors to upload documents to the system, and Officers to view/download these documents. The application is completely customizable by Administrators, who can add/edit/delete users from the system, add categories to upload documents under, and change logo and the department name, so that other police departments can use the system in the future.</a:t>
            </a:r>
          </a:p>
          <a:p>
            <a:pPr lvl="0" rtl="0">
              <a:spcBef>
                <a:spcPts val="0"/>
              </a:spcBef>
              <a:buNone/>
            </a:pPr>
            <a:endParaRPr sz="1500">
              <a:solidFill>
                <a:schemeClr val="dk1"/>
              </a:solidFill>
            </a:endParaRPr>
          </a:p>
          <a:p>
            <a:pPr lvl="0" rtl="0">
              <a:spcBef>
                <a:spcPts val="0"/>
              </a:spcBef>
              <a:buNone/>
            </a:pPr>
            <a:r>
              <a:rPr lang="en-US" sz="1500">
                <a:solidFill>
                  <a:schemeClr val="dk1"/>
                </a:solidFill>
              </a:rPr>
              <a:t>By having the roll call system virtualized, officers are always up to date on the latest briefings, and can carry out their tasks efficiently, which will be a great service to the community as a whole.</a:t>
            </a:r>
          </a:p>
        </p:txBody>
      </p:sp>
      <p:sp>
        <p:nvSpPr>
          <p:cNvPr id="157" name="Shape 157"/>
          <p:cNvSpPr txBox="1"/>
          <p:nvPr/>
        </p:nvSpPr>
        <p:spPr>
          <a:xfrm>
            <a:off x="2878475" y="125825"/>
            <a:ext cx="3350400" cy="676500"/>
          </a:xfrm>
          <a:prstGeom prst="rect">
            <a:avLst/>
          </a:prstGeom>
          <a:noFill/>
          <a:ln>
            <a:noFill/>
          </a:ln>
        </p:spPr>
        <p:txBody>
          <a:bodyPr lIns="91425" tIns="91425" rIns="91425" bIns="91425" anchor="t" anchorCtr="0">
            <a:noAutofit/>
          </a:bodyPr>
          <a:lstStyle/>
          <a:p>
            <a:pPr lvl="0">
              <a:spcBef>
                <a:spcPts val="0"/>
              </a:spcBef>
              <a:buNone/>
            </a:pPr>
            <a:r>
              <a:rPr lang="en-US" sz="3600" b="1"/>
              <a:t>Introduction</a:t>
            </a:r>
          </a:p>
        </p:txBody>
      </p:sp>
      <p:pic>
        <p:nvPicPr>
          <p:cNvPr id="158" name="Shape 158" descr="IMG_2145.JPG"/>
          <p:cNvPicPr preferRelativeResize="0"/>
          <p:nvPr/>
        </p:nvPicPr>
        <p:blipFill>
          <a:blip r:embed="rId3">
            <a:alphaModFix/>
          </a:blip>
          <a:stretch>
            <a:fillRect/>
          </a:stretch>
        </p:blipFill>
        <p:spPr>
          <a:xfrm>
            <a:off x="6066700" y="1285050"/>
            <a:ext cx="2806599" cy="37483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#3 - Change Password</a:t>
            </a:r>
          </a:p>
        </p:txBody>
      </p:sp>
      <p:pic>
        <p:nvPicPr>
          <p:cNvPr id="301" name="Shape 301"/>
          <p:cNvPicPr preferRelativeResize="0"/>
          <p:nvPr/>
        </p:nvPicPr>
        <p:blipFill>
          <a:blip r:embed="rId3">
            <a:alphaModFix/>
          </a:blip>
          <a:stretch>
            <a:fillRect/>
          </a:stretch>
        </p:blipFill>
        <p:spPr>
          <a:xfrm>
            <a:off x="808087" y="1754775"/>
            <a:ext cx="7526174" cy="3618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#3 - Change Password</a:t>
            </a:r>
          </a:p>
        </p:txBody>
      </p:sp>
      <p:pic>
        <p:nvPicPr>
          <p:cNvPr id="308" name="Shape 308" descr="Unnamed image (8).png"/>
          <p:cNvPicPr preferRelativeResize="0"/>
          <p:nvPr/>
        </p:nvPicPr>
        <p:blipFill rotWithShape="1">
          <a:blip r:embed="rId3">
            <a:alphaModFix/>
          </a:blip>
          <a:srcRect r="25771" b="33984"/>
          <a:stretch/>
        </p:blipFill>
        <p:spPr>
          <a:xfrm>
            <a:off x="527250" y="1661675"/>
            <a:ext cx="5469774" cy="2549324"/>
          </a:xfrm>
          <a:prstGeom prst="rect">
            <a:avLst/>
          </a:prstGeom>
          <a:noFill/>
          <a:ln w="25400" cap="flat" cmpd="sng">
            <a:solidFill>
              <a:srgbClr val="434343"/>
            </a:solidFill>
            <a:prstDash val="solid"/>
            <a:miter/>
            <a:headEnd type="none" w="med" len="med"/>
            <a:tailEnd type="none" w="med" len="med"/>
          </a:ln>
        </p:spPr>
      </p:pic>
      <p:pic>
        <p:nvPicPr>
          <p:cNvPr id="309" name="Shape 309" descr="Unnamed image (9).png"/>
          <p:cNvPicPr preferRelativeResize="0"/>
          <p:nvPr/>
        </p:nvPicPr>
        <p:blipFill rotWithShape="1">
          <a:blip r:embed="rId4">
            <a:alphaModFix/>
          </a:blip>
          <a:srcRect r="26911" b="37370"/>
          <a:stretch/>
        </p:blipFill>
        <p:spPr>
          <a:xfrm>
            <a:off x="3077224" y="2959800"/>
            <a:ext cx="5539525" cy="2834475"/>
          </a:xfrm>
          <a:prstGeom prst="rect">
            <a:avLst/>
          </a:prstGeom>
          <a:noFill/>
          <a:ln w="25400" cap="flat" cmpd="sng">
            <a:solidFill>
              <a:srgbClr val="434343"/>
            </a:solidFill>
            <a:prstDash val="solid"/>
            <a:miter/>
            <a:headEnd type="none" w="med" len="med"/>
            <a:tailEnd type="none" w="med" len="me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521475" y="395050"/>
            <a:ext cx="8359200" cy="3951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#4 - Edit User</a:t>
            </a:r>
          </a:p>
        </p:txBody>
      </p:sp>
      <p:sp>
        <p:nvSpPr>
          <p:cNvPr id="316" name="Shape 316"/>
          <p:cNvSpPr txBox="1"/>
          <p:nvPr/>
        </p:nvSpPr>
        <p:spPr>
          <a:xfrm>
            <a:off x="471450" y="900700"/>
            <a:ext cx="8201100" cy="948000"/>
          </a:xfrm>
          <a:prstGeom prst="rect">
            <a:avLst/>
          </a:prstGeom>
          <a:noFill/>
          <a:ln>
            <a:noFill/>
          </a:ln>
        </p:spPr>
        <p:txBody>
          <a:bodyPr lIns="91425" tIns="91425" rIns="91425" bIns="91425" anchor="ctr" anchorCtr="0">
            <a:noAutofit/>
          </a:bodyPr>
          <a:lstStyle/>
          <a:p>
            <a:pPr lvl="0" rtl="0">
              <a:lnSpc>
                <a:spcPct val="107916"/>
              </a:lnSpc>
              <a:spcBef>
                <a:spcPts val="0"/>
              </a:spcBef>
              <a:spcAft>
                <a:spcPts val="800"/>
              </a:spcAft>
              <a:buNone/>
            </a:pPr>
            <a:r>
              <a:rPr lang="en-US" sz="1800">
                <a:solidFill>
                  <a:schemeClr val="dk1"/>
                </a:solidFill>
              </a:rPr>
              <a:t>As an administrator, I would like the ability to edit user data so that I can update any changes about a given user.</a:t>
            </a:r>
          </a:p>
        </p:txBody>
      </p:sp>
      <p:pic>
        <p:nvPicPr>
          <p:cNvPr id="317" name="Shape 317"/>
          <p:cNvPicPr preferRelativeResize="0"/>
          <p:nvPr/>
        </p:nvPicPr>
        <p:blipFill>
          <a:blip r:embed="rId3">
            <a:alphaModFix/>
          </a:blip>
          <a:stretch>
            <a:fillRect/>
          </a:stretch>
        </p:blipFill>
        <p:spPr>
          <a:xfrm>
            <a:off x="392400" y="1643400"/>
            <a:ext cx="8359199" cy="5014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521475" y="395050"/>
            <a:ext cx="8359200" cy="3951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#4 - Edit User</a:t>
            </a:r>
          </a:p>
        </p:txBody>
      </p:sp>
      <p:pic>
        <p:nvPicPr>
          <p:cNvPr id="324" name="Shape 324"/>
          <p:cNvPicPr preferRelativeResize="0"/>
          <p:nvPr/>
        </p:nvPicPr>
        <p:blipFill>
          <a:blip r:embed="rId3">
            <a:alphaModFix/>
          </a:blip>
          <a:stretch>
            <a:fillRect/>
          </a:stretch>
        </p:blipFill>
        <p:spPr>
          <a:xfrm>
            <a:off x="363449" y="1323975"/>
            <a:ext cx="8453974" cy="453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521475" y="395050"/>
            <a:ext cx="8359200" cy="3951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#4 - Edit User</a:t>
            </a:r>
          </a:p>
        </p:txBody>
      </p:sp>
      <p:pic>
        <p:nvPicPr>
          <p:cNvPr id="331" name="Shape 331"/>
          <p:cNvPicPr preferRelativeResize="0"/>
          <p:nvPr/>
        </p:nvPicPr>
        <p:blipFill>
          <a:blip r:embed="rId3">
            <a:alphaModFix/>
          </a:blip>
          <a:stretch>
            <a:fillRect/>
          </a:stretch>
        </p:blipFill>
        <p:spPr>
          <a:xfrm>
            <a:off x="1115737" y="870000"/>
            <a:ext cx="7170675" cy="578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780287" y="298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#5 - Remove User</a:t>
            </a:r>
          </a:p>
        </p:txBody>
      </p:sp>
      <p:sp>
        <p:nvSpPr>
          <p:cNvPr id="338" name="Shape 338"/>
          <p:cNvSpPr txBox="1">
            <a:spLocks noGrp="1"/>
          </p:cNvSpPr>
          <p:nvPr>
            <p:ph type="body" idx="1"/>
          </p:nvPr>
        </p:nvSpPr>
        <p:spPr>
          <a:xfrm>
            <a:off x="780300" y="985175"/>
            <a:ext cx="7583400" cy="514800"/>
          </a:xfrm>
          <a:prstGeom prst="rect">
            <a:avLst/>
          </a:prstGeom>
          <a:noFill/>
          <a:ln>
            <a:noFill/>
          </a:ln>
        </p:spPr>
        <p:txBody>
          <a:bodyPr lIns="91425" tIns="45700" rIns="91425" bIns="45700" anchor="t" anchorCtr="0">
            <a:noAutofit/>
          </a:bodyPr>
          <a:lstStyle/>
          <a:p>
            <a:pPr marL="457200" lvl="0" indent="-342900" rtl="0">
              <a:lnSpc>
                <a:spcPct val="115000"/>
              </a:lnSpc>
              <a:spcBef>
                <a:spcPts val="0"/>
              </a:spcBef>
              <a:buClr>
                <a:schemeClr val="dk1"/>
              </a:buClr>
              <a:buSzPct val="100000"/>
              <a:buFont typeface="Arial"/>
              <a:buChar char="●"/>
            </a:pPr>
            <a:r>
              <a:rPr lang="en-US" sz="1800">
                <a:solidFill>
                  <a:schemeClr val="dk1"/>
                </a:solidFill>
                <a:latin typeface="Arial"/>
                <a:ea typeface="Arial"/>
                <a:cs typeface="Arial"/>
                <a:sym typeface="Arial"/>
              </a:rPr>
              <a:t>As an administrator, I would like to be able to remove other users from the database, so that they may no longer access the system.</a:t>
            </a:r>
          </a:p>
        </p:txBody>
      </p:sp>
      <p:graphicFrame>
        <p:nvGraphicFramePr>
          <p:cNvPr id="339" name="Shape 339"/>
          <p:cNvGraphicFramePr/>
          <p:nvPr/>
        </p:nvGraphicFramePr>
        <p:xfrm>
          <a:off x="575350" y="1756775"/>
          <a:ext cx="5468750" cy="4998974"/>
        </p:xfrm>
        <a:graphic>
          <a:graphicData uri="http://schemas.openxmlformats.org/drawingml/2006/table">
            <a:tbl>
              <a:tblPr>
                <a:noFill/>
                <a:tableStyleId>{619A7CD3-EF74-4F26-BF83-CC3F52F891A3}</a:tableStyleId>
              </a:tblPr>
              <a:tblGrid>
                <a:gridCol w="2698400"/>
                <a:gridCol w="2770350"/>
              </a:tblGrid>
              <a:tr h="481775">
                <a:tc>
                  <a:txBody>
                    <a:bodyPr/>
                    <a:lstStyle/>
                    <a:p>
                      <a:pPr lvl="0" algn="ctr" rtl="0">
                        <a:lnSpc>
                          <a:spcPct val="115000"/>
                        </a:lnSpc>
                        <a:spcBef>
                          <a:spcPts val="0"/>
                        </a:spcBef>
                        <a:buNone/>
                      </a:pPr>
                      <a:r>
                        <a:rPr lang="en-US" sz="1100"/>
                        <a:t>Actor</a:t>
                      </a:r>
                    </a:p>
                    <a:p>
                      <a:pPr lvl="0" algn="ctr" rtl="0">
                        <a:lnSpc>
                          <a:spcPct val="115000"/>
                        </a:lnSpc>
                        <a:spcBef>
                          <a:spcPts val="0"/>
                        </a:spcBef>
                        <a:buNone/>
                      </a:pPr>
                      <a:r>
                        <a:rPr lang="en-US" sz="1100"/>
                        <a:t> </a:t>
                      </a:r>
                    </a:p>
                  </a:txBody>
                  <a:tcPr marL="63500" marR="63500" marT="63500" marB="63500">
                    <a:lnL w="12700"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algn="ctr" rtl="0">
                        <a:lnSpc>
                          <a:spcPct val="115000"/>
                        </a:lnSpc>
                        <a:spcBef>
                          <a:spcPts val="0"/>
                        </a:spcBef>
                        <a:buNone/>
                      </a:pPr>
                      <a:r>
                        <a:rPr lang="en-US" sz="1100"/>
                        <a:t>Administrator</a:t>
                      </a:r>
                    </a:p>
                  </a:txBody>
                  <a:tcPr marL="63500" marR="63500" marT="63500" marB="63500">
                    <a:lnL w="12700"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481775">
                <a:tc>
                  <a:txBody>
                    <a:bodyPr/>
                    <a:lstStyle/>
                    <a:p>
                      <a:pPr lvl="0" algn="ctr" rtl="0">
                        <a:lnSpc>
                          <a:spcPct val="115000"/>
                        </a:lnSpc>
                        <a:spcBef>
                          <a:spcPts val="0"/>
                        </a:spcBef>
                        <a:buNone/>
                      </a:pPr>
                      <a:r>
                        <a:rPr lang="en-US" sz="1100"/>
                        <a:t>Details</a:t>
                      </a:r>
                    </a:p>
                    <a:p>
                      <a:pPr lvl="0" algn="ctr" rtl="0">
                        <a:lnSpc>
                          <a:spcPct val="115000"/>
                        </a:lnSpc>
                        <a:spcBef>
                          <a:spcPts val="0"/>
                        </a:spcBef>
                        <a:buNone/>
                      </a:pPr>
                      <a:r>
                        <a:rPr lang="en-US" sz="1100"/>
                        <a:t> </a:t>
                      </a:r>
                    </a:p>
                  </a:txBody>
                  <a:tcPr marL="63500" marR="63500" marT="63500" marB="63500">
                    <a:lnL w="12700" cap="flat" cmpd="sng">
                      <a:solidFill>
                        <a:srgbClr val="0B5394"/>
                      </a:solidFill>
                      <a:prstDash val="solid"/>
                      <a:round/>
                      <a:headEnd type="none" w="med" len="med"/>
                      <a:tailEnd type="none" w="med" len="med"/>
                    </a:lnL>
                    <a:lnR w="9525"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algn="ctr" rtl="0">
                        <a:lnSpc>
                          <a:spcPct val="115000"/>
                        </a:lnSpc>
                        <a:spcBef>
                          <a:spcPts val="0"/>
                        </a:spcBef>
                        <a:buNone/>
                      </a:pPr>
                      <a:r>
                        <a:rPr lang="en-US" sz="1100"/>
                        <a:t>Removes user from system</a:t>
                      </a:r>
                    </a:p>
                  </a:txBody>
                  <a:tcPr marL="63500" marR="63500" marT="63500" marB="63500">
                    <a:lnL w="9525"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843075">
                <a:tc>
                  <a:txBody>
                    <a:bodyPr/>
                    <a:lstStyle/>
                    <a:p>
                      <a:pPr lvl="0" algn="ctr" rtl="0">
                        <a:lnSpc>
                          <a:spcPct val="115000"/>
                        </a:lnSpc>
                        <a:spcBef>
                          <a:spcPts val="0"/>
                        </a:spcBef>
                        <a:buNone/>
                      </a:pPr>
                      <a:r>
                        <a:rPr lang="en-US" sz="1100"/>
                        <a:t>Entrance conditions</a:t>
                      </a:r>
                    </a:p>
                  </a:txBody>
                  <a:tcPr marL="63500" marR="63500" marT="63500" marB="63500">
                    <a:lnL w="12700" cap="flat" cmpd="sng">
                      <a:solidFill>
                        <a:srgbClr val="0B5394"/>
                      </a:solidFill>
                      <a:prstDash val="solid"/>
                      <a:round/>
                      <a:headEnd type="none" w="med" len="med"/>
                      <a:tailEnd type="none" w="med" len="med"/>
                    </a:lnL>
                    <a:lnR w="9525"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marL="457200" lvl="0" indent="-298450" rtl="0">
                        <a:lnSpc>
                          <a:spcPct val="115000"/>
                        </a:lnSpc>
                        <a:spcBef>
                          <a:spcPts val="0"/>
                        </a:spcBef>
                        <a:buSzPct val="100000"/>
                        <a:buAutoNum type="arabicPeriod"/>
                      </a:pPr>
                      <a:r>
                        <a:rPr lang="en-US" sz="1100"/>
                        <a:t>User role is administrator</a:t>
                      </a:r>
                    </a:p>
                    <a:p>
                      <a:pPr marL="457200" lvl="0" indent="-298450" rtl="0">
                        <a:lnSpc>
                          <a:spcPct val="115000"/>
                        </a:lnSpc>
                        <a:spcBef>
                          <a:spcPts val="0"/>
                        </a:spcBef>
                        <a:buSzPct val="100000"/>
                        <a:buAutoNum type="arabicPeriod"/>
                      </a:pPr>
                      <a:r>
                        <a:rPr lang="en-US" sz="1100"/>
                        <a:t>User to be removed has login credentials</a:t>
                      </a:r>
                    </a:p>
                    <a:p>
                      <a:pPr lvl="0" algn="ctr" rtl="0">
                        <a:lnSpc>
                          <a:spcPct val="115000"/>
                        </a:lnSpc>
                        <a:spcBef>
                          <a:spcPts val="0"/>
                        </a:spcBef>
                        <a:buNone/>
                      </a:pPr>
                      <a:r>
                        <a:rPr lang="en-US" sz="1100"/>
                        <a:t> </a:t>
                      </a:r>
                    </a:p>
                  </a:txBody>
                  <a:tcPr marL="63500" marR="63500" marT="63500" marB="63500">
                    <a:lnL w="9525"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662425">
                <a:tc>
                  <a:txBody>
                    <a:bodyPr/>
                    <a:lstStyle/>
                    <a:p>
                      <a:pPr lvl="0" algn="ctr" rtl="0">
                        <a:lnSpc>
                          <a:spcPct val="115000"/>
                        </a:lnSpc>
                        <a:spcBef>
                          <a:spcPts val="0"/>
                        </a:spcBef>
                        <a:buNone/>
                      </a:pPr>
                      <a:r>
                        <a:rPr lang="en-US" sz="1100"/>
                        <a:t>Exit condition</a:t>
                      </a:r>
                    </a:p>
                    <a:p>
                      <a:pPr lvl="0" algn="ctr" rtl="0">
                        <a:lnSpc>
                          <a:spcPct val="115000"/>
                        </a:lnSpc>
                        <a:spcBef>
                          <a:spcPts val="0"/>
                        </a:spcBef>
                        <a:buNone/>
                      </a:pPr>
                      <a:r>
                        <a:rPr lang="en-US" sz="1100"/>
                        <a:t> </a:t>
                      </a:r>
                    </a:p>
                  </a:txBody>
                  <a:tcPr marL="63500" marR="63500" marT="63500" marB="63500">
                    <a:lnL w="12700" cap="flat" cmpd="sng">
                      <a:solidFill>
                        <a:srgbClr val="0B5394"/>
                      </a:solidFill>
                      <a:prstDash val="solid"/>
                      <a:round/>
                      <a:headEnd type="none" w="med" len="med"/>
                      <a:tailEnd type="none" w="med" len="med"/>
                    </a:lnL>
                    <a:lnR w="9525"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lnSpc>
                          <a:spcPct val="115000"/>
                        </a:lnSpc>
                        <a:spcBef>
                          <a:spcPts val="0"/>
                        </a:spcBef>
                        <a:buNone/>
                      </a:pPr>
                      <a:r>
                        <a:rPr lang="en-US" sz="1100"/>
                        <a:t>User is no longer authenticated to login to the system</a:t>
                      </a:r>
                    </a:p>
                    <a:p>
                      <a:pPr lvl="0" algn="ctr" rtl="0">
                        <a:lnSpc>
                          <a:spcPct val="115000"/>
                        </a:lnSpc>
                        <a:spcBef>
                          <a:spcPts val="0"/>
                        </a:spcBef>
                        <a:buNone/>
                      </a:pPr>
                      <a:r>
                        <a:rPr lang="en-US" sz="1100"/>
                        <a:t> </a:t>
                      </a:r>
                    </a:p>
                  </a:txBody>
                  <a:tcPr marL="63500" marR="63500" marT="63500" marB="63500">
                    <a:lnL w="9525"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r h="2296725">
                <a:tc>
                  <a:txBody>
                    <a:bodyPr/>
                    <a:lstStyle/>
                    <a:p>
                      <a:pPr lvl="0" algn="ctr" rtl="0">
                        <a:lnSpc>
                          <a:spcPct val="115000"/>
                        </a:lnSpc>
                        <a:spcBef>
                          <a:spcPts val="0"/>
                        </a:spcBef>
                        <a:buNone/>
                      </a:pPr>
                      <a:r>
                        <a:rPr lang="en-US" sz="1100"/>
                        <a:t>Sequence</a:t>
                      </a:r>
                    </a:p>
                  </a:txBody>
                  <a:tcPr marL="63500" marR="63500" marT="63500" marB="63500">
                    <a:lnL w="12700" cap="flat" cmpd="sng">
                      <a:solidFill>
                        <a:srgbClr val="0B5394"/>
                      </a:solidFill>
                      <a:prstDash val="solid"/>
                      <a:round/>
                      <a:headEnd type="none" w="med" len="med"/>
                      <a:tailEnd type="none" w="med" len="med"/>
                    </a:lnL>
                    <a:lnR w="9525"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c>
                  <a:txBody>
                    <a:bodyPr/>
                    <a:lstStyle/>
                    <a:p>
                      <a:pPr lvl="0" rtl="0">
                        <a:lnSpc>
                          <a:spcPct val="115000"/>
                        </a:lnSpc>
                        <a:spcBef>
                          <a:spcPts val="0"/>
                        </a:spcBef>
                        <a:buNone/>
                      </a:pPr>
                      <a:r>
                        <a:rPr lang="en-US" sz="800"/>
                        <a:t>1.	Use case begins when an Administrator logs into system and is redirected to the User Management view</a:t>
                      </a:r>
                    </a:p>
                    <a:p>
                      <a:pPr lvl="0" rtl="0">
                        <a:lnSpc>
                          <a:spcPct val="115000"/>
                        </a:lnSpc>
                        <a:spcBef>
                          <a:spcPts val="0"/>
                        </a:spcBef>
                        <a:buNone/>
                      </a:pPr>
                      <a:r>
                        <a:rPr lang="en-US" sz="800"/>
                        <a:t>2.    In the User Management view, admin navigates to the “Edit User” panel and clicks the Edit button next to the user they wish to edit, which opens a modal</a:t>
                      </a:r>
                    </a:p>
                    <a:p>
                      <a:pPr lvl="0" rtl="0">
                        <a:lnSpc>
                          <a:spcPct val="115000"/>
                        </a:lnSpc>
                        <a:spcBef>
                          <a:spcPts val="0"/>
                        </a:spcBef>
                        <a:buNone/>
                      </a:pPr>
                      <a:r>
                        <a:rPr lang="en-US" sz="800"/>
                        <a:t>3.    Admin clicks the Delete User button located at the top right corner of the modal</a:t>
                      </a:r>
                    </a:p>
                    <a:p>
                      <a:pPr lvl="0" rtl="0">
                        <a:lnSpc>
                          <a:spcPct val="115000"/>
                        </a:lnSpc>
                        <a:spcBef>
                          <a:spcPts val="0"/>
                        </a:spcBef>
                        <a:buNone/>
                      </a:pPr>
                      <a:r>
                        <a:rPr lang="en-US" sz="800"/>
                        <a:t>4.    Admin confirms whether they would like to delete the selected user in the confirmation dialog box</a:t>
                      </a:r>
                    </a:p>
                    <a:p>
                      <a:pPr lvl="0" rtl="0">
                        <a:lnSpc>
                          <a:spcPct val="115000"/>
                        </a:lnSpc>
                        <a:spcBef>
                          <a:spcPts val="0"/>
                        </a:spcBef>
                        <a:buNone/>
                      </a:pPr>
                      <a:r>
                        <a:rPr lang="en-US" sz="800"/>
                        <a:t>5.    System removes user from database and sends response to admin controller to update view</a:t>
                      </a:r>
                    </a:p>
                    <a:p>
                      <a:pPr lvl="0" rtl="0">
                        <a:lnSpc>
                          <a:spcPct val="115000"/>
                        </a:lnSpc>
                        <a:spcBef>
                          <a:spcPts val="0"/>
                        </a:spcBef>
                        <a:buNone/>
                      </a:pPr>
                      <a:r>
                        <a:rPr lang="en-US" sz="800"/>
                        <a:t>6.    Use case ends when admin confirms and selected user is removed from the Edit User panel</a:t>
                      </a:r>
                    </a:p>
                    <a:p>
                      <a:pPr lvl="0" rtl="0">
                        <a:lnSpc>
                          <a:spcPct val="115000"/>
                        </a:lnSpc>
                        <a:spcBef>
                          <a:spcPts val="0"/>
                        </a:spcBef>
                        <a:buNone/>
                      </a:pPr>
                      <a:r>
                        <a:rPr lang="en-US" sz="800"/>
                        <a:t> </a:t>
                      </a:r>
                    </a:p>
                    <a:p>
                      <a:pPr lvl="0" rtl="0">
                        <a:lnSpc>
                          <a:spcPct val="115000"/>
                        </a:lnSpc>
                        <a:spcBef>
                          <a:spcPts val="0"/>
                        </a:spcBef>
                        <a:buNone/>
                      </a:pPr>
                      <a:r>
                        <a:rPr lang="en-US" sz="800"/>
                        <a:t> </a:t>
                      </a:r>
                    </a:p>
                  </a:txBody>
                  <a:tcPr marL="63500" marR="63500" marT="63500" marB="63500">
                    <a:lnL w="9525" cap="flat" cmpd="sng">
                      <a:solidFill>
                        <a:srgbClr val="0B5394"/>
                      </a:solidFill>
                      <a:prstDash val="solid"/>
                      <a:round/>
                      <a:headEnd type="none" w="med" len="med"/>
                      <a:tailEnd type="none" w="med" len="med"/>
                    </a:lnL>
                    <a:lnR w="12700" cap="flat" cmpd="sng">
                      <a:solidFill>
                        <a:srgbClr val="0B5394"/>
                      </a:solidFill>
                      <a:prstDash val="solid"/>
                      <a:round/>
                      <a:headEnd type="none" w="med" len="med"/>
                      <a:tailEnd type="none" w="med" len="med"/>
                    </a:lnR>
                    <a:lnT w="12700" cap="flat" cmpd="sng">
                      <a:solidFill>
                        <a:srgbClr val="0B5394"/>
                      </a:solidFill>
                      <a:prstDash val="solid"/>
                      <a:round/>
                      <a:headEnd type="none" w="med" len="med"/>
                      <a:tailEnd type="none" w="med" len="med"/>
                    </a:lnT>
                    <a:lnB w="12700" cap="flat" cmpd="sng">
                      <a:solidFill>
                        <a:srgbClr val="0B5394"/>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779475" y="708750"/>
            <a:ext cx="7583400" cy="389100"/>
          </a:xfrm>
          <a:prstGeom prst="rect">
            <a:avLst/>
          </a:prstGeom>
        </p:spPr>
        <p:txBody>
          <a:bodyPr lIns="91425" tIns="91425" rIns="91425" bIns="91425" anchor="t" anchorCtr="0">
            <a:noAutofit/>
          </a:bodyPr>
          <a:lstStyle/>
          <a:p>
            <a:pPr lvl="0">
              <a:spcBef>
                <a:spcPts val="0"/>
              </a:spcBef>
              <a:buNone/>
            </a:pPr>
            <a:r>
              <a:rPr lang="en-US" sz="3000"/>
              <a:t>Sequence Diagram</a:t>
            </a:r>
          </a:p>
        </p:txBody>
      </p:sp>
      <p:pic>
        <p:nvPicPr>
          <p:cNvPr id="346" name="Shape 346"/>
          <p:cNvPicPr preferRelativeResize="0"/>
          <p:nvPr/>
        </p:nvPicPr>
        <p:blipFill>
          <a:blip r:embed="rId3">
            <a:alphaModFix/>
          </a:blip>
          <a:stretch>
            <a:fillRect/>
          </a:stretch>
        </p:blipFill>
        <p:spPr>
          <a:xfrm>
            <a:off x="779475" y="1536650"/>
            <a:ext cx="7022274" cy="44451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endParaRPr/>
          </a:p>
        </p:txBody>
      </p:sp>
      <p:sp>
        <p:nvSpPr>
          <p:cNvPr id="353" name="Shape 353"/>
          <p:cNvSpPr txBox="1">
            <a:spLocks noGrp="1"/>
          </p:cNvSpPr>
          <p:nvPr>
            <p:ph type="body" idx="1"/>
          </p:nvPr>
        </p:nvSpPr>
        <p:spPr>
          <a:xfrm>
            <a:off x="779462" y="1828800"/>
            <a:ext cx="7583400" cy="4208400"/>
          </a:xfrm>
          <a:prstGeom prst="rect">
            <a:avLst/>
          </a:prstGeom>
        </p:spPr>
        <p:txBody>
          <a:bodyPr lIns="91425" tIns="91425" rIns="91425" bIns="91425" anchor="t" anchorCtr="0">
            <a:noAutofit/>
          </a:bodyPr>
          <a:lstStyle/>
          <a:p>
            <a:pPr lvl="0">
              <a:spcBef>
                <a:spcPts val="0"/>
              </a:spcBef>
              <a:buNone/>
            </a:pPr>
            <a:endParaRPr/>
          </a:p>
        </p:txBody>
      </p:sp>
      <p:pic>
        <p:nvPicPr>
          <p:cNvPr id="354" name="Shape 354"/>
          <p:cNvPicPr preferRelativeResize="0"/>
          <p:nvPr/>
        </p:nvPicPr>
        <p:blipFill>
          <a:blip r:embed="rId3">
            <a:alphaModFix/>
          </a:blip>
          <a:stretch>
            <a:fillRect/>
          </a:stretch>
        </p:blipFill>
        <p:spPr>
          <a:xfrm>
            <a:off x="891675" y="655750"/>
            <a:ext cx="7692650" cy="56831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780287" y="-12235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#6 - Reset Password</a:t>
            </a:r>
          </a:p>
        </p:txBody>
      </p:sp>
      <p:graphicFrame>
        <p:nvGraphicFramePr>
          <p:cNvPr id="361" name="Shape 361"/>
          <p:cNvGraphicFramePr/>
          <p:nvPr/>
        </p:nvGraphicFramePr>
        <p:xfrm>
          <a:off x="779475" y="1425600"/>
          <a:ext cx="6868050" cy="4543705"/>
        </p:xfrm>
        <a:graphic>
          <a:graphicData uri="http://schemas.openxmlformats.org/drawingml/2006/table">
            <a:tbl>
              <a:tblPr>
                <a:noFill/>
                <a:tableStyleId>{7B9CDBD2-833A-48B2-BF7D-3A5A1D7E7270}</a:tableStyleId>
              </a:tblPr>
              <a:tblGrid>
                <a:gridCol w="3434025"/>
                <a:gridCol w="3434025"/>
              </a:tblGrid>
              <a:tr h="550825">
                <a:tc gridSpan="2">
                  <a:txBody>
                    <a:bodyPr/>
                    <a:lstStyle/>
                    <a:p>
                      <a:pPr lvl="0" rtl="0">
                        <a:spcBef>
                          <a:spcPts val="0"/>
                        </a:spcBef>
                        <a:buNone/>
                      </a:pPr>
                      <a:r>
                        <a:rPr lang="en-US" sz="1100" b="1"/>
                        <a:t>Precondition: This use case assumes that the supervisor has already logged in and that a user has approached the supervisor to unlock his or her account by resetting their password.</a:t>
                      </a:r>
                    </a:p>
                  </a:txBody>
                  <a:tcPr marL="63500" marR="63500" marT="63500" marB="63500"/>
                </a:tc>
                <a:tc hMerge="1">
                  <a:txBody>
                    <a:bodyPr/>
                    <a:lstStyle/>
                    <a:p>
                      <a:endParaRPr lang="en-US"/>
                    </a:p>
                  </a:txBody>
                  <a:tcPr/>
                </a:tc>
              </a:tr>
              <a:tr h="262450">
                <a:tc>
                  <a:txBody>
                    <a:bodyPr/>
                    <a:lstStyle/>
                    <a:p>
                      <a:pPr lvl="0" rtl="0">
                        <a:spcBef>
                          <a:spcPts val="0"/>
                        </a:spcBef>
                        <a:buNone/>
                      </a:pPr>
                      <a:r>
                        <a:rPr lang="en-US" sz="1100" b="1"/>
                        <a:t>Actor interaction: Supervisor</a:t>
                      </a:r>
                    </a:p>
                  </a:txBody>
                  <a:tcPr marL="63500" marR="63500" marT="63500" marB="63500"/>
                </a:tc>
                <a:tc>
                  <a:txBody>
                    <a:bodyPr/>
                    <a:lstStyle/>
                    <a:p>
                      <a:pPr lvl="0" rtl="0">
                        <a:spcBef>
                          <a:spcPts val="0"/>
                        </a:spcBef>
                        <a:buNone/>
                      </a:pPr>
                      <a:r>
                        <a:rPr lang="en-US" sz="1100" b="1"/>
                        <a:t>System response: VRC App</a:t>
                      </a:r>
                    </a:p>
                  </a:txBody>
                  <a:tcPr marL="63500" marR="63500" marT="63500" marB="63500"/>
                </a:tc>
              </a:tr>
              <a:tr h="413225">
                <a:tc>
                  <a:txBody>
                    <a:bodyPr/>
                    <a:lstStyle/>
                    <a:p>
                      <a:pPr lvl="0" rtl="0">
                        <a:spcBef>
                          <a:spcPts val="0"/>
                        </a:spcBef>
                        <a:buNone/>
                      </a:pPr>
                      <a:r>
                        <a:rPr lang="en-US" sz="1100"/>
                        <a:t>1. TUCBW the supervisor selecting the “Reset Password” link in the dashboard navigation.</a:t>
                      </a:r>
                    </a:p>
                  </a:txBody>
                  <a:tcPr marL="63500" marR="63500" marT="63500" marB="63500"/>
                </a:tc>
                <a:tc>
                  <a:txBody>
                    <a:bodyPr/>
                    <a:lstStyle/>
                    <a:p>
                      <a:pPr lvl="0" rtl="0">
                        <a:spcBef>
                          <a:spcPts val="0"/>
                        </a:spcBef>
                        <a:buNone/>
                      </a:pPr>
                      <a:r>
                        <a:rPr lang="en-US" sz="1100"/>
                        <a:t>2. The system routes the supervisor to the appropriate view. </a:t>
                      </a:r>
                    </a:p>
                  </a:txBody>
                  <a:tcPr marL="63500" marR="63500" marT="63500" marB="63500"/>
                </a:tc>
              </a:tr>
              <a:tr h="413225">
                <a:tc>
                  <a:txBody>
                    <a:bodyPr/>
                    <a:lstStyle/>
                    <a:p>
                      <a:pPr lvl="0" rtl="0">
                        <a:spcBef>
                          <a:spcPts val="0"/>
                        </a:spcBef>
                        <a:buNone/>
                      </a:pPr>
                      <a:r>
                        <a:rPr lang="en-US" sz="1100"/>
                        <a:t>3. The supervisor uses the search functionality to find the locked user in question, if need be. </a:t>
                      </a:r>
                    </a:p>
                  </a:txBody>
                  <a:tcPr marL="63500" marR="63500" marT="63500" marB="63500"/>
                </a:tc>
                <a:tc>
                  <a:txBody>
                    <a:bodyPr/>
                    <a:lstStyle/>
                    <a:p>
                      <a:pPr lvl="0" rtl="0">
                        <a:spcBef>
                          <a:spcPts val="0"/>
                        </a:spcBef>
                        <a:buNone/>
                      </a:pPr>
                      <a:r>
                        <a:rPr lang="en-US" sz="1100"/>
                        <a:t>4. The system filters the list of users accordingly until a desired user is found.</a:t>
                      </a:r>
                    </a:p>
                  </a:txBody>
                  <a:tcPr marL="63500" marR="63500" marT="63500" marB="63500"/>
                </a:tc>
              </a:tr>
              <a:tr h="413225">
                <a:tc>
                  <a:txBody>
                    <a:bodyPr/>
                    <a:lstStyle/>
                    <a:p>
                      <a:pPr lvl="0" rtl="0">
                        <a:spcBef>
                          <a:spcPts val="0"/>
                        </a:spcBef>
                        <a:buNone/>
                      </a:pPr>
                      <a:r>
                        <a:rPr lang="en-US" sz="1100"/>
                        <a:t>5. The user selects the locked user by marking the radio button for the appropriate row. </a:t>
                      </a:r>
                    </a:p>
                  </a:txBody>
                  <a:tcPr marL="63500" marR="63500" marT="63500" marB="63500"/>
                </a:tc>
                <a:tc>
                  <a:txBody>
                    <a:bodyPr/>
                    <a:lstStyle/>
                    <a:p>
                      <a:pPr lvl="0" rtl="0">
                        <a:spcBef>
                          <a:spcPts val="0"/>
                        </a:spcBef>
                        <a:buNone/>
                      </a:pPr>
                      <a:r>
                        <a:rPr lang="en-US" sz="1100"/>
                        <a:t>6. The system enables the password and password confirmation fields in the table. </a:t>
                      </a:r>
                    </a:p>
                  </a:txBody>
                  <a:tcPr marL="63500" marR="63500" marT="63500" marB="63500"/>
                </a:tc>
              </a:tr>
              <a:tr h="413225">
                <a:tc>
                  <a:txBody>
                    <a:bodyPr/>
                    <a:lstStyle/>
                    <a:p>
                      <a:pPr lvl="0" rtl="0">
                        <a:spcBef>
                          <a:spcPts val="0"/>
                        </a:spcBef>
                        <a:buNone/>
                      </a:pPr>
                      <a:r>
                        <a:rPr lang="en-US" sz="1100"/>
                        <a:t>7. The supervisor enters a password in the “New Password” field. </a:t>
                      </a:r>
                    </a:p>
                  </a:txBody>
                  <a:tcPr marL="63500" marR="63500" marT="63500" marB="63500"/>
                </a:tc>
                <a:tc>
                  <a:txBody>
                    <a:bodyPr/>
                    <a:lstStyle/>
                    <a:p>
                      <a:pPr lvl="0" rtl="0">
                        <a:spcBef>
                          <a:spcPts val="0"/>
                        </a:spcBef>
                        <a:buNone/>
                      </a:pPr>
                      <a:endParaRPr sz="1100"/>
                    </a:p>
                  </a:txBody>
                  <a:tcPr marL="63500" marR="63500" marT="63500" marB="63500"/>
                </a:tc>
              </a:tr>
              <a:tr h="413225">
                <a:tc>
                  <a:txBody>
                    <a:bodyPr/>
                    <a:lstStyle/>
                    <a:p>
                      <a:pPr lvl="0" rtl="0">
                        <a:spcBef>
                          <a:spcPts val="0"/>
                        </a:spcBef>
                        <a:buNone/>
                      </a:pPr>
                      <a:r>
                        <a:rPr lang="en-US" sz="1100"/>
                        <a:t>7b. The supervisor enters the same password in the “Password Confirmation” field.</a:t>
                      </a:r>
                    </a:p>
                  </a:txBody>
                  <a:tcPr marL="63500" marR="63500" marT="63500" marB="63500"/>
                </a:tc>
                <a:tc>
                  <a:txBody>
                    <a:bodyPr/>
                    <a:lstStyle/>
                    <a:p>
                      <a:pPr lvl="0" rtl="0">
                        <a:spcBef>
                          <a:spcPts val="0"/>
                        </a:spcBef>
                        <a:buNone/>
                      </a:pPr>
                      <a:endParaRPr sz="1100"/>
                    </a:p>
                  </a:txBody>
                  <a:tcPr marL="63500" marR="63500" marT="63500" marB="63500"/>
                </a:tc>
              </a:tr>
              <a:tr h="413225">
                <a:tc>
                  <a:txBody>
                    <a:bodyPr/>
                    <a:lstStyle/>
                    <a:p>
                      <a:pPr lvl="0" rtl="0">
                        <a:spcBef>
                          <a:spcPts val="0"/>
                        </a:spcBef>
                        <a:buNone/>
                      </a:pPr>
                      <a:r>
                        <a:rPr lang="en-US" sz="1100"/>
                        <a:t>7c. The supervisor selects the “Reset” link. </a:t>
                      </a:r>
                    </a:p>
                  </a:txBody>
                  <a:tcPr marL="63500" marR="63500" marT="63500" marB="63500"/>
                </a:tc>
                <a:tc>
                  <a:txBody>
                    <a:bodyPr/>
                    <a:lstStyle/>
                    <a:p>
                      <a:pPr lvl="0" rtl="0">
                        <a:spcBef>
                          <a:spcPts val="0"/>
                        </a:spcBef>
                        <a:buNone/>
                      </a:pPr>
                      <a:r>
                        <a:rPr lang="en-US" sz="1100"/>
                        <a:t>8. The system resets the locked user’s password and notifies the user accordingly. </a:t>
                      </a:r>
                    </a:p>
                  </a:txBody>
                  <a:tcPr marL="63500" marR="63500" marT="63500" marB="63500"/>
                </a:tc>
              </a:tr>
              <a:tr h="413225">
                <a:tc>
                  <a:txBody>
                    <a:bodyPr/>
                    <a:lstStyle/>
                    <a:p>
                      <a:pPr lvl="0" rtl="0">
                        <a:spcBef>
                          <a:spcPts val="0"/>
                        </a:spcBef>
                        <a:buNone/>
                      </a:pPr>
                      <a:r>
                        <a:rPr lang="en-US" sz="1100"/>
                        <a:t>9. The supervisor has successfully reset the locked user’s password. </a:t>
                      </a:r>
                    </a:p>
                  </a:txBody>
                  <a:tcPr marL="63500" marR="63500" marT="63500" marB="63500"/>
                </a:tc>
                <a:tc>
                  <a:txBody>
                    <a:bodyPr/>
                    <a:lstStyle/>
                    <a:p>
                      <a:pPr lvl="0" rtl="0">
                        <a:spcBef>
                          <a:spcPts val="0"/>
                        </a:spcBef>
                        <a:buNone/>
                      </a:pPr>
                      <a:endParaRPr sz="1100"/>
                    </a:p>
                  </a:txBody>
                  <a:tcPr marL="63500" marR="63500" marT="63500" marB="63500"/>
                </a:tc>
              </a:tr>
              <a:tr h="413225">
                <a:tc gridSpan="2">
                  <a:txBody>
                    <a:bodyPr/>
                    <a:lstStyle/>
                    <a:p>
                      <a:pPr lvl="0" rtl="0">
                        <a:spcBef>
                          <a:spcPts val="0"/>
                        </a:spcBef>
                        <a:buNone/>
                      </a:pPr>
                      <a:r>
                        <a:rPr lang="en-US" sz="1100" b="1"/>
                        <a:t>Postcondition: The locked user has had his or her password successfully reset and can now log into the system using their new password. </a:t>
                      </a:r>
                    </a:p>
                  </a:txBody>
                  <a:tcPr marL="63500" marR="63500" marT="63500" marB="63500"/>
                </a:tc>
                <a:tc hMerge="1">
                  <a:txBody>
                    <a:bodyPr/>
                    <a:lstStyle/>
                    <a:p>
                      <a:endParaRPr lang="en-US"/>
                    </a:p>
                  </a:txBody>
                  <a:tcPr/>
                </a:tc>
              </a:tr>
            </a:tbl>
          </a:graphicData>
        </a:graphic>
      </p:graphicFrame>
      <p:sp>
        <p:nvSpPr>
          <p:cNvPr id="362" name="Shape 362"/>
          <p:cNvSpPr txBox="1"/>
          <p:nvPr/>
        </p:nvSpPr>
        <p:spPr>
          <a:xfrm>
            <a:off x="290175" y="707825"/>
            <a:ext cx="7583400" cy="645000"/>
          </a:xfrm>
          <a:prstGeom prst="rect">
            <a:avLst/>
          </a:prstGeom>
          <a:noFill/>
          <a:ln>
            <a:noFill/>
          </a:ln>
        </p:spPr>
        <p:txBody>
          <a:bodyPr lIns="91425" tIns="91425" rIns="91425" bIns="91425" anchor="t" anchorCtr="0">
            <a:noAutofit/>
          </a:bodyPr>
          <a:lstStyle/>
          <a:p>
            <a:pPr marL="457200" lvl="0" indent="-330200" rtl="0">
              <a:spcBef>
                <a:spcPts val="800"/>
              </a:spcBef>
              <a:spcAft>
                <a:spcPts val="400"/>
              </a:spcAft>
              <a:buClr>
                <a:schemeClr val="dk1"/>
              </a:buClr>
              <a:buSzPct val="100000"/>
              <a:buChar char="●"/>
            </a:pPr>
            <a:r>
              <a:rPr lang="en-US" sz="1600">
                <a:solidFill>
                  <a:schemeClr val="dk1"/>
                </a:solidFill>
              </a:rPr>
              <a:t>As a supervisor, I would like the ability to reset passwords for locked users so that they can regain access to the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#6 - Reset Password</a:t>
            </a:r>
          </a:p>
        </p:txBody>
      </p:sp>
      <p:pic>
        <p:nvPicPr>
          <p:cNvPr id="369" name="Shape 369"/>
          <p:cNvPicPr preferRelativeResize="0"/>
          <p:nvPr/>
        </p:nvPicPr>
        <p:blipFill>
          <a:blip r:embed="rId3">
            <a:alphaModFix/>
          </a:blip>
          <a:stretch>
            <a:fillRect/>
          </a:stretch>
        </p:blipFill>
        <p:spPr>
          <a:xfrm>
            <a:off x="779474" y="1425600"/>
            <a:ext cx="6957024" cy="4376375"/>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575775" y="373450"/>
            <a:ext cx="4160400" cy="6711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pic>
        <p:nvPicPr>
          <p:cNvPr id="165" name="Shape 165"/>
          <p:cNvPicPr preferRelativeResize="0"/>
          <p:nvPr/>
        </p:nvPicPr>
        <p:blipFill>
          <a:blip r:embed="rId3">
            <a:alphaModFix/>
          </a:blip>
          <a:stretch>
            <a:fillRect/>
          </a:stretch>
        </p:blipFill>
        <p:spPr>
          <a:xfrm>
            <a:off x="2253699" y="1273149"/>
            <a:ext cx="6547674" cy="4391404"/>
          </a:xfrm>
          <a:prstGeom prst="rect">
            <a:avLst/>
          </a:prstGeom>
          <a:noFill/>
          <a:ln>
            <a:noFill/>
          </a:ln>
        </p:spPr>
      </p:pic>
      <p:sp>
        <p:nvSpPr>
          <p:cNvPr id="166" name="Shape 166"/>
          <p:cNvSpPr txBox="1"/>
          <p:nvPr/>
        </p:nvSpPr>
        <p:spPr>
          <a:xfrm>
            <a:off x="271600" y="1408950"/>
            <a:ext cx="1982100" cy="4040100"/>
          </a:xfrm>
          <a:prstGeom prst="rect">
            <a:avLst/>
          </a:prstGeom>
          <a:noFill/>
          <a:ln>
            <a:noFill/>
          </a:ln>
        </p:spPr>
        <p:txBody>
          <a:bodyPr lIns="91425" tIns="91425" rIns="91425" bIns="91425" anchor="t" anchorCtr="0">
            <a:noAutofit/>
          </a:bodyPr>
          <a:lstStyle/>
          <a:p>
            <a:pPr lvl="0">
              <a:spcBef>
                <a:spcPts val="0"/>
              </a:spcBef>
              <a:buNone/>
            </a:pPr>
            <a:r>
              <a:rPr lang="en-US" b="1"/>
              <a:t>Officers, Supervisors, and Administrators access the login page, and upon entering correct credentials, are routed to their appropriate dashboards in order to fulfill their tasks, and access role specific features.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#6 - Reset Password</a:t>
            </a:r>
          </a:p>
        </p:txBody>
      </p:sp>
      <p:pic>
        <p:nvPicPr>
          <p:cNvPr id="376" name="Shape 376" descr="VRC   Supervisor Dashboard.png"/>
          <p:cNvPicPr preferRelativeResize="0"/>
          <p:nvPr/>
        </p:nvPicPr>
        <p:blipFill rotWithShape="1">
          <a:blip r:embed="rId3">
            <a:alphaModFix/>
          </a:blip>
          <a:srcRect r="635" b="26948"/>
          <a:stretch/>
        </p:blipFill>
        <p:spPr>
          <a:xfrm>
            <a:off x="408025" y="1425600"/>
            <a:ext cx="8416301" cy="4439499"/>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780287" y="-169525"/>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#7 - Add Category</a:t>
            </a:r>
          </a:p>
        </p:txBody>
      </p:sp>
      <p:graphicFrame>
        <p:nvGraphicFramePr>
          <p:cNvPr id="383" name="Shape 383"/>
          <p:cNvGraphicFramePr/>
          <p:nvPr/>
        </p:nvGraphicFramePr>
        <p:xfrm>
          <a:off x="1015425" y="1743250"/>
          <a:ext cx="6958150" cy="3678225"/>
        </p:xfrm>
        <a:graphic>
          <a:graphicData uri="http://schemas.openxmlformats.org/drawingml/2006/table">
            <a:tbl>
              <a:tblPr>
                <a:noFill/>
                <a:tableStyleId>{7B9CDBD2-833A-48B2-BF7D-3A5A1D7E7270}</a:tableStyleId>
              </a:tblPr>
              <a:tblGrid>
                <a:gridCol w="3479075"/>
                <a:gridCol w="3479075"/>
              </a:tblGrid>
              <a:tr h="414575">
                <a:tc gridSpan="2">
                  <a:txBody>
                    <a:bodyPr/>
                    <a:lstStyle/>
                    <a:p>
                      <a:pPr lvl="0" rtl="0">
                        <a:spcBef>
                          <a:spcPts val="0"/>
                        </a:spcBef>
                        <a:buNone/>
                      </a:pPr>
                      <a:r>
                        <a:rPr lang="en-US" sz="1100" b="1"/>
                        <a:t>Precondition: This use case assumes that the administrator has already logged in.</a:t>
                      </a:r>
                    </a:p>
                  </a:txBody>
                  <a:tcPr marL="63500" marR="63500" marT="63500" marB="63500"/>
                </a:tc>
                <a:tc hMerge="1">
                  <a:txBody>
                    <a:bodyPr/>
                    <a:lstStyle/>
                    <a:p>
                      <a:endParaRPr lang="en-US"/>
                    </a:p>
                  </a:txBody>
                  <a:tcPr/>
                </a:tc>
              </a:tr>
              <a:tr h="414575">
                <a:tc>
                  <a:txBody>
                    <a:bodyPr/>
                    <a:lstStyle/>
                    <a:p>
                      <a:pPr lvl="0" rtl="0">
                        <a:spcBef>
                          <a:spcPts val="0"/>
                        </a:spcBef>
                        <a:buNone/>
                      </a:pPr>
                      <a:r>
                        <a:rPr lang="en-US" sz="1100" b="1"/>
                        <a:t>Actor interaction: Administrator</a:t>
                      </a:r>
                    </a:p>
                  </a:txBody>
                  <a:tcPr marL="63500" marR="63500" marT="63500" marB="63500"/>
                </a:tc>
                <a:tc>
                  <a:txBody>
                    <a:bodyPr/>
                    <a:lstStyle/>
                    <a:p>
                      <a:pPr lvl="0" rtl="0">
                        <a:spcBef>
                          <a:spcPts val="0"/>
                        </a:spcBef>
                        <a:buNone/>
                      </a:pPr>
                      <a:r>
                        <a:rPr lang="en-US" sz="1100" b="1"/>
                        <a:t>System response: VRC App</a:t>
                      </a:r>
                    </a:p>
                  </a:txBody>
                  <a:tcPr marL="63500" marR="63500" marT="63500" marB="63500"/>
                </a:tc>
              </a:tr>
              <a:tr h="890900">
                <a:tc>
                  <a:txBody>
                    <a:bodyPr/>
                    <a:lstStyle/>
                    <a:p>
                      <a:pPr lvl="0" rtl="0">
                        <a:spcBef>
                          <a:spcPts val="0"/>
                        </a:spcBef>
                        <a:buNone/>
                      </a:pPr>
                      <a:r>
                        <a:rPr lang="en-US" sz="1100"/>
                        <a:t>1. TUCBW the administrator selecting the “Document Categories” link in the dashboard navigation.</a:t>
                      </a:r>
                    </a:p>
                  </a:txBody>
                  <a:tcPr marL="63500" marR="63500" marT="63500" marB="63500"/>
                </a:tc>
                <a:tc>
                  <a:txBody>
                    <a:bodyPr/>
                    <a:lstStyle/>
                    <a:p>
                      <a:pPr lvl="0" rtl="0">
                        <a:spcBef>
                          <a:spcPts val="0"/>
                        </a:spcBef>
                        <a:buNone/>
                      </a:pPr>
                      <a:r>
                        <a:rPr lang="en-US" sz="1100"/>
                        <a:t>2. The system routes the administrator to the appropriate view. </a:t>
                      </a:r>
                    </a:p>
                  </a:txBody>
                  <a:tcPr marL="63500" marR="63500" marT="63500" marB="63500"/>
                </a:tc>
              </a:tr>
              <a:tr h="652725">
                <a:tc>
                  <a:txBody>
                    <a:bodyPr/>
                    <a:lstStyle/>
                    <a:p>
                      <a:pPr lvl="0" rtl="0">
                        <a:spcBef>
                          <a:spcPts val="0"/>
                        </a:spcBef>
                        <a:buNone/>
                      </a:pPr>
                      <a:r>
                        <a:rPr lang="en-US" sz="1100"/>
                        <a:t>3. The administrator enters a category in the category field and clicks that ‘Add’ button.</a:t>
                      </a:r>
                    </a:p>
                  </a:txBody>
                  <a:tcPr marL="63500" marR="63500" marT="63500" marB="63500"/>
                </a:tc>
                <a:tc>
                  <a:txBody>
                    <a:bodyPr/>
                    <a:lstStyle/>
                    <a:p>
                      <a:pPr lvl="0" rtl="0">
                        <a:spcBef>
                          <a:spcPts val="0"/>
                        </a:spcBef>
                        <a:buNone/>
                      </a:pPr>
                      <a:r>
                        <a:rPr lang="en-US" sz="1100"/>
                        <a:t>4. The system adds the category to the database. </a:t>
                      </a:r>
                    </a:p>
                  </a:txBody>
                  <a:tcPr marL="63500" marR="63500" marT="63500" marB="63500"/>
                </a:tc>
              </a:tr>
              <a:tr h="652725">
                <a:tc>
                  <a:txBody>
                    <a:bodyPr/>
                    <a:lstStyle/>
                    <a:p>
                      <a:pPr lvl="0" rtl="0">
                        <a:spcBef>
                          <a:spcPts val="0"/>
                        </a:spcBef>
                        <a:buNone/>
                      </a:pPr>
                      <a:r>
                        <a:rPr lang="en-US" sz="1100"/>
                        <a:t>5. The category is now listed under existing categories. </a:t>
                      </a:r>
                    </a:p>
                  </a:txBody>
                  <a:tcPr marL="63500" marR="63500" marT="63500" marB="63500"/>
                </a:tc>
                <a:tc>
                  <a:txBody>
                    <a:bodyPr/>
                    <a:lstStyle/>
                    <a:p>
                      <a:pPr lvl="0" rtl="0">
                        <a:spcBef>
                          <a:spcPts val="0"/>
                        </a:spcBef>
                        <a:buNone/>
                      </a:pPr>
                      <a:endParaRPr sz="1100"/>
                    </a:p>
                  </a:txBody>
                  <a:tcPr marL="63500" marR="63500" marT="63500" marB="63500"/>
                </a:tc>
              </a:tr>
              <a:tr h="652725">
                <a:tc gridSpan="2">
                  <a:txBody>
                    <a:bodyPr/>
                    <a:lstStyle/>
                    <a:p>
                      <a:pPr lvl="0" rtl="0">
                        <a:spcBef>
                          <a:spcPts val="0"/>
                        </a:spcBef>
                        <a:buNone/>
                      </a:pPr>
                      <a:r>
                        <a:rPr lang="en-US" sz="1100" b="1"/>
                        <a:t>Postcondition: The category is now viewable by the administrator, supervisor, and officer. </a:t>
                      </a:r>
                    </a:p>
                  </a:txBody>
                  <a:tcPr marL="63500" marR="63500" marT="63500" marB="63500"/>
                </a:tc>
                <a:tc hMerge="1">
                  <a:txBody>
                    <a:bodyPr/>
                    <a:lstStyle/>
                    <a:p>
                      <a:endParaRPr lang="en-US"/>
                    </a:p>
                  </a:txBody>
                  <a:tcPr/>
                </a:tc>
              </a:tr>
            </a:tbl>
          </a:graphicData>
        </a:graphic>
      </p:graphicFrame>
      <p:sp>
        <p:nvSpPr>
          <p:cNvPr id="384" name="Shape 384"/>
          <p:cNvSpPr txBox="1"/>
          <p:nvPr/>
        </p:nvSpPr>
        <p:spPr>
          <a:xfrm>
            <a:off x="218475" y="849375"/>
            <a:ext cx="8527200" cy="1044600"/>
          </a:xfrm>
          <a:prstGeom prst="rect">
            <a:avLst/>
          </a:prstGeom>
          <a:noFill/>
          <a:ln>
            <a:noFill/>
          </a:ln>
        </p:spPr>
        <p:txBody>
          <a:bodyPr lIns="91425" tIns="91425" rIns="91425" bIns="91425" anchor="t" anchorCtr="0">
            <a:noAutofit/>
          </a:bodyPr>
          <a:lstStyle/>
          <a:p>
            <a:pPr marL="457200" lvl="0" indent="-342900" rtl="0">
              <a:spcBef>
                <a:spcPts val="0"/>
              </a:spcBef>
              <a:buClr>
                <a:schemeClr val="dk1"/>
              </a:buClr>
              <a:buSzPct val="100000"/>
              <a:buChar char="●"/>
            </a:pPr>
            <a:r>
              <a:rPr lang="en-US" sz="1800" i="1">
                <a:solidFill>
                  <a:schemeClr val="dk1"/>
                </a:solidFill>
              </a:rPr>
              <a:t>As an administrator, I would like the ability to add new categories to the officer view, so that documents are able to be sorted in a more appropriate category.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#7 - Add Category</a:t>
            </a:r>
          </a:p>
        </p:txBody>
      </p:sp>
      <p:pic>
        <p:nvPicPr>
          <p:cNvPr id="391" name="Shape 391"/>
          <p:cNvPicPr preferRelativeResize="0"/>
          <p:nvPr/>
        </p:nvPicPr>
        <p:blipFill>
          <a:blip r:embed="rId3">
            <a:alphaModFix/>
          </a:blip>
          <a:stretch>
            <a:fillRect/>
          </a:stretch>
        </p:blipFill>
        <p:spPr>
          <a:xfrm>
            <a:off x="779462" y="1780987"/>
            <a:ext cx="7160274" cy="3567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#7 - Add Category</a:t>
            </a:r>
          </a:p>
        </p:txBody>
      </p:sp>
      <p:pic>
        <p:nvPicPr>
          <p:cNvPr id="398" name="Shape 398"/>
          <p:cNvPicPr preferRelativeResize="0"/>
          <p:nvPr/>
        </p:nvPicPr>
        <p:blipFill>
          <a:blip r:embed="rId3">
            <a:alphaModFix/>
          </a:blip>
          <a:stretch>
            <a:fillRect/>
          </a:stretch>
        </p:blipFill>
        <p:spPr>
          <a:xfrm>
            <a:off x="3911200" y="1363175"/>
            <a:ext cx="4904025" cy="3451274"/>
          </a:xfrm>
          <a:prstGeom prst="rect">
            <a:avLst/>
          </a:prstGeom>
          <a:noFill/>
          <a:ln w="9525" cap="flat" cmpd="sng">
            <a:solidFill>
              <a:srgbClr val="000000"/>
            </a:solidFill>
            <a:prstDash val="solid"/>
            <a:round/>
            <a:headEnd type="none" w="med" len="med"/>
            <a:tailEnd type="none" w="med" len="med"/>
          </a:ln>
        </p:spPr>
      </p:pic>
      <p:pic>
        <p:nvPicPr>
          <p:cNvPr id="399" name="Shape 399" descr="Admin Dashboard.png"/>
          <p:cNvPicPr preferRelativeResize="0"/>
          <p:nvPr/>
        </p:nvPicPr>
        <p:blipFill rotWithShape="1">
          <a:blip r:embed="rId4">
            <a:alphaModFix/>
          </a:blip>
          <a:srcRect r="26659" b="14288"/>
          <a:stretch/>
        </p:blipFill>
        <p:spPr>
          <a:xfrm>
            <a:off x="501125" y="2537575"/>
            <a:ext cx="4820576" cy="3944523"/>
          </a:xfrm>
          <a:prstGeom prst="rect">
            <a:avLst/>
          </a:prstGeom>
          <a:noFill/>
          <a:ln w="9525" cap="flat" cmpd="sng">
            <a:solidFill>
              <a:schemeClr val="dk2"/>
            </a:solidFill>
            <a:prstDash val="solid"/>
            <a:round/>
            <a:headEnd type="none" w="med" len="med"/>
            <a:tailEnd type="none" w="med" len="med"/>
          </a:ln>
        </p:spPr>
      </p:pic>
      <p:sp>
        <p:nvSpPr>
          <p:cNvPr id="400" name="Shape 400"/>
          <p:cNvSpPr/>
          <p:nvPr/>
        </p:nvSpPr>
        <p:spPr>
          <a:xfrm rot="-10799045">
            <a:off x="5498175" y="4893799"/>
            <a:ext cx="1080000" cy="785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 name="Shape 401"/>
          <p:cNvSpPr txBox="1"/>
          <p:nvPr/>
        </p:nvSpPr>
        <p:spPr>
          <a:xfrm>
            <a:off x="6658825" y="4861700"/>
            <a:ext cx="858900" cy="468900"/>
          </a:xfrm>
          <a:prstGeom prst="rect">
            <a:avLst/>
          </a:prstGeom>
          <a:noFill/>
          <a:ln>
            <a:noFill/>
          </a:ln>
        </p:spPr>
        <p:txBody>
          <a:bodyPr lIns="91425" tIns="91425" rIns="91425" bIns="91425" anchor="t" anchorCtr="0">
            <a:noAutofit/>
          </a:bodyPr>
          <a:lstStyle/>
          <a:p>
            <a:pPr lvl="0" rtl="0">
              <a:spcBef>
                <a:spcPts val="0"/>
              </a:spcBef>
              <a:buNone/>
            </a:pPr>
            <a:r>
              <a:rPr lang="en-US"/>
              <a:t>Mockup</a:t>
            </a:r>
          </a:p>
        </p:txBody>
      </p:sp>
      <p:sp>
        <p:nvSpPr>
          <p:cNvPr id="402" name="Shape 402"/>
          <p:cNvSpPr txBox="1"/>
          <p:nvPr/>
        </p:nvSpPr>
        <p:spPr>
          <a:xfrm>
            <a:off x="5321700" y="5679350"/>
            <a:ext cx="1161000" cy="400500"/>
          </a:xfrm>
          <a:prstGeom prst="rect">
            <a:avLst/>
          </a:prstGeom>
          <a:noFill/>
          <a:ln>
            <a:noFill/>
          </a:ln>
        </p:spPr>
        <p:txBody>
          <a:bodyPr lIns="91425" tIns="91425" rIns="91425" bIns="91425" anchor="t" anchorCtr="0">
            <a:noAutofit/>
          </a:bodyPr>
          <a:lstStyle/>
          <a:p>
            <a:pPr lvl="0" rtl="0">
              <a:spcBef>
                <a:spcPts val="0"/>
              </a:spcBef>
              <a:buNone/>
            </a:pPr>
            <a:r>
              <a:rPr lang="en-US"/>
              <a:t>Realization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780287" y="-105825"/>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#8 - Add Document</a:t>
            </a:r>
          </a:p>
        </p:txBody>
      </p:sp>
      <p:sp>
        <p:nvSpPr>
          <p:cNvPr id="409" name="Shape 409"/>
          <p:cNvSpPr txBox="1">
            <a:spLocks noGrp="1"/>
          </p:cNvSpPr>
          <p:nvPr>
            <p:ph type="body" idx="1"/>
          </p:nvPr>
        </p:nvSpPr>
        <p:spPr>
          <a:xfrm>
            <a:off x="622200" y="860125"/>
            <a:ext cx="7583400" cy="577800"/>
          </a:xfrm>
          <a:prstGeom prst="rect">
            <a:avLst/>
          </a:prstGeom>
          <a:noFill/>
          <a:ln>
            <a:noFill/>
          </a:ln>
        </p:spPr>
        <p:txBody>
          <a:bodyPr lIns="91425" tIns="45700" rIns="91425" bIns="45700" anchor="t" anchorCtr="0">
            <a:noAutofit/>
          </a:bodyPr>
          <a:lstStyle/>
          <a:p>
            <a:pPr marL="457200" lvl="0" indent="-342900" rtl="0">
              <a:lnSpc>
                <a:spcPct val="115000"/>
              </a:lnSpc>
              <a:spcBef>
                <a:spcPts val="0"/>
              </a:spcBef>
              <a:buClr>
                <a:schemeClr val="dk1"/>
              </a:buClr>
              <a:buSzPct val="100000"/>
              <a:buFont typeface="Arial"/>
              <a:buChar char="●"/>
            </a:pPr>
            <a:r>
              <a:rPr lang="en-US" sz="1800">
                <a:solidFill>
                  <a:schemeClr val="dk1"/>
                </a:solidFill>
                <a:latin typeface="Arial"/>
                <a:ea typeface="Arial"/>
                <a:cs typeface="Arial"/>
                <a:sym typeface="Arial"/>
              </a:rPr>
              <a:t>As a supervisor, I would like to add Document metadata to the database, so I can view detailed information about each document.</a:t>
            </a:r>
          </a:p>
        </p:txBody>
      </p:sp>
      <p:graphicFrame>
        <p:nvGraphicFramePr>
          <p:cNvPr id="410" name="Shape 410"/>
          <p:cNvGraphicFramePr/>
          <p:nvPr/>
        </p:nvGraphicFramePr>
        <p:xfrm>
          <a:off x="388350" y="1536600"/>
          <a:ext cx="5791200" cy="5318760"/>
        </p:xfrm>
        <a:graphic>
          <a:graphicData uri="http://schemas.openxmlformats.org/drawingml/2006/table">
            <a:tbl>
              <a:tblPr>
                <a:noFill/>
                <a:tableStyleId>{619A7CD3-EF74-4F26-BF83-CC3F52F891A3}</a:tableStyleId>
              </a:tblPr>
              <a:tblGrid>
                <a:gridCol w="2867025"/>
                <a:gridCol w="2924175"/>
              </a:tblGrid>
              <a:tr h="0">
                <a:tc>
                  <a:txBody>
                    <a:bodyPr/>
                    <a:lstStyle/>
                    <a:p>
                      <a:pPr marL="457200" lvl="0" indent="-228600" algn="ctr" rtl="0">
                        <a:lnSpc>
                          <a:spcPct val="115000"/>
                        </a:lnSpc>
                        <a:spcBef>
                          <a:spcPts val="0"/>
                        </a:spcBef>
                        <a:buNone/>
                      </a:pPr>
                      <a:r>
                        <a:rPr lang="en-US" sz="1000"/>
                        <a:t>Actor</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algn="ctr" rtl="0">
                        <a:lnSpc>
                          <a:spcPct val="115000"/>
                        </a:lnSpc>
                        <a:spcBef>
                          <a:spcPts val="0"/>
                        </a:spcBef>
                        <a:buNone/>
                      </a:pPr>
                      <a:r>
                        <a:rPr lang="en-US" sz="1000"/>
                        <a:t>Supervisor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Details</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algn="ctr" rtl="0">
                        <a:lnSpc>
                          <a:spcPct val="115000"/>
                        </a:lnSpc>
                        <a:spcBef>
                          <a:spcPts val="0"/>
                        </a:spcBef>
                        <a:buNone/>
                      </a:pPr>
                      <a:r>
                        <a:rPr lang="en-US" sz="1000"/>
                        <a:t>Adds Document metadata to the Database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Entrance conditions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2100" rtl="0">
                        <a:lnSpc>
                          <a:spcPct val="115000"/>
                        </a:lnSpc>
                        <a:spcBef>
                          <a:spcPts val="0"/>
                        </a:spcBef>
                        <a:buSzPct val="100000"/>
                        <a:buAutoNum type="arabicPeriod"/>
                      </a:pPr>
                      <a:r>
                        <a:rPr lang="en-US" sz="1000"/>
                        <a:t>User role is Supervisor</a:t>
                      </a:r>
                    </a:p>
                    <a:p>
                      <a:pPr marL="457200" lvl="0" indent="-292100" rtl="0">
                        <a:lnSpc>
                          <a:spcPct val="115000"/>
                        </a:lnSpc>
                        <a:spcBef>
                          <a:spcPts val="0"/>
                        </a:spcBef>
                        <a:buSzPct val="100000"/>
                        <a:buAutoNum type="arabicPeriod"/>
                      </a:pPr>
                      <a:r>
                        <a:rPr lang="en-US" sz="1000"/>
                        <a:t>Supervisor enters Document metadata in the form</a:t>
                      </a:r>
                    </a:p>
                    <a:p>
                      <a:pPr marL="457200" lvl="0" indent="-228600" algn="ctr"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Exit condition</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Document metadata is added to the system</a:t>
                      </a:r>
                    </a:p>
                    <a:p>
                      <a:pPr marL="457200" lvl="0" indent="-228600" algn="ctr"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Sequence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1.	Use case begins when an Supervisor logs into system and is redirected to the Manage Documents view</a:t>
                      </a:r>
                    </a:p>
                    <a:p>
                      <a:pPr marL="457200" lvl="0" indent="-228600" rtl="0">
                        <a:lnSpc>
                          <a:spcPct val="115000"/>
                        </a:lnSpc>
                        <a:spcBef>
                          <a:spcPts val="0"/>
                        </a:spcBef>
                        <a:buNone/>
                      </a:pPr>
                      <a:r>
                        <a:rPr lang="en-US" sz="1000"/>
                        <a:t>2.    In the Manage Documents view, admin navigates to the “Upload Documents” panel and selects document to upload, and enters metadata for file</a:t>
                      </a:r>
                    </a:p>
                    <a:p>
                      <a:pPr marL="457200" lvl="0" indent="-228600" rtl="0">
                        <a:lnSpc>
                          <a:spcPct val="115000"/>
                        </a:lnSpc>
                        <a:spcBef>
                          <a:spcPts val="0"/>
                        </a:spcBef>
                        <a:buNone/>
                      </a:pPr>
                      <a:r>
                        <a:rPr lang="en-US" sz="1000"/>
                        <a:t>3.    Admin clicks the Upload button</a:t>
                      </a:r>
                    </a:p>
                    <a:p>
                      <a:pPr marL="457200" lvl="0" indent="-228600" rtl="0">
                        <a:lnSpc>
                          <a:spcPct val="115000"/>
                        </a:lnSpc>
                        <a:spcBef>
                          <a:spcPts val="0"/>
                        </a:spcBef>
                        <a:buNone/>
                      </a:pPr>
                      <a:r>
                        <a:rPr lang="en-US" sz="1000"/>
                        <a:t>4.    System adds documents metadata to the DB</a:t>
                      </a:r>
                    </a:p>
                    <a:p>
                      <a:pPr marL="457200" lvl="0" indent="-228600" rtl="0">
                        <a:lnSpc>
                          <a:spcPct val="115000"/>
                        </a:lnSpc>
                        <a:spcBef>
                          <a:spcPts val="0"/>
                        </a:spcBef>
                        <a:buNone/>
                      </a:pPr>
                      <a:r>
                        <a:rPr lang="en-US" sz="1000"/>
                        <a:t>5.    Use case ends when clicks Upload button and uploaded document metadata is added to Edit Documents panel table</a:t>
                      </a:r>
                    </a:p>
                    <a:p>
                      <a:pPr marL="457200" lvl="0" indent="-228600" rtl="0">
                        <a:lnSpc>
                          <a:spcPct val="115000"/>
                        </a:lnSpc>
                        <a:spcBef>
                          <a:spcPts val="0"/>
                        </a:spcBef>
                        <a:buNone/>
                      </a:pPr>
                      <a:r>
                        <a:rPr lang="en-US" sz="1000"/>
                        <a:t> </a:t>
                      </a:r>
                    </a:p>
                    <a:p>
                      <a:pPr marL="457200" lvl="0" indent="-228600"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rtl="0">
                        <a:lnSpc>
                          <a:spcPct val="115000"/>
                        </a:lnSpc>
                        <a:spcBef>
                          <a:spcPts val="0"/>
                        </a:spcBef>
                        <a:buNone/>
                      </a:pPr>
                      <a:r>
                        <a:rPr lang="en-US" sz="1000"/>
                        <a:t>Related Use Cases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Upload Document</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780300" y="318775"/>
            <a:ext cx="7583400" cy="845100"/>
          </a:xfrm>
          <a:prstGeom prst="rect">
            <a:avLst/>
          </a:prstGeom>
        </p:spPr>
        <p:txBody>
          <a:bodyPr lIns="91425" tIns="91425" rIns="91425" bIns="91425" anchor="t" anchorCtr="0">
            <a:noAutofit/>
          </a:bodyPr>
          <a:lstStyle/>
          <a:p>
            <a:pPr lvl="0">
              <a:spcBef>
                <a:spcPts val="0"/>
              </a:spcBef>
              <a:buNone/>
            </a:pPr>
            <a:r>
              <a:rPr lang="en-US" sz="3000"/>
              <a:t>Sequence Diagram</a:t>
            </a:r>
          </a:p>
        </p:txBody>
      </p:sp>
      <p:pic>
        <p:nvPicPr>
          <p:cNvPr id="417" name="Shape 417"/>
          <p:cNvPicPr preferRelativeResize="0"/>
          <p:nvPr/>
        </p:nvPicPr>
        <p:blipFill>
          <a:blip r:embed="rId3">
            <a:alphaModFix/>
          </a:blip>
          <a:stretch>
            <a:fillRect/>
          </a:stretch>
        </p:blipFill>
        <p:spPr>
          <a:xfrm>
            <a:off x="988125" y="1080350"/>
            <a:ext cx="7010439" cy="4964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Shape 423" descr="upload doc.PNG"/>
          <p:cNvPicPr preferRelativeResize="0"/>
          <p:nvPr/>
        </p:nvPicPr>
        <p:blipFill>
          <a:blip r:embed="rId3">
            <a:alphaModFix/>
          </a:blip>
          <a:stretch>
            <a:fillRect/>
          </a:stretch>
        </p:blipFill>
        <p:spPr>
          <a:xfrm>
            <a:off x="1358400" y="557874"/>
            <a:ext cx="6600649" cy="54793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780287" y="-12235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#9 - Edit Category</a:t>
            </a:r>
          </a:p>
        </p:txBody>
      </p:sp>
      <p:graphicFrame>
        <p:nvGraphicFramePr>
          <p:cNvPr id="430" name="Shape 430"/>
          <p:cNvGraphicFramePr/>
          <p:nvPr/>
        </p:nvGraphicFramePr>
        <p:xfrm>
          <a:off x="1526650" y="2066750"/>
          <a:ext cx="6171650" cy="3408800"/>
        </p:xfrm>
        <a:graphic>
          <a:graphicData uri="http://schemas.openxmlformats.org/drawingml/2006/table">
            <a:tbl>
              <a:tblPr>
                <a:noFill/>
                <a:tableStyleId>{7B9CDBD2-833A-48B2-BF7D-3A5A1D7E7270}</a:tableStyleId>
              </a:tblPr>
              <a:tblGrid>
                <a:gridCol w="3085825"/>
                <a:gridCol w="3085825"/>
              </a:tblGrid>
              <a:tr h="326300">
                <a:tc gridSpan="2">
                  <a:txBody>
                    <a:bodyPr/>
                    <a:lstStyle/>
                    <a:p>
                      <a:pPr lvl="0" rtl="0">
                        <a:spcBef>
                          <a:spcPts val="0"/>
                        </a:spcBef>
                        <a:buNone/>
                      </a:pPr>
                      <a:r>
                        <a:rPr lang="en-US" sz="1100" b="1"/>
                        <a:t>Precondition: This use case assumes that the administrator has already logged in.</a:t>
                      </a:r>
                    </a:p>
                  </a:txBody>
                  <a:tcPr marL="63500" marR="63500" marT="63500" marB="63500"/>
                </a:tc>
                <a:tc hMerge="1">
                  <a:txBody>
                    <a:bodyPr/>
                    <a:lstStyle/>
                    <a:p>
                      <a:endParaRPr lang="en-US"/>
                    </a:p>
                  </a:txBody>
                  <a:tcPr/>
                </a:tc>
              </a:tr>
              <a:tr h="326300">
                <a:tc>
                  <a:txBody>
                    <a:bodyPr/>
                    <a:lstStyle/>
                    <a:p>
                      <a:pPr lvl="0" rtl="0">
                        <a:spcBef>
                          <a:spcPts val="0"/>
                        </a:spcBef>
                        <a:buNone/>
                      </a:pPr>
                      <a:r>
                        <a:rPr lang="en-US" sz="1100" b="1"/>
                        <a:t>Actor interaction: Administrator</a:t>
                      </a:r>
                    </a:p>
                  </a:txBody>
                  <a:tcPr marL="63500" marR="63500" marT="63500" marB="63500"/>
                </a:tc>
                <a:tc>
                  <a:txBody>
                    <a:bodyPr/>
                    <a:lstStyle/>
                    <a:p>
                      <a:pPr lvl="0" rtl="0">
                        <a:spcBef>
                          <a:spcPts val="0"/>
                        </a:spcBef>
                        <a:buNone/>
                      </a:pPr>
                      <a:r>
                        <a:rPr lang="en-US" sz="1100" b="1"/>
                        <a:t>System response: VRC App</a:t>
                      </a:r>
                    </a:p>
                  </a:txBody>
                  <a:tcPr marL="63500" marR="63500" marT="63500" marB="63500"/>
                </a:tc>
              </a:tr>
              <a:tr h="701200">
                <a:tc>
                  <a:txBody>
                    <a:bodyPr/>
                    <a:lstStyle/>
                    <a:p>
                      <a:pPr lvl="0" rtl="0">
                        <a:spcBef>
                          <a:spcPts val="0"/>
                        </a:spcBef>
                        <a:buNone/>
                      </a:pPr>
                      <a:r>
                        <a:rPr lang="en-US" sz="1100"/>
                        <a:t>1. TUCBW the administrator selecting the “Document Categories” link in the dashboard navigation.</a:t>
                      </a:r>
                    </a:p>
                  </a:txBody>
                  <a:tcPr marL="63500" marR="63500" marT="63500" marB="63500"/>
                </a:tc>
                <a:tc>
                  <a:txBody>
                    <a:bodyPr/>
                    <a:lstStyle/>
                    <a:p>
                      <a:pPr lvl="0" rtl="0">
                        <a:spcBef>
                          <a:spcPts val="0"/>
                        </a:spcBef>
                        <a:buNone/>
                      </a:pPr>
                      <a:r>
                        <a:rPr lang="en-US" sz="1100"/>
                        <a:t>2. The system routes the administrator to the appropriate view. </a:t>
                      </a:r>
                    </a:p>
                  </a:txBody>
                  <a:tcPr marL="63500" marR="63500" marT="63500" marB="63500"/>
                </a:tc>
              </a:tr>
              <a:tr h="513750">
                <a:tc>
                  <a:txBody>
                    <a:bodyPr/>
                    <a:lstStyle/>
                    <a:p>
                      <a:pPr lvl="0" rtl="0">
                        <a:spcBef>
                          <a:spcPts val="0"/>
                        </a:spcBef>
                        <a:buNone/>
                      </a:pPr>
                      <a:r>
                        <a:rPr lang="en-US" sz="1100"/>
                        <a:t>3. The administrator selects the ‘Edit’ button for the category he/she would like to edit.</a:t>
                      </a:r>
                    </a:p>
                  </a:txBody>
                  <a:tcPr marL="63500" marR="63500" marT="63500" marB="63500"/>
                </a:tc>
                <a:tc>
                  <a:txBody>
                    <a:bodyPr/>
                    <a:lstStyle/>
                    <a:p>
                      <a:pPr lvl="0" rtl="0">
                        <a:spcBef>
                          <a:spcPts val="0"/>
                        </a:spcBef>
                        <a:buNone/>
                      </a:pPr>
                      <a:r>
                        <a:rPr lang="en-US" sz="1100"/>
                        <a:t>4. The system opens a modal with and editable field for the selected category name.</a:t>
                      </a:r>
                    </a:p>
                  </a:txBody>
                  <a:tcPr marL="63500" marR="63500" marT="63500" marB="63500"/>
                </a:tc>
              </a:tr>
              <a:tr h="513750">
                <a:tc>
                  <a:txBody>
                    <a:bodyPr/>
                    <a:lstStyle/>
                    <a:p>
                      <a:pPr lvl="0" rtl="0">
                        <a:spcBef>
                          <a:spcPts val="0"/>
                        </a:spcBef>
                        <a:buNone/>
                      </a:pPr>
                      <a:r>
                        <a:rPr lang="en-US" sz="1100"/>
                        <a:t>5. The administrator modifies the name of the category and selects ‘Update’.</a:t>
                      </a:r>
                    </a:p>
                  </a:txBody>
                  <a:tcPr marL="63500" marR="63500" marT="63500" marB="63500"/>
                </a:tc>
                <a:tc>
                  <a:txBody>
                    <a:bodyPr/>
                    <a:lstStyle/>
                    <a:p>
                      <a:pPr lvl="0" rtl="0">
                        <a:spcBef>
                          <a:spcPts val="0"/>
                        </a:spcBef>
                        <a:buNone/>
                      </a:pPr>
                      <a:r>
                        <a:rPr lang="en-US" sz="1100"/>
                        <a:t>6. The system saves the new name in the database. </a:t>
                      </a:r>
                    </a:p>
                  </a:txBody>
                  <a:tcPr marL="63500" marR="63500" marT="63500" marB="63500"/>
                </a:tc>
              </a:tr>
              <a:tr h="513750">
                <a:tc>
                  <a:txBody>
                    <a:bodyPr/>
                    <a:lstStyle/>
                    <a:p>
                      <a:pPr lvl="0" rtl="0">
                        <a:spcBef>
                          <a:spcPts val="0"/>
                        </a:spcBef>
                        <a:buNone/>
                      </a:pPr>
                      <a:r>
                        <a:rPr lang="en-US" sz="1100"/>
                        <a:t>7. The new name appears in the list of existing categories.</a:t>
                      </a:r>
                    </a:p>
                  </a:txBody>
                  <a:tcPr marL="63500" marR="63500" marT="63500" marB="63500"/>
                </a:tc>
                <a:tc>
                  <a:txBody>
                    <a:bodyPr/>
                    <a:lstStyle/>
                    <a:p>
                      <a:pPr lvl="0" rtl="0">
                        <a:spcBef>
                          <a:spcPts val="0"/>
                        </a:spcBef>
                        <a:buNone/>
                      </a:pPr>
                      <a:endParaRPr sz="1100"/>
                    </a:p>
                  </a:txBody>
                  <a:tcPr marL="63500" marR="63500" marT="63500" marB="63500"/>
                </a:tc>
              </a:tr>
              <a:tr h="513750">
                <a:tc gridSpan="2">
                  <a:txBody>
                    <a:bodyPr/>
                    <a:lstStyle/>
                    <a:p>
                      <a:pPr lvl="0" rtl="0">
                        <a:spcBef>
                          <a:spcPts val="0"/>
                        </a:spcBef>
                        <a:buNone/>
                      </a:pPr>
                      <a:r>
                        <a:rPr lang="en-US" sz="1100" b="1"/>
                        <a:t>Postcondition: The edited category is now viewable by the administrator, supervisor, and officer. </a:t>
                      </a:r>
                    </a:p>
                  </a:txBody>
                  <a:tcPr marL="63500" marR="63500" marT="63500" marB="63500"/>
                </a:tc>
                <a:tc hMerge="1">
                  <a:txBody>
                    <a:bodyPr/>
                    <a:lstStyle/>
                    <a:p>
                      <a:endParaRPr lang="en-US"/>
                    </a:p>
                  </a:txBody>
                  <a:tcPr/>
                </a:tc>
              </a:tr>
            </a:tbl>
          </a:graphicData>
        </a:graphic>
      </p:graphicFrame>
      <p:sp>
        <p:nvSpPr>
          <p:cNvPr id="431" name="Shape 431"/>
          <p:cNvSpPr txBox="1"/>
          <p:nvPr/>
        </p:nvSpPr>
        <p:spPr>
          <a:xfrm>
            <a:off x="251675" y="912300"/>
            <a:ext cx="8431200" cy="7392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US" sz="1800">
                <a:solidFill>
                  <a:schemeClr val="dk1"/>
                </a:solidFill>
              </a:rPr>
              <a:t>As an administrator, I want the ability to edit the category names that documents will be uploaded into so that I can customize the application for my department.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#9 - Edit Category</a:t>
            </a:r>
          </a:p>
        </p:txBody>
      </p:sp>
      <p:pic>
        <p:nvPicPr>
          <p:cNvPr id="438" name="Shape 438"/>
          <p:cNvPicPr preferRelativeResize="0"/>
          <p:nvPr/>
        </p:nvPicPr>
        <p:blipFill>
          <a:blip r:embed="rId3">
            <a:alphaModFix/>
          </a:blip>
          <a:stretch>
            <a:fillRect/>
          </a:stretch>
        </p:blipFill>
        <p:spPr>
          <a:xfrm>
            <a:off x="779474" y="1801150"/>
            <a:ext cx="7015274" cy="3507624"/>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#9 - Edit Category</a:t>
            </a:r>
          </a:p>
        </p:txBody>
      </p:sp>
      <p:pic>
        <p:nvPicPr>
          <p:cNvPr id="445" name="Shape 445" descr="Admin Dashboard.png"/>
          <p:cNvPicPr preferRelativeResize="0"/>
          <p:nvPr/>
        </p:nvPicPr>
        <p:blipFill rotWithShape="1">
          <a:blip r:embed="rId3">
            <a:alphaModFix/>
          </a:blip>
          <a:srcRect r="26831" b="25345"/>
          <a:stretch/>
        </p:blipFill>
        <p:spPr>
          <a:xfrm>
            <a:off x="1226013" y="1487299"/>
            <a:ext cx="6690323" cy="4458400"/>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3213400" y="269624"/>
            <a:ext cx="5615700" cy="2970250"/>
          </a:xfrm>
          <a:prstGeom prst="rect">
            <a:avLst/>
          </a:prstGeom>
          <a:noFill/>
          <a:ln>
            <a:noFill/>
          </a:ln>
        </p:spPr>
      </p:pic>
      <p:pic>
        <p:nvPicPr>
          <p:cNvPr id="173" name="Shape 173"/>
          <p:cNvPicPr preferRelativeResize="0"/>
          <p:nvPr/>
        </p:nvPicPr>
        <p:blipFill>
          <a:blip r:embed="rId4">
            <a:alphaModFix/>
          </a:blip>
          <a:stretch>
            <a:fillRect/>
          </a:stretch>
        </p:blipFill>
        <p:spPr>
          <a:xfrm>
            <a:off x="3213400" y="3316100"/>
            <a:ext cx="5615699" cy="3402400"/>
          </a:xfrm>
          <a:prstGeom prst="rect">
            <a:avLst/>
          </a:prstGeom>
          <a:noFill/>
          <a:ln>
            <a:noFill/>
          </a:ln>
        </p:spPr>
      </p:pic>
      <p:sp>
        <p:nvSpPr>
          <p:cNvPr id="174" name="Shape 174"/>
          <p:cNvSpPr txBox="1"/>
          <p:nvPr/>
        </p:nvSpPr>
        <p:spPr>
          <a:xfrm>
            <a:off x="135800" y="339500"/>
            <a:ext cx="3138000" cy="3072600"/>
          </a:xfrm>
          <a:prstGeom prst="rect">
            <a:avLst/>
          </a:prstGeom>
          <a:noFill/>
          <a:ln>
            <a:noFill/>
          </a:ln>
        </p:spPr>
        <p:txBody>
          <a:bodyPr lIns="91425" tIns="91425" rIns="91425" bIns="91425" anchor="t" anchorCtr="0">
            <a:noAutofit/>
          </a:bodyPr>
          <a:lstStyle/>
          <a:p>
            <a:pPr lvl="0" algn="ctr">
              <a:spcBef>
                <a:spcPts val="0"/>
              </a:spcBef>
              <a:buNone/>
            </a:pPr>
            <a:r>
              <a:rPr lang="en-US" sz="2400" b="1"/>
              <a:t>Administrator </a:t>
            </a:r>
          </a:p>
          <a:p>
            <a:pPr lvl="0" algn="ctr" rtl="0">
              <a:spcBef>
                <a:spcPts val="0"/>
              </a:spcBef>
              <a:buNone/>
            </a:pPr>
            <a:r>
              <a:rPr lang="en-US" sz="2400" b="1"/>
              <a:t>Dashboard</a:t>
            </a:r>
          </a:p>
          <a:p>
            <a:pPr lvl="0" algn="l" rtl="0">
              <a:spcBef>
                <a:spcPts val="0"/>
              </a:spcBef>
              <a:buNone/>
            </a:pPr>
            <a:r>
              <a:rPr lang="en-US" sz="1200" b="1"/>
              <a:t> </a:t>
            </a:r>
          </a:p>
          <a:p>
            <a:pPr marL="457200" lvl="0" indent="-330200" algn="l" rtl="0">
              <a:spcBef>
                <a:spcPts val="0"/>
              </a:spcBef>
              <a:buSzPct val="100000"/>
              <a:buChar char="●"/>
            </a:pPr>
            <a:r>
              <a:rPr lang="en-US" sz="1600" b="1"/>
              <a:t> Add/Edit/Delete users</a:t>
            </a:r>
          </a:p>
          <a:p>
            <a:pPr marL="457200" lvl="0" indent="-330200" algn="l" rtl="0">
              <a:spcBef>
                <a:spcPts val="0"/>
              </a:spcBef>
              <a:buSzPct val="100000"/>
              <a:buChar char="●"/>
            </a:pPr>
            <a:r>
              <a:rPr lang="en-US" sz="1600" b="1"/>
              <a:t>Customize site settings</a:t>
            </a:r>
          </a:p>
          <a:p>
            <a:pPr marL="457200" lvl="0" indent="-330200" algn="l" rtl="0">
              <a:spcBef>
                <a:spcPts val="0"/>
              </a:spcBef>
              <a:buSzPct val="100000"/>
              <a:buChar char="●"/>
            </a:pPr>
            <a:r>
              <a:rPr lang="en-US" sz="1600" b="1"/>
              <a:t>Add new categories</a:t>
            </a:r>
          </a:p>
          <a:p>
            <a:pPr lvl="0" algn="l">
              <a:spcBef>
                <a:spcPts val="0"/>
              </a:spcBef>
              <a:buNone/>
            </a:pPr>
            <a:endParaRPr sz="1200" b="1"/>
          </a:p>
        </p:txBody>
      </p:sp>
      <p:sp>
        <p:nvSpPr>
          <p:cNvPr id="175" name="Shape 175"/>
          <p:cNvSpPr txBox="1"/>
          <p:nvPr/>
        </p:nvSpPr>
        <p:spPr>
          <a:xfrm>
            <a:off x="273950" y="3683625"/>
            <a:ext cx="3000000" cy="1896300"/>
          </a:xfrm>
          <a:prstGeom prst="rect">
            <a:avLst/>
          </a:prstGeom>
          <a:noFill/>
          <a:ln>
            <a:noFill/>
          </a:ln>
        </p:spPr>
        <p:txBody>
          <a:bodyPr lIns="91425" tIns="91425" rIns="91425" bIns="91425" anchor="ctr" anchorCtr="0">
            <a:noAutofit/>
          </a:bodyPr>
          <a:lstStyle/>
          <a:p>
            <a:pPr lvl="0" algn="ctr" rtl="0">
              <a:spcBef>
                <a:spcPts val="0"/>
              </a:spcBef>
              <a:buNone/>
            </a:pPr>
            <a:r>
              <a:rPr lang="en-US" sz="2400" b="1">
                <a:solidFill>
                  <a:schemeClr val="dk1"/>
                </a:solidFill>
              </a:rPr>
              <a:t>Supervisor</a:t>
            </a:r>
          </a:p>
          <a:p>
            <a:pPr lvl="0" algn="ctr" rtl="0">
              <a:spcBef>
                <a:spcPts val="0"/>
              </a:spcBef>
              <a:buNone/>
            </a:pPr>
            <a:r>
              <a:rPr lang="en-US" sz="2400" b="1">
                <a:solidFill>
                  <a:schemeClr val="dk1"/>
                </a:solidFill>
              </a:rPr>
              <a:t>Dashboard</a:t>
            </a:r>
          </a:p>
          <a:p>
            <a:pPr lvl="0" algn="ctr" rtl="0">
              <a:spcBef>
                <a:spcPts val="0"/>
              </a:spcBef>
              <a:buNone/>
            </a:pPr>
            <a:endParaRPr sz="2400" b="1">
              <a:solidFill>
                <a:schemeClr val="dk1"/>
              </a:solidFill>
            </a:endParaRPr>
          </a:p>
          <a:p>
            <a:pPr marL="457200" lvl="0" indent="-330200" rtl="0">
              <a:spcBef>
                <a:spcPts val="0"/>
              </a:spcBef>
              <a:buClr>
                <a:schemeClr val="dk1"/>
              </a:buClr>
              <a:buSzPct val="100000"/>
              <a:buChar char="●"/>
            </a:pPr>
            <a:r>
              <a:rPr lang="en-US" sz="1600" b="1">
                <a:solidFill>
                  <a:schemeClr val="dk1"/>
                </a:solidFill>
              </a:rPr>
              <a:t>Upload documents</a:t>
            </a:r>
          </a:p>
          <a:p>
            <a:pPr marL="457200" lvl="0" indent="-330200" rtl="0">
              <a:spcBef>
                <a:spcPts val="0"/>
              </a:spcBef>
              <a:buClr>
                <a:schemeClr val="dk1"/>
              </a:buClr>
              <a:buSzPct val="100000"/>
              <a:buChar char="●"/>
            </a:pPr>
            <a:r>
              <a:rPr lang="en-US" sz="1600" b="1">
                <a:solidFill>
                  <a:schemeClr val="dk1"/>
                </a:solidFill>
              </a:rPr>
              <a:t>Reset user passwords</a:t>
            </a:r>
          </a:p>
          <a:p>
            <a:pPr lvl="0" rtl="0">
              <a:spcBef>
                <a:spcPts val="0"/>
              </a:spcBef>
              <a:buNone/>
            </a:pPr>
            <a:endParaRPr sz="2400" b="1">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780287" y="-283125"/>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#10 - Remove Category</a:t>
            </a:r>
          </a:p>
        </p:txBody>
      </p:sp>
      <p:sp>
        <p:nvSpPr>
          <p:cNvPr id="452" name="Shape 452"/>
          <p:cNvSpPr txBox="1">
            <a:spLocks noGrp="1"/>
          </p:cNvSpPr>
          <p:nvPr>
            <p:ph type="body" idx="1"/>
          </p:nvPr>
        </p:nvSpPr>
        <p:spPr>
          <a:xfrm>
            <a:off x="238500" y="670500"/>
            <a:ext cx="8667000" cy="624900"/>
          </a:xfrm>
          <a:prstGeom prst="rect">
            <a:avLst/>
          </a:prstGeom>
          <a:noFill/>
          <a:ln>
            <a:noFill/>
          </a:ln>
        </p:spPr>
        <p:txBody>
          <a:bodyPr lIns="91425" tIns="45700" rIns="91425" bIns="45700" anchor="t" anchorCtr="0">
            <a:noAutofit/>
          </a:bodyPr>
          <a:lstStyle/>
          <a:p>
            <a:pPr marL="457200" lvl="0" indent="-330200" rtl="0">
              <a:lnSpc>
                <a:spcPct val="115000"/>
              </a:lnSpc>
              <a:spcBef>
                <a:spcPts val="0"/>
              </a:spcBef>
              <a:buClr>
                <a:schemeClr val="dk1"/>
              </a:buClr>
              <a:buSzPct val="100000"/>
              <a:buFont typeface="Arial"/>
            </a:pPr>
            <a:r>
              <a:rPr lang="en-US" sz="1600">
                <a:solidFill>
                  <a:schemeClr val="dk1"/>
                </a:solidFill>
                <a:latin typeface="Arial"/>
                <a:ea typeface="Arial"/>
                <a:cs typeface="Arial"/>
                <a:sym typeface="Arial"/>
              </a:rPr>
              <a:t>As an Administrator, I would like the ability to remove categories from the system, so that documents can no longer be associated with the chosen category.</a:t>
            </a:r>
          </a:p>
        </p:txBody>
      </p:sp>
      <p:graphicFrame>
        <p:nvGraphicFramePr>
          <p:cNvPr id="453" name="Shape 453"/>
          <p:cNvGraphicFramePr/>
          <p:nvPr/>
        </p:nvGraphicFramePr>
        <p:xfrm>
          <a:off x="325450" y="1295400"/>
          <a:ext cx="5791200" cy="5669280"/>
        </p:xfrm>
        <a:graphic>
          <a:graphicData uri="http://schemas.openxmlformats.org/drawingml/2006/table">
            <a:tbl>
              <a:tblPr>
                <a:noFill/>
                <a:tableStyleId>{619A7CD3-EF74-4F26-BF83-CC3F52F891A3}</a:tableStyleId>
              </a:tblPr>
              <a:tblGrid>
                <a:gridCol w="2867025"/>
                <a:gridCol w="2924175"/>
              </a:tblGrid>
              <a:tr h="0">
                <a:tc>
                  <a:txBody>
                    <a:bodyPr/>
                    <a:lstStyle/>
                    <a:p>
                      <a:pPr marL="457200" lvl="0" indent="-228600" algn="ctr" rtl="0">
                        <a:lnSpc>
                          <a:spcPct val="115000"/>
                        </a:lnSpc>
                        <a:spcBef>
                          <a:spcPts val="0"/>
                        </a:spcBef>
                        <a:buNone/>
                      </a:pPr>
                      <a:r>
                        <a:rPr lang="en-US" sz="1000"/>
                        <a:t>Actor</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algn="ctr" rtl="0">
                        <a:lnSpc>
                          <a:spcPct val="115000"/>
                        </a:lnSpc>
                        <a:spcBef>
                          <a:spcPts val="0"/>
                        </a:spcBef>
                        <a:buNone/>
                      </a:pPr>
                      <a:r>
                        <a:rPr lang="en-US" sz="1000"/>
                        <a:t>Administrator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Details</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algn="ctr" rtl="0">
                        <a:lnSpc>
                          <a:spcPct val="115000"/>
                        </a:lnSpc>
                        <a:spcBef>
                          <a:spcPts val="0"/>
                        </a:spcBef>
                        <a:buNone/>
                      </a:pPr>
                      <a:r>
                        <a:rPr lang="en-US" sz="1000"/>
                        <a:t>Removes Category from system</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Entrance conditions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2100" rtl="0">
                        <a:lnSpc>
                          <a:spcPct val="115000"/>
                        </a:lnSpc>
                        <a:spcBef>
                          <a:spcPts val="0"/>
                        </a:spcBef>
                        <a:buSzPct val="100000"/>
                        <a:buAutoNum type="arabicPeriod"/>
                      </a:pPr>
                      <a:r>
                        <a:rPr lang="en-US" sz="1000"/>
                        <a:t>User role is Supervisor</a:t>
                      </a:r>
                    </a:p>
                    <a:p>
                      <a:pPr marL="457200" lvl="0" indent="-292100" rtl="0">
                        <a:lnSpc>
                          <a:spcPct val="115000"/>
                        </a:lnSpc>
                        <a:spcBef>
                          <a:spcPts val="0"/>
                        </a:spcBef>
                        <a:buSzPct val="100000"/>
                        <a:buAutoNum type="arabicPeriod"/>
                      </a:pPr>
                      <a:r>
                        <a:rPr lang="en-US" sz="1000"/>
                        <a:t>Supervisor navigates to Site Settings view</a:t>
                      </a:r>
                    </a:p>
                    <a:p>
                      <a:pPr marL="457200" lvl="0" indent="-228600" algn="ctr"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Exit condition</a:t>
                      </a:r>
                    </a:p>
                    <a:p>
                      <a:pPr marL="457200" lvl="0" indent="-228600" algn="ctr" rtl="0">
                        <a:lnSpc>
                          <a:spcPct val="115000"/>
                        </a:lnSpc>
                        <a:spcBef>
                          <a:spcPts val="0"/>
                        </a:spcBef>
                        <a:buNone/>
                      </a:pPr>
                      <a:r>
                        <a:rPr lang="en-US" sz="1000"/>
                        <a:t> </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Category is removed from system</a:t>
                      </a:r>
                    </a:p>
                    <a:p>
                      <a:pPr marL="457200" lvl="0" indent="-228600" algn="ctr"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algn="ctr" rtl="0">
                        <a:lnSpc>
                          <a:spcPct val="115000"/>
                        </a:lnSpc>
                        <a:spcBef>
                          <a:spcPts val="0"/>
                        </a:spcBef>
                        <a:buNone/>
                      </a:pPr>
                      <a:r>
                        <a:rPr lang="en-US" sz="1000"/>
                        <a:t>Sequence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1.	Use case begins when an Administrator clicks the Edit Category button, which opens a modal</a:t>
                      </a:r>
                    </a:p>
                    <a:p>
                      <a:pPr marL="457200" lvl="0" indent="-228600" rtl="0">
                        <a:lnSpc>
                          <a:spcPct val="115000"/>
                        </a:lnSpc>
                        <a:spcBef>
                          <a:spcPts val="0"/>
                        </a:spcBef>
                        <a:buNone/>
                      </a:pPr>
                      <a:r>
                        <a:rPr lang="en-US" sz="1000"/>
                        <a:t>2.    Admin clicks the Delete Category button located at the top right corner of the modal</a:t>
                      </a:r>
                    </a:p>
                    <a:p>
                      <a:pPr marL="457200" lvl="0" indent="-228600" rtl="0">
                        <a:lnSpc>
                          <a:spcPct val="115000"/>
                        </a:lnSpc>
                        <a:spcBef>
                          <a:spcPts val="0"/>
                        </a:spcBef>
                        <a:buNone/>
                      </a:pPr>
                      <a:r>
                        <a:rPr lang="en-US" sz="1000"/>
                        <a:t>3.    Admin confirms whether they would like to delete the selected category in the confirmation dialog box</a:t>
                      </a:r>
                    </a:p>
                    <a:p>
                      <a:pPr marL="457200" lvl="0" indent="-228600" rtl="0">
                        <a:lnSpc>
                          <a:spcPct val="115000"/>
                        </a:lnSpc>
                        <a:spcBef>
                          <a:spcPts val="0"/>
                        </a:spcBef>
                        <a:buNone/>
                      </a:pPr>
                      <a:r>
                        <a:rPr lang="en-US" sz="1000"/>
                        <a:t>4.    System removes category from database and sends response to admin controller to update view</a:t>
                      </a:r>
                    </a:p>
                    <a:p>
                      <a:pPr marL="457200" lvl="0" indent="-228600" rtl="0">
                        <a:lnSpc>
                          <a:spcPct val="115000"/>
                        </a:lnSpc>
                        <a:spcBef>
                          <a:spcPts val="0"/>
                        </a:spcBef>
                        <a:buNone/>
                      </a:pPr>
                      <a:r>
                        <a:rPr lang="en-US" sz="1000"/>
                        <a:t>5.    Use case ends when admin confirms and selected category is removed from the Edit Category panel</a:t>
                      </a:r>
                    </a:p>
                    <a:p>
                      <a:pPr marL="457200" lvl="0" indent="-228600" rtl="0">
                        <a:lnSpc>
                          <a:spcPct val="115000"/>
                        </a:lnSpc>
                        <a:spcBef>
                          <a:spcPts val="0"/>
                        </a:spcBef>
                        <a:buNone/>
                      </a:pPr>
                      <a:r>
                        <a:rPr lang="en-US" sz="1000"/>
                        <a:t> </a:t>
                      </a:r>
                    </a:p>
                    <a:p>
                      <a:pPr marL="457200" lvl="0" indent="-228600" rtl="0">
                        <a:lnSpc>
                          <a:spcPct val="115000"/>
                        </a:lnSpc>
                        <a:spcBef>
                          <a:spcPts val="0"/>
                        </a:spcBef>
                        <a:buNone/>
                      </a:pPr>
                      <a:r>
                        <a:rPr lang="en-US" sz="10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457200" lvl="0" indent="-228600" rtl="0">
                        <a:lnSpc>
                          <a:spcPct val="115000"/>
                        </a:lnSpc>
                        <a:spcBef>
                          <a:spcPts val="0"/>
                        </a:spcBef>
                        <a:buNone/>
                      </a:pPr>
                      <a:r>
                        <a:rPr lang="en-US" sz="1000"/>
                        <a:t>Related Use Cases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28600" rtl="0">
                        <a:lnSpc>
                          <a:spcPct val="115000"/>
                        </a:lnSpc>
                        <a:spcBef>
                          <a:spcPts val="0"/>
                        </a:spcBef>
                        <a:buNone/>
                      </a:pPr>
                      <a:r>
                        <a:rPr lang="en-US" sz="1000"/>
                        <a:t>Edit Category</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780300" y="271600"/>
            <a:ext cx="7583400" cy="829500"/>
          </a:xfrm>
          <a:prstGeom prst="rect">
            <a:avLst/>
          </a:prstGeom>
        </p:spPr>
        <p:txBody>
          <a:bodyPr lIns="91425" tIns="91425" rIns="91425" bIns="91425" anchor="t" anchorCtr="0">
            <a:noAutofit/>
          </a:bodyPr>
          <a:lstStyle/>
          <a:p>
            <a:pPr lvl="0">
              <a:spcBef>
                <a:spcPts val="0"/>
              </a:spcBef>
              <a:buNone/>
            </a:pPr>
            <a:r>
              <a:rPr lang="en-US" sz="3000"/>
              <a:t>Sequence Diagram</a:t>
            </a:r>
          </a:p>
        </p:txBody>
      </p:sp>
      <p:pic>
        <p:nvPicPr>
          <p:cNvPr id="460" name="Shape 460"/>
          <p:cNvPicPr preferRelativeResize="0"/>
          <p:nvPr/>
        </p:nvPicPr>
        <p:blipFill>
          <a:blip r:embed="rId3">
            <a:alphaModFix/>
          </a:blip>
          <a:stretch>
            <a:fillRect/>
          </a:stretch>
        </p:blipFill>
        <p:spPr>
          <a:xfrm>
            <a:off x="780300" y="1090775"/>
            <a:ext cx="7421074" cy="4697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6" name="Shape 466"/>
          <p:cNvPicPr preferRelativeResize="0"/>
          <p:nvPr/>
        </p:nvPicPr>
        <p:blipFill>
          <a:blip r:embed="rId3">
            <a:alphaModFix/>
          </a:blip>
          <a:stretch>
            <a:fillRect/>
          </a:stretch>
        </p:blipFill>
        <p:spPr>
          <a:xfrm>
            <a:off x="1143350" y="529899"/>
            <a:ext cx="6882549" cy="55258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p:nvPr/>
        </p:nvSpPr>
        <p:spPr>
          <a:xfrm>
            <a:off x="518850" y="268625"/>
            <a:ext cx="8106300" cy="9006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#11 - Upload Document</a:t>
            </a:r>
          </a:p>
        </p:txBody>
      </p:sp>
      <p:graphicFrame>
        <p:nvGraphicFramePr>
          <p:cNvPr id="473" name="Shape 473"/>
          <p:cNvGraphicFramePr/>
          <p:nvPr/>
        </p:nvGraphicFramePr>
        <p:xfrm>
          <a:off x="325862" y="1969600"/>
          <a:ext cx="8492250" cy="3908679"/>
        </p:xfrm>
        <a:graphic>
          <a:graphicData uri="http://schemas.openxmlformats.org/drawingml/2006/table">
            <a:tbl>
              <a:tblPr>
                <a:noFill/>
                <a:tableStyleId>{07312B4A-922D-4290-B3E7-F7FE08C8D953}</a:tableStyleId>
              </a:tblPr>
              <a:tblGrid>
                <a:gridCol w="1080675"/>
                <a:gridCol w="7411575"/>
              </a:tblGrid>
              <a:tr h="323850">
                <a:tc>
                  <a:txBody>
                    <a:bodyPr/>
                    <a:lstStyle/>
                    <a:p>
                      <a:pPr lvl="0" algn="just" rtl="0">
                        <a:lnSpc>
                          <a:spcPct val="115000"/>
                        </a:lnSpc>
                        <a:spcBef>
                          <a:spcPts val="0"/>
                        </a:spcBef>
                        <a:buNone/>
                      </a:pPr>
                      <a:r>
                        <a:rPr lang="en-US"/>
                        <a:t>Actor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just" rtl="0">
                        <a:lnSpc>
                          <a:spcPct val="115000"/>
                        </a:lnSpc>
                        <a:spcBef>
                          <a:spcPts val="0"/>
                        </a:spcBef>
                        <a:buNone/>
                      </a:pPr>
                      <a:r>
                        <a:rPr lang="en-US"/>
                        <a:t>Supervisor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lvl="0" algn="just" rtl="0">
                        <a:lnSpc>
                          <a:spcPct val="115000"/>
                        </a:lnSpc>
                        <a:spcBef>
                          <a:spcPts val="0"/>
                        </a:spcBef>
                        <a:buNone/>
                      </a:pPr>
                      <a:r>
                        <a:rPr lang="en-US"/>
                        <a:t>Details</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a:t>Supervisor adds a document to the server, which will late be viewed by officers</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76275">
                <a:tc>
                  <a:txBody>
                    <a:bodyPr/>
                    <a:lstStyle/>
                    <a:p>
                      <a:pPr lvl="0" algn="just" rtl="0">
                        <a:lnSpc>
                          <a:spcPct val="115000"/>
                        </a:lnSpc>
                        <a:spcBef>
                          <a:spcPts val="0"/>
                        </a:spcBef>
                        <a:buNone/>
                      </a:pPr>
                      <a:r>
                        <a:rPr lang="en-US"/>
                        <a:t>Entrance Condition</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rtl="0">
                        <a:lnSpc>
                          <a:spcPct val="115000"/>
                        </a:lnSpc>
                        <a:spcBef>
                          <a:spcPts val="0"/>
                        </a:spcBef>
                        <a:buSzPct val="78571"/>
                        <a:buAutoNum type="arabicPeriod"/>
                      </a:pPr>
                      <a:r>
                        <a:rPr lang="en-US"/>
                        <a:t>User role is supervisor</a:t>
                      </a:r>
                    </a:p>
                    <a:p>
                      <a:pPr marL="457200" lvl="0" indent="-298450" rtl="0">
                        <a:lnSpc>
                          <a:spcPct val="115000"/>
                        </a:lnSpc>
                        <a:spcBef>
                          <a:spcPts val="0"/>
                        </a:spcBef>
                        <a:spcAft>
                          <a:spcPts val="800"/>
                        </a:spcAft>
                        <a:buSzPct val="78571"/>
                        <a:buAutoNum type="arabicPeriod"/>
                      </a:pPr>
                      <a:r>
                        <a:rPr lang="en-US"/>
                        <a:t>User has document to upload</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8625">
                <a:tc>
                  <a:txBody>
                    <a:bodyPr/>
                    <a:lstStyle/>
                    <a:p>
                      <a:pPr lvl="0" algn="just" rtl="0">
                        <a:lnSpc>
                          <a:spcPct val="115000"/>
                        </a:lnSpc>
                        <a:spcBef>
                          <a:spcPts val="0"/>
                        </a:spcBef>
                        <a:buNone/>
                      </a:pPr>
                      <a:r>
                        <a:rPr lang="en-US"/>
                        <a:t>Exit Condition</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spcAft>
                          <a:spcPts val="800"/>
                        </a:spcAft>
                        <a:buNone/>
                      </a:pPr>
                      <a:r>
                        <a:rPr lang="en-US"/>
                        <a:t>Document is added to the server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38275">
                <a:tc>
                  <a:txBody>
                    <a:bodyPr/>
                    <a:lstStyle/>
                    <a:p>
                      <a:pPr lvl="0" algn="just" rtl="0">
                        <a:lnSpc>
                          <a:spcPct val="115000"/>
                        </a:lnSpc>
                        <a:spcBef>
                          <a:spcPts val="0"/>
                        </a:spcBef>
                        <a:buNone/>
                      </a:pPr>
                      <a:r>
                        <a:rPr lang="en-US"/>
                        <a:t>Sequence</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rtl="0">
                        <a:lnSpc>
                          <a:spcPct val="115000"/>
                        </a:lnSpc>
                        <a:spcBef>
                          <a:spcPts val="0"/>
                        </a:spcBef>
                        <a:buSzPct val="78571"/>
                        <a:buAutoNum type="arabicPeriod"/>
                      </a:pPr>
                      <a:r>
                        <a:rPr lang="en-US"/>
                        <a:t>Use case begins when a supervisor logs into the system</a:t>
                      </a:r>
                    </a:p>
                    <a:p>
                      <a:pPr marL="457200" lvl="0" indent="-298450" rtl="0">
                        <a:lnSpc>
                          <a:spcPct val="115000"/>
                        </a:lnSpc>
                        <a:spcBef>
                          <a:spcPts val="0"/>
                        </a:spcBef>
                        <a:buSzPct val="78571"/>
                        <a:buAutoNum type="arabicPeriod"/>
                      </a:pPr>
                      <a:r>
                        <a:rPr lang="en-US"/>
                        <a:t>From the Manage Documents page,  in the upload documents page, user enters document to upload after pressing browse button, and sets other attributes (such as category, and document name)</a:t>
                      </a:r>
                    </a:p>
                    <a:p>
                      <a:pPr marL="457200" lvl="0" indent="-298450" rtl="0">
                        <a:lnSpc>
                          <a:spcPct val="115000"/>
                        </a:lnSpc>
                        <a:spcBef>
                          <a:spcPts val="0"/>
                        </a:spcBef>
                        <a:buSzPct val="78571"/>
                        <a:buAutoNum type="arabicPeriod"/>
                      </a:pPr>
                      <a:r>
                        <a:rPr lang="en-US"/>
                        <a:t>Supervisor clicks upload button to initiate the upload of the file to the server</a:t>
                      </a:r>
                    </a:p>
                    <a:p>
                      <a:pPr marL="457200" lvl="0" indent="-298450" rtl="0">
                        <a:lnSpc>
                          <a:spcPct val="115000"/>
                        </a:lnSpc>
                        <a:spcBef>
                          <a:spcPts val="0"/>
                        </a:spcBef>
                        <a:spcAft>
                          <a:spcPts val="800"/>
                        </a:spcAft>
                        <a:buSzPct val="78571"/>
                        <a:buAutoNum type="arabicPeriod"/>
                      </a:pPr>
                      <a:r>
                        <a:rPr lang="en-US"/>
                        <a:t>Use case ends after document is successfully uploaded, and appears in the uploads directory of the developer server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474" name="Shape 474"/>
          <p:cNvSpPr txBox="1"/>
          <p:nvPr/>
        </p:nvSpPr>
        <p:spPr>
          <a:xfrm>
            <a:off x="243375" y="1042925"/>
            <a:ext cx="8492400" cy="819300"/>
          </a:xfrm>
          <a:prstGeom prst="rect">
            <a:avLst/>
          </a:prstGeom>
          <a:noFill/>
          <a:ln>
            <a:noFill/>
          </a:ln>
        </p:spPr>
        <p:txBody>
          <a:bodyPr lIns="91425" tIns="91425" rIns="91425" bIns="91425" anchor="ctr" anchorCtr="0">
            <a:noAutofit/>
          </a:bodyPr>
          <a:lstStyle/>
          <a:p>
            <a:pPr lvl="0" rtl="0">
              <a:spcBef>
                <a:spcPts val="0"/>
              </a:spcBef>
              <a:spcAft>
                <a:spcPts val="800"/>
              </a:spcAft>
              <a:buNone/>
            </a:pPr>
            <a:r>
              <a:rPr lang="en-US" sz="1800">
                <a:solidFill>
                  <a:schemeClr val="dk1"/>
                </a:solidFill>
              </a:rPr>
              <a:t>As a supervisor, I would like to be able to upload documents to the server, so that officers can later view these documents in their appropriate categories folder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p:nvPr/>
        </p:nvSpPr>
        <p:spPr>
          <a:xfrm>
            <a:off x="558300" y="268625"/>
            <a:ext cx="8027400" cy="10905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#11 - Upload Document</a:t>
            </a:r>
          </a:p>
        </p:txBody>
      </p:sp>
      <p:pic>
        <p:nvPicPr>
          <p:cNvPr id="481" name="Shape 481"/>
          <p:cNvPicPr preferRelativeResize="0"/>
          <p:nvPr/>
        </p:nvPicPr>
        <p:blipFill>
          <a:blip r:embed="rId3">
            <a:alphaModFix/>
          </a:blip>
          <a:stretch>
            <a:fillRect/>
          </a:stretch>
        </p:blipFill>
        <p:spPr>
          <a:xfrm>
            <a:off x="224499" y="1521550"/>
            <a:ext cx="8694999" cy="3456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558300" y="268625"/>
            <a:ext cx="8027400" cy="10905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#11 - Upload Document</a:t>
            </a:r>
          </a:p>
        </p:txBody>
      </p:sp>
      <p:pic>
        <p:nvPicPr>
          <p:cNvPr id="488" name="Shape 488"/>
          <p:cNvPicPr preferRelativeResize="0"/>
          <p:nvPr/>
        </p:nvPicPr>
        <p:blipFill>
          <a:blip r:embed="rId3">
            <a:alphaModFix/>
          </a:blip>
          <a:stretch>
            <a:fillRect/>
          </a:stretch>
        </p:blipFill>
        <p:spPr>
          <a:xfrm>
            <a:off x="428387" y="1359125"/>
            <a:ext cx="8287225" cy="3785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#12 - </a:t>
            </a:r>
          </a:p>
          <a:p>
            <a:pPr marL="0" marR="0" lvl="0" indent="0" algn="l" rtl="0">
              <a:spcBef>
                <a:spcPts val="0"/>
              </a:spcBef>
              <a:spcAft>
                <a:spcPts val="0"/>
              </a:spcAft>
              <a:buSzPct val="25000"/>
              <a:buNone/>
            </a:pPr>
            <a:r>
              <a:rPr lang="en-US"/>
              <a:t>Customize Site Settings</a:t>
            </a:r>
          </a:p>
        </p:txBody>
      </p:sp>
      <p:graphicFrame>
        <p:nvGraphicFramePr>
          <p:cNvPr id="495" name="Shape 495"/>
          <p:cNvGraphicFramePr/>
          <p:nvPr/>
        </p:nvGraphicFramePr>
        <p:xfrm>
          <a:off x="1599375" y="2540925"/>
          <a:ext cx="5943600" cy="3266440"/>
        </p:xfrm>
        <a:graphic>
          <a:graphicData uri="http://schemas.openxmlformats.org/drawingml/2006/table">
            <a:tbl>
              <a:tblPr>
                <a:noFill/>
                <a:tableStyleId>{7B9CDBD2-833A-48B2-BF7D-3A5A1D7E7270}</a:tableStyleId>
              </a:tblPr>
              <a:tblGrid>
                <a:gridCol w="2971800"/>
                <a:gridCol w="2971800"/>
              </a:tblGrid>
              <a:tr h="0">
                <a:tc gridSpan="2">
                  <a:txBody>
                    <a:bodyPr/>
                    <a:lstStyle/>
                    <a:p>
                      <a:pPr lvl="0" rtl="0">
                        <a:spcBef>
                          <a:spcPts val="0"/>
                        </a:spcBef>
                        <a:buNone/>
                      </a:pPr>
                      <a:r>
                        <a:rPr lang="en-US" sz="1200" b="1"/>
                        <a:t>Precondition: This use case assumes that the administrator has already logged in and on the site settings page.</a:t>
                      </a:r>
                    </a:p>
                  </a:txBody>
                  <a:tcPr marL="63500" marR="63500" marT="63500" marB="63500"/>
                </a:tc>
                <a:tc hMerge="1">
                  <a:txBody>
                    <a:bodyPr/>
                    <a:lstStyle/>
                    <a:p>
                      <a:endParaRPr lang="en-US"/>
                    </a:p>
                  </a:txBody>
                  <a:tcPr/>
                </a:tc>
              </a:tr>
              <a:tr h="0">
                <a:tc>
                  <a:txBody>
                    <a:bodyPr/>
                    <a:lstStyle/>
                    <a:p>
                      <a:pPr lvl="0" rtl="0">
                        <a:spcBef>
                          <a:spcPts val="0"/>
                        </a:spcBef>
                        <a:buNone/>
                      </a:pPr>
                      <a:r>
                        <a:rPr lang="en-US" sz="1200" b="1"/>
                        <a:t>Actor interaction: Administrator</a:t>
                      </a:r>
                    </a:p>
                  </a:txBody>
                  <a:tcPr marL="63500" marR="63500" marT="63500" marB="63500"/>
                </a:tc>
                <a:tc>
                  <a:txBody>
                    <a:bodyPr/>
                    <a:lstStyle/>
                    <a:p>
                      <a:pPr lvl="0" rtl="0">
                        <a:spcBef>
                          <a:spcPts val="0"/>
                        </a:spcBef>
                        <a:buNone/>
                      </a:pPr>
                      <a:r>
                        <a:rPr lang="en-US" sz="1200" b="1"/>
                        <a:t>System response: VRC App</a:t>
                      </a:r>
                    </a:p>
                  </a:txBody>
                  <a:tcPr marL="63500" marR="63500" marT="63500" marB="63500"/>
                </a:tc>
              </a:tr>
              <a:tr h="0">
                <a:tc>
                  <a:txBody>
                    <a:bodyPr/>
                    <a:lstStyle/>
                    <a:p>
                      <a:pPr lvl="0" rtl="0">
                        <a:spcBef>
                          <a:spcPts val="0"/>
                        </a:spcBef>
                        <a:buNone/>
                      </a:pPr>
                      <a:r>
                        <a:rPr lang="en-US" sz="1200"/>
                        <a:t>1. TUCBW the administrator selecting the ‘Select image’ button. </a:t>
                      </a:r>
                    </a:p>
                  </a:txBody>
                  <a:tcPr marL="63500" marR="63500" marT="63500" marB="63500"/>
                </a:tc>
                <a:tc>
                  <a:txBody>
                    <a:bodyPr/>
                    <a:lstStyle/>
                    <a:p>
                      <a:pPr lvl="0" rtl="0">
                        <a:spcBef>
                          <a:spcPts val="0"/>
                        </a:spcBef>
                        <a:buNone/>
                      </a:pPr>
                      <a:r>
                        <a:rPr lang="en-US" sz="1200"/>
                        <a:t>2. The system opens a dialog box and prompts the administrator to select an image on their machine.</a:t>
                      </a:r>
                    </a:p>
                  </a:txBody>
                  <a:tcPr marL="63500" marR="63500" marT="63500" marB="63500"/>
                </a:tc>
              </a:tr>
              <a:tr h="0">
                <a:tc>
                  <a:txBody>
                    <a:bodyPr/>
                    <a:lstStyle/>
                    <a:p>
                      <a:pPr lvl="0" rtl="0">
                        <a:spcBef>
                          <a:spcPts val="0"/>
                        </a:spcBef>
                        <a:buNone/>
                      </a:pPr>
                      <a:r>
                        <a:rPr lang="en-US" sz="1200"/>
                        <a:t>3. The administrator selects an image and selects ‘Ok’.</a:t>
                      </a:r>
                    </a:p>
                  </a:txBody>
                  <a:tcPr marL="63500" marR="63500" marT="63500" marB="63500"/>
                </a:tc>
                <a:tc>
                  <a:txBody>
                    <a:bodyPr/>
                    <a:lstStyle/>
                    <a:p>
                      <a:pPr lvl="0" rtl="0">
                        <a:spcBef>
                          <a:spcPts val="0"/>
                        </a:spcBef>
                        <a:buNone/>
                      </a:pPr>
                      <a:r>
                        <a:rPr lang="en-US" sz="1200"/>
                        <a:t>4. The system displays the selected image in the panel.</a:t>
                      </a:r>
                    </a:p>
                  </a:txBody>
                  <a:tcPr marL="63500" marR="63500" marT="63500" marB="63500"/>
                </a:tc>
              </a:tr>
              <a:tr h="482600">
                <a:tc>
                  <a:txBody>
                    <a:bodyPr/>
                    <a:lstStyle/>
                    <a:p>
                      <a:pPr lvl="0" rtl="0">
                        <a:spcBef>
                          <a:spcPts val="0"/>
                        </a:spcBef>
                        <a:buNone/>
                      </a:pPr>
                      <a:r>
                        <a:rPr lang="en-US" sz="1200"/>
                        <a:t>5. The administrator selects ‘Save’ to save the image.</a:t>
                      </a:r>
                    </a:p>
                  </a:txBody>
                  <a:tcPr marL="63500" marR="63500" marT="63500" marB="63500"/>
                </a:tc>
                <a:tc>
                  <a:txBody>
                    <a:bodyPr/>
                    <a:lstStyle/>
                    <a:p>
                      <a:pPr lvl="0" rtl="0">
                        <a:spcBef>
                          <a:spcPts val="0"/>
                        </a:spcBef>
                        <a:buNone/>
                      </a:pPr>
                      <a:r>
                        <a:rPr lang="en-US" sz="1200"/>
                        <a:t>6. The system saves the image and notifies the user accordingly.</a:t>
                      </a:r>
                    </a:p>
                  </a:txBody>
                  <a:tcPr marL="63500" marR="63500" marT="63500" marB="63500"/>
                </a:tc>
              </a:tr>
              <a:tr h="482600">
                <a:tc>
                  <a:txBody>
                    <a:bodyPr/>
                    <a:lstStyle/>
                    <a:p>
                      <a:pPr lvl="0" rtl="0">
                        <a:spcBef>
                          <a:spcPts val="0"/>
                        </a:spcBef>
                        <a:buNone/>
                      </a:pPr>
                      <a:r>
                        <a:rPr lang="en-US" sz="1200"/>
                        <a:t>7. The new logo reflects on the login page and persists even after the session ends.</a:t>
                      </a:r>
                    </a:p>
                  </a:txBody>
                  <a:tcPr marL="63500" marR="63500" marT="63500" marB="63500"/>
                </a:tc>
                <a:tc>
                  <a:txBody>
                    <a:bodyPr/>
                    <a:lstStyle/>
                    <a:p>
                      <a:pPr lvl="0" rtl="0">
                        <a:spcBef>
                          <a:spcPts val="0"/>
                        </a:spcBef>
                        <a:buNone/>
                      </a:pPr>
                      <a:endParaRPr sz="1200"/>
                    </a:p>
                  </a:txBody>
                  <a:tcPr marL="63500" marR="63500" marT="63500" marB="63500"/>
                </a:tc>
              </a:tr>
              <a:tr h="266700">
                <a:tc gridSpan="2">
                  <a:txBody>
                    <a:bodyPr/>
                    <a:lstStyle/>
                    <a:p>
                      <a:pPr lvl="0" rtl="0">
                        <a:spcBef>
                          <a:spcPts val="0"/>
                        </a:spcBef>
                        <a:buNone/>
                      </a:pPr>
                      <a:r>
                        <a:rPr lang="en-US" sz="1200" b="1"/>
                        <a:t>Postcondition: The changes made reflect on the rest of the site. </a:t>
                      </a:r>
                    </a:p>
                  </a:txBody>
                  <a:tcPr marL="63500" marR="63500" marT="63500" marB="63500"/>
                </a:tc>
                <a:tc hMerge="1">
                  <a:txBody>
                    <a:bodyPr/>
                    <a:lstStyle/>
                    <a:p>
                      <a:endParaRPr lang="en-US"/>
                    </a:p>
                  </a:txBody>
                  <a:tcPr/>
                </a:tc>
              </a:tr>
            </a:tbl>
          </a:graphicData>
        </a:graphic>
      </p:graphicFrame>
      <p:sp>
        <p:nvSpPr>
          <p:cNvPr id="496" name="Shape 496"/>
          <p:cNvSpPr txBox="1"/>
          <p:nvPr/>
        </p:nvSpPr>
        <p:spPr>
          <a:xfrm>
            <a:off x="267400" y="1258350"/>
            <a:ext cx="8305200" cy="550500"/>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en-US" sz="1800">
                <a:solidFill>
                  <a:schemeClr val="dk1"/>
                </a:solidFill>
              </a:rPr>
              <a:t>As an administrator, I would like the ability to customize the department logo, application’s name, and the department’s name so that I can tailor the application to my police department’s needs.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#12 - </a:t>
            </a:r>
          </a:p>
          <a:p>
            <a:pPr marL="0" marR="0" lvl="0" indent="0" algn="l" rtl="0">
              <a:spcBef>
                <a:spcPts val="0"/>
              </a:spcBef>
              <a:spcAft>
                <a:spcPts val="0"/>
              </a:spcAft>
              <a:buSzPct val="25000"/>
              <a:buNone/>
            </a:pPr>
            <a:r>
              <a:rPr lang="en-US"/>
              <a:t>Customize Site Settings</a:t>
            </a:r>
          </a:p>
        </p:txBody>
      </p:sp>
      <p:pic>
        <p:nvPicPr>
          <p:cNvPr id="503" name="Shape 503"/>
          <p:cNvPicPr preferRelativeResize="0"/>
          <p:nvPr/>
        </p:nvPicPr>
        <p:blipFill>
          <a:blip r:embed="rId3">
            <a:alphaModFix/>
          </a:blip>
          <a:stretch>
            <a:fillRect/>
          </a:stretch>
        </p:blipFill>
        <p:spPr>
          <a:xfrm>
            <a:off x="747000" y="1856462"/>
            <a:ext cx="5334000" cy="3895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#12 - </a:t>
            </a:r>
          </a:p>
          <a:p>
            <a:pPr marL="0" marR="0" lvl="0" indent="0" algn="l" rtl="0">
              <a:spcBef>
                <a:spcPts val="0"/>
              </a:spcBef>
              <a:spcAft>
                <a:spcPts val="0"/>
              </a:spcAft>
              <a:buSzPct val="25000"/>
              <a:buNone/>
            </a:pPr>
            <a:r>
              <a:rPr lang="en-US"/>
              <a:t>Customize Site Settings</a:t>
            </a:r>
          </a:p>
        </p:txBody>
      </p:sp>
      <p:pic>
        <p:nvPicPr>
          <p:cNvPr id="510" name="Shape 510" descr="SS_1.png"/>
          <p:cNvPicPr preferRelativeResize="0"/>
          <p:nvPr/>
        </p:nvPicPr>
        <p:blipFill rotWithShape="1">
          <a:blip r:embed="rId3">
            <a:alphaModFix/>
          </a:blip>
          <a:srcRect r="26421" b="2940"/>
          <a:stretch/>
        </p:blipFill>
        <p:spPr>
          <a:xfrm>
            <a:off x="602362" y="1425600"/>
            <a:ext cx="4373074" cy="2933700"/>
          </a:xfrm>
          <a:prstGeom prst="rect">
            <a:avLst/>
          </a:prstGeom>
          <a:noFill/>
          <a:ln w="25400" cap="flat" cmpd="sng">
            <a:solidFill>
              <a:srgbClr val="434343"/>
            </a:solidFill>
            <a:prstDash val="solid"/>
            <a:miter/>
            <a:headEnd type="none" w="med" len="med"/>
            <a:tailEnd type="none" w="med" len="med"/>
          </a:ln>
        </p:spPr>
      </p:pic>
      <p:pic>
        <p:nvPicPr>
          <p:cNvPr id="511" name="Shape 511" descr="SS_3.png"/>
          <p:cNvPicPr preferRelativeResize="0"/>
          <p:nvPr/>
        </p:nvPicPr>
        <p:blipFill rotWithShape="1">
          <a:blip r:embed="rId4">
            <a:alphaModFix/>
          </a:blip>
          <a:srcRect r="25771" b="1864"/>
          <a:stretch/>
        </p:blipFill>
        <p:spPr>
          <a:xfrm>
            <a:off x="4168562" y="3379837"/>
            <a:ext cx="4373075" cy="3171825"/>
          </a:xfrm>
          <a:prstGeom prst="rect">
            <a:avLst/>
          </a:prstGeom>
          <a:noFill/>
          <a:ln w="25400" cap="flat" cmpd="sng">
            <a:solidFill>
              <a:srgbClr val="434343"/>
            </a:solidFill>
            <a:prstDash val="solid"/>
            <a:miter/>
            <a:headEnd type="none" w="med" len="med"/>
            <a:tailEnd type="none" w="med" len="me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262201" y="97850"/>
            <a:ext cx="86196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User Stor</a:t>
            </a:r>
            <a:r>
              <a:rPr lang="en-US" sz="3600"/>
              <a:t>y #13 - List Pinned Documents</a:t>
            </a:r>
          </a:p>
        </p:txBody>
      </p:sp>
      <p:sp>
        <p:nvSpPr>
          <p:cNvPr id="518" name="Shape 518"/>
          <p:cNvSpPr txBox="1">
            <a:spLocks noGrp="1"/>
          </p:cNvSpPr>
          <p:nvPr>
            <p:ph type="body" idx="1"/>
          </p:nvPr>
        </p:nvSpPr>
        <p:spPr>
          <a:xfrm>
            <a:off x="169575" y="1142450"/>
            <a:ext cx="8619600" cy="540600"/>
          </a:xfrm>
          <a:prstGeom prst="rect">
            <a:avLst/>
          </a:prstGeom>
          <a:noFill/>
          <a:ln>
            <a:noFill/>
          </a:ln>
        </p:spPr>
        <p:txBody>
          <a:bodyPr lIns="91425" tIns="45700" rIns="91425" bIns="45700" anchor="t" anchorCtr="0">
            <a:noAutofit/>
          </a:bodyPr>
          <a:lstStyle/>
          <a:p>
            <a:pPr marL="457200" lvl="0" indent="-336550" rtl="0">
              <a:lnSpc>
                <a:spcPct val="115000"/>
              </a:lnSpc>
              <a:spcBef>
                <a:spcPts val="0"/>
              </a:spcBef>
              <a:buClr>
                <a:schemeClr val="dk1"/>
              </a:buClr>
              <a:buSzPct val="100000"/>
              <a:buFont typeface="Arial"/>
            </a:pPr>
            <a:r>
              <a:rPr lang="en-US" sz="1700">
                <a:solidFill>
                  <a:schemeClr val="dk1"/>
                </a:solidFill>
                <a:latin typeface="Arial"/>
                <a:ea typeface="Arial"/>
                <a:cs typeface="Arial"/>
                <a:sym typeface="Arial"/>
              </a:rPr>
              <a:t>As an Officer, I would like to see the list of pinned documents, so that I can know the most important documents that my supervisor would like for me to view</a:t>
            </a:r>
          </a:p>
        </p:txBody>
      </p:sp>
      <p:graphicFrame>
        <p:nvGraphicFramePr>
          <p:cNvPr id="519" name="Shape 519"/>
          <p:cNvGraphicFramePr/>
          <p:nvPr/>
        </p:nvGraphicFramePr>
        <p:xfrm>
          <a:off x="1583775" y="2087125"/>
          <a:ext cx="5791200" cy="3951732"/>
        </p:xfrm>
        <a:graphic>
          <a:graphicData uri="http://schemas.openxmlformats.org/drawingml/2006/table">
            <a:tbl>
              <a:tblPr>
                <a:noFill/>
                <a:tableStyleId>{4AFB88BF-C32E-4390-AEB0-5ED72CD9421F}</a:tableStyleId>
              </a:tblPr>
              <a:tblGrid>
                <a:gridCol w="1504950"/>
                <a:gridCol w="4286250"/>
              </a:tblGrid>
              <a:tr h="0">
                <a:tc>
                  <a:txBody>
                    <a:bodyPr/>
                    <a:lstStyle/>
                    <a:p>
                      <a:pPr lvl="0" algn="ctr" rtl="0">
                        <a:lnSpc>
                          <a:spcPct val="115000"/>
                        </a:lnSpc>
                        <a:spcBef>
                          <a:spcPts val="0"/>
                        </a:spcBef>
                        <a:buNone/>
                      </a:pPr>
                      <a:r>
                        <a:rPr lang="en-US" sz="1300"/>
                        <a:t>Actor</a:t>
                      </a:r>
                    </a:p>
                  </a:txBody>
                  <a:tcPr marL="63500" marR="63500" marT="63500" marB="63500">
                    <a:lnL w="12700"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lvl="0" algn="ctr" rtl="0">
                        <a:lnSpc>
                          <a:spcPct val="115000"/>
                        </a:lnSpc>
                        <a:spcBef>
                          <a:spcPts val="0"/>
                        </a:spcBef>
                        <a:buNone/>
                      </a:pPr>
                      <a:r>
                        <a:rPr lang="en-US" sz="1300"/>
                        <a:t>Officer</a:t>
                      </a:r>
                    </a:p>
                  </a:txBody>
                  <a:tcPr marL="63500" marR="63500" marT="63500" marB="63500">
                    <a:lnL w="12700"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Details</a:t>
                      </a:r>
                    </a:p>
                  </a:txBody>
                  <a:tcPr marL="63500" marR="63500" marT="63500" marB="63500">
                    <a:lnL w="12700" cap="flat" cmpd="sng">
                      <a:solidFill>
                        <a:srgbClr val="351C75"/>
                      </a:solidFill>
                      <a:prstDash val="solid"/>
                      <a:round/>
                      <a:headEnd type="none" w="med" len="med"/>
                      <a:tailEnd type="none" w="med" len="med"/>
                    </a:lnL>
                    <a:lnR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lvl="0" algn="ctr" rtl="0">
                        <a:lnSpc>
                          <a:spcPct val="115000"/>
                        </a:lnSpc>
                        <a:spcBef>
                          <a:spcPts val="0"/>
                        </a:spcBef>
                        <a:buNone/>
                      </a:pPr>
                      <a:r>
                        <a:rPr lang="en-US" sz="1300"/>
                        <a:t>List pinned documents in the database</a:t>
                      </a:r>
                    </a:p>
                    <a:p>
                      <a:pPr lvl="0" algn="ctr" rtl="0">
                        <a:lnSpc>
                          <a:spcPct val="115000"/>
                        </a:lnSpc>
                        <a:spcBef>
                          <a:spcPts val="0"/>
                        </a:spcBef>
                        <a:buNone/>
                      </a:pPr>
                      <a:r>
                        <a:rPr lang="en-US" sz="1300"/>
                        <a:t>(filtered by category)</a:t>
                      </a:r>
                    </a:p>
                  </a:txBody>
                  <a:tcPr marL="63500" marR="63500" marT="63500" marB="63500">
                    <a:lnL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Entrance conditions</a:t>
                      </a:r>
                    </a:p>
                  </a:txBody>
                  <a:tcPr marL="63500" marR="63500" marT="63500" marB="63500">
                    <a:lnL w="12700" cap="flat" cmpd="sng">
                      <a:solidFill>
                        <a:srgbClr val="351C75"/>
                      </a:solidFill>
                      <a:prstDash val="solid"/>
                      <a:round/>
                      <a:headEnd type="none" w="med" len="med"/>
                      <a:tailEnd type="none" w="med" len="med"/>
                    </a:lnL>
                    <a:lnR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marL="457200" lvl="0" indent="-298450" rtl="0">
                        <a:lnSpc>
                          <a:spcPct val="115000"/>
                        </a:lnSpc>
                        <a:spcBef>
                          <a:spcPts val="0"/>
                        </a:spcBef>
                        <a:buSzPct val="84615"/>
                        <a:buAutoNum type="arabicPeriod"/>
                      </a:pPr>
                      <a:r>
                        <a:rPr lang="en-US" sz="1300"/>
                        <a:t>User selects category to view documents in their dashboard</a:t>
                      </a:r>
                    </a:p>
                  </a:txBody>
                  <a:tcPr marL="63500" marR="63500" marT="63500" marB="63500">
                    <a:lnL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Exit condition</a:t>
                      </a:r>
                    </a:p>
                  </a:txBody>
                  <a:tcPr marL="63500" marR="63500" marT="63500" marB="63500">
                    <a:lnL w="12700" cap="flat" cmpd="sng">
                      <a:solidFill>
                        <a:srgbClr val="351C75"/>
                      </a:solidFill>
                      <a:prstDash val="solid"/>
                      <a:round/>
                      <a:headEnd type="none" w="med" len="med"/>
                      <a:tailEnd type="none" w="med" len="med"/>
                    </a:lnL>
                    <a:lnR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lvl="0" algn="ctr" rtl="0">
                        <a:lnSpc>
                          <a:spcPct val="115000"/>
                        </a:lnSpc>
                        <a:spcBef>
                          <a:spcPts val="0"/>
                        </a:spcBef>
                        <a:buNone/>
                      </a:pPr>
                      <a:r>
                        <a:rPr lang="en-US" sz="1300"/>
                        <a:t>User is able to view list of pinned documents</a:t>
                      </a:r>
                    </a:p>
                  </a:txBody>
                  <a:tcPr marL="63500" marR="63500" marT="63500" marB="63500">
                    <a:lnL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Sequence</a:t>
                      </a:r>
                    </a:p>
                  </a:txBody>
                  <a:tcPr marL="63500" marR="63500" marT="63500" marB="63500">
                    <a:lnL w="12700" cap="flat" cmpd="sng">
                      <a:solidFill>
                        <a:srgbClr val="351C75"/>
                      </a:solidFill>
                      <a:prstDash val="solid"/>
                      <a:round/>
                      <a:headEnd type="none" w="med" len="med"/>
                      <a:tailEnd type="none" w="med" len="med"/>
                    </a:lnL>
                    <a:lnR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lvl="0" rtl="0">
                        <a:lnSpc>
                          <a:spcPct val="115000"/>
                        </a:lnSpc>
                        <a:spcBef>
                          <a:spcPts val="0"/>
                        </a:spcBef>
                        <a:buNone/>
                      </a:pPr>
                      <a:r>
                        <a:rPr lang="en-US" sz="1300"/>
                        <a:t>1.	Use case begins when an Supervisor logs into system</a:t>
                      </a:r>
                    </a:p>
                    <a:p>
                      <a:pPr lvl="0" rtl="0">
                        <a:lnSpc>
                          <a:spcPct val="115000"/>
                        </a:lnSpc>
                        <a:spcBef>
                          <a:spcPts val="0"/>
                        </a:spcBef>
                        <a:buNone/>
                      </a:pPr>
                      <a:r>
                        <a:rPr lang="en-US" sz="1300"/>
                        <a:t>2.    Officer clicks category to view documents under</a:t>
                      </a:r>
                    </a:p>
                    <a:p>
                      <a:pPr lvl="0" rtl="0">
                        <a:lnSpc>
                          <a:spcPct val="115000"/>
                        </a:lnSpc>
                        <a:spcBef>
                          <a:spcPts val="0"/>
                        </a:spcBef>
                        <a:buNone/>
                      </a:pPr>
                      <a:r>
                        <a:rPr lang="en-US" sz="1300"/>
                        <a:t>3.	Use case ends when officer is able to view pinned documents on top of page based on selected category</a:t>
                      </a:r>
                    </a:p>
                  </a:txBody>
                  <a:tcPr marL="63500" marR="63500" marT="63500" marB="63500">
                    <a:lnL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r h="0">
                <a:tc>
                  <a:txBody>
                    <a:bodyPr/>
                    <a:lstStyle/>
                    <a:p>
                      <a:pPr lvl="0" rtl="0">
                        <a:lnSpc>
                          <a:spcPct val="115000"/>
                        </a:lnSpc>
                        <a:spcBef>
                          <a:spcPts val="0"/>
                        </a:spcBef>
                        <a:buNone/>
                      </a:pPr>
                      <a:r>
                        <a:rPr lang="en-US" sz="1300"/>
                        <a:t>Related Use Cases</a:t>
                      </a:r>
                    </a:p>
                  </a:txBody>
                  <a:tcPr marL="63500" marR="63500" marT="63500" marB="63500">
                    <a:lnL w="12700" cap="flat" cmpd="sng">
                      <a:solidFill>
                        <a:srgbClr val="351C75"/>
                      </a:solidFill>
                      <a:prstDash val="solid"/>
                      <a:round/>
                      <a:headEnd type="none" w="med" len="med"/>
                      <a:tailEnd type="none" w="med" len="med"/>
                    </a:lnL>
                    <a:lnR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c>
                  <a:txBody>
                    <a:bodyPr/>
                    <a:lstStyle/>
                    <a:p>
                      <a:pPr lvl="0" algn="ctr" rtl="0">
                        <a:lnSpc>
                          <a:spcPct val="115000"/>
                        </a:lnSpc>
                        <a:spcBef>
                          <a:spcPts val="0"/>
                        </a:spcBef>
                        <a:buNone/>
                      </a:pPr>
                      <a:r>
                        <a:rPr lang="en-US" sz="1300"/>
                        <a:t>List unpinned documents</a:t>
                      </a:r>
                    </a:p>
                  </a:txBody>
                  <a:tcPr marL="63500" marR="63500" marT="63500" marB="63500">
                    <a:lnL cap="flat" cmpd="sng">
                      <a:solidFill>
                        <a:srgbClr val="351C75"/>
                      </a:solidFill>
                      <a:prstDash val="solid"/>
                      <a:round/>
                      <a:headEnd type="none" w="med" len="med"/>
                      <a:tailEnd type="none" w="med" len="med"/>
                    </a:lnL>
                    <a:lnR w="12700" cap="flat" cmpd="sng">
                      <a:solidFill>
                        <a:srgbClr val="351C75"/>
                      </a:solidFill>
                      <a:prstDash val="solid"/>
                      <a:round/>
                      <a:headEnd type="none" w="med" len="med"/>
                      <a:tailEnd type="none" w="med" len="med"/>
                    </a:lnR>
                    <a:lnT w="12700" cap="flat" cmpd="sng">
                      <a:solidFill>
                        <a:srgbClr val="351C75"/>
                      </a:solidFill>
                      <a:prstDash val="solid"/>
                      <a:round/>
                      <a:headEnd type="none" w="med" len="med"/>
                      <a:tailEnd type="none" w="med" len="med"/>
                    </a:lnT>
                    <a:lnB w="12700" cap="flat" cmpd="sng">
                      <a:solidFill>
                        <a:srgbClr val="351C75"/>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256474" y="212209"/>
            <a:ext cx="4277700" cy="848700"/>
          </a:xfrm>
          <a:prstGeom prst="rect">
            <a:avLst/>
          </a:prstGeom>
          <a:noFill/>
          <a:ln>
            <a:noFill/>
          </a:ln>
        </p:spPr>
        <p:txBody>
          <a:bodyPr lIns="91425" tIns="91425" rIns="91425" bIns="91425" anchor="t" anchorCtr="0">
            <a:noAutofit/>
          </a:bodyPr>
          <a:lstStyle/>
          <a:p>
            <a:pPr lvl="0" rtl="0">
              <a:spcBef>
                <a:spcPts val="0"/>
              </a:spcBef>
              <a:buNone/>
            </a:pPr>
            <a:r>
              <a:rPr lang="en-US" sz="2400" b="1" dirty="0" smtClean="0"/>
              <a:t>Officer </a:t>
            </a:r>
            <a:r>
              <a:rPr lang="en-US" sz="2400" b="1" dirty="0"/>
              <a:t>Dashboard</a:t>
            </a:r>
          </a:p>
        </p:txBody>
      </p:sp>
      <p:pic>
        <p:nvPicPr>
          <p:cNvPr id="182" name="Shape 182"/>
          <p:cNvPicPr preferRelativeResize="0"/>
          <p:nvPr/>
        </p:nvPicPr>
        <p:blipFill>
          <a:blip r:embed="rId3">
            <a:alphaModFix/>
          </a:blip>
          <a:stretch>
            <a:fillRect/>
          </a:stretch>
        </p:blipFill>
        <p:spPr>
          <a:xfrm>
            <a:off x="340524" y="814750"/>
            <a:ext cx="5753575" cy="3421550"/>
          </a:xfrm>
          <a:prstGeom prst="rect">
            <a:avLst/>
          </a:prstGeom>
          <a:noFill/>
          <a:ln>
            <a:noFill/>
          </a:ln>
        </p:spPr>
      </p:pic>
      <p:pic>
        <p:nvPicPr>
          <p:cNvPr id="183" name="Shape 183"/>
          <p:cNvPicPr preferRelativeResize="0"/>
          <p:nvPr/>
        </p:nvPicPr>
        <p:blipFill>
          <a:blip r:embed="rId4">
            <a:alphaModFix/>
          </a:blip>
          <a:stretch>
            <a:fillRect/>
          </a:stretch>
        </p:blipFill>
        <p:spPr>
          <a:xfrm>
            <a:off x="3921275" y="3173450"/>
            <a:ext cx="5052974" cy="3582700"/>
          </a:xfrm>
          <a:prstGeom prst="rect">
            <a:avLst/>
          </a:prstGeom>
          <a:noFill/>
          <a:ln>
            <a:noFill/>
          </a:ln>
        </p:spPr>
      </p:pic>
      <p:sp>
        <p:nvSpPr>
          <p:cNvPr id="184" name="Shape 184"/>
          <p:cNvSpPr txBox="1"/>
          <p:nvPr/>
        </p:nvSpPr>
        <p:spPr>
          <a:xfrm>
            <a:off x="340525" y="4336875"/>
            <a:ext cx="3904200" cy="475200"/>
          </a:xfrm>
          <a:prstGeom prst="rect">
            <a:avLst/>
          </a:prstGeom>
          <a:noFill/>
          <a:ln>
            <a:noFill/>
          </a:ln>
        </p:spPr>
        <p:txBody>
          <a:bodyPr lIns="91425" tIns="91425" rIns="91425" bIns="91425" anchor="t" anchorCtr="0">
            <a:noAutofit/>
          </a:bodyPr>
          <a:lstStyle/>
          <a:p>
            <a:pPr lvl="0">
              <a:spcBef>
                <a:spcPts val="0"/>
              </a:spcBef>
              <a:buNone/>
            </a:pPr>
            <a:r>
              <a:rPr lang="en-US" sz="1500"/>
              <a:t>View documents grouped by category</a:t>
            </a:r>
          </a:p>
        </p:txBody>
      </p:sp>
      <p:sp>
        <p:nvSpPr>
          <p:cNvPr id="185" name="Shape 185"/>
          <p:cNvSpPr/>
          <p:nvPr/>
        </p:nvSpPr>
        <p:spPr>
          <a:xfrm rot="3117558">
            <a:off x="2901938" y="2672615"/>
            <a:ext cx="1391870" cy="162869"/>
          </a:xfrm>
          <a:prstGeom prst="right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559250" y="350250"/>
            <a:ext cx="7583400" cy="719400"/>
          </a:xfrm>
          <a:prstGeom prst="rect">
            <a:avLst/>
          </a:prstGeom>
        </p:spPr>
        <p:txBody>
          <a:bodyPr lIns="91425" tIns="91425" rIns="91425" bIns="91425" anchor="t" anchorCtr="0">
            <a:noAutofit/>
          </a:bodyPr>
          <a:lstStyle/>
          <a:p>
            <a:pPr lvl="0">
              <a:spcBef>
                <a:spcPts val="0"/>
              </a:spcBef>
              <a:buNone/>
            </a:pPr>
            <a:r>
              <a:rPr lang="en-US" sz="2600"/>
              <a:t>Sequence Diagram</a:t>
            </a:r>
          </a:p>
        </p:txBody>
      </p:sp>
      <p:pic>
        <p:nvPicPr>
          <p:cNvPr id="526" name="Shape 526"/>
          <p:cNvPicPr preferRelativeResize="0"/>
          <p:nvPr/>
        </p:nvPicPr>
        <p:blipFill>
          <a:blip r:embed="rId3">
            <a:alphaModFix/>
          </a:blip>
          <a:stretch>
            <a:fillRect/>
          </a:stretch>
        </p:blipFill>
        <p:spPr>
          <a:xfrm>
            <a:off x="727925" y="1069650"/>
            <a:ext cx="7414723" cy="4907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endParaRPr/>
          </a:p>
        </p:txBody>
      </p:sp>
      <p:sp>
        <p:nvSpPr>
          <p:cNvPr id="533" name="Shape 533"/>
          <p:cNvSpPr txBox="1">
            <a:spLocks noGrp="1"/>
          </p:cNvSpPr>
          <p:nvPr>
            <p:ph type="body" idx="1"/>
          </p:nvPr>
        </p:nvSpPr>
        <p:spPr>
          <a:xfrm>
            <a:off x="779462" y="1828800"/>
            <a:ext cx="7583400" cy="4208400"/>
          </a:xfrm>
          <a:prstGeom prst="rect">
            <a:avLst/>
          </a:prstGeom>
        </p:spPr>
        <p:txBody>
          <a:bodyPr lIns="91425" tIns="91425" rIns="91425" bIns="91425" anchor="t" anchorCtr="0">
            <a:noAutofit/>
          </a:bodyPr>
          <a:lstStyle/>
          <a:p>
            <a:pPr lvl="0">
              <a:spcBef>
                <a:spcPts val="0"/>
              </a:spcBef>
              <a:buNone/>
            </a:pPr>
            <a:endParaRPr/>
          </a:p>
        </p:txBody>
      </p:sp>
      <p:pic>
        <p:nvPicPr>
          <p:cNvPr id="534" name="Shape 534"/>
          <p:cNvPicPr preferRelativeResize="0"/>
          <p:nvPr/>
        </p:nvPicPr>
        <p:blipFill>
          <a:blip r:embed="rId3">
            <a:alphaModFix/>
          </a:blip>
          <a:stretch>
            <a:fillRect/>
          </a:stretch>
        </p:blipFill>
        <p:spPr>
          <a:xfrm>
            <a:off x="278450" y="947250"/>
            <a:ext cx="8587075" cy="4683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62599" y="0"/>
            <a:ext cx="8981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User Stor</a:t>
            </a:r>
            <a:r>
              <a:rPr lang="en-US" sz="3600"/>
              <a:t>y #14 - List Unpinned Documents</a:t>
            </a:r>
          </a:p>
        </p:txBody>
      </p:sp>
      <p:sp>
        <p:nvSpPr>
          <p:cNvPr id="541" name="Shape 541"/>
          <p:cNvSpPr txBox="1">
            <a:spLocks noGrp="1"/>
          </p:cNvSpPr>
          <p:nvPr>
            <p:ph type="body" idx="1"/>
          </p:nvPr>
        </p:nvSpPr>
        <p:spPr>
          <a:xfrm>
            <a:off x="162600" y="1044600"/>
            <a:ext cx="8756100" cy="483300"/>
          </a:xfrm>
          <a:prstGeom prst="rect">
            <a:avLst/>
          </a:prstGeom>
          <a:noFill/>
          <a:ln>
            <a:noFill/>
          </a:ln>
        </p:spPr>
        <p:txBody>
          <a:bodyPr lIns="91425" tIns="45700" rIns="91425" bIns="45700" anchor="t" anchorCtr="0">
            <a:noAutofit/>
          </a:bodyPr>
          <a:lstStyle/>
          <a:p>
            <a:pPr marL="457200" lvl="0" indent="-336550" rtl="0">
              <a:lnSpc>
                <a:spcPct val="115000"/>
              </a:lnSpc>
              <a:spcBef>
                <a:spcPts val="0"/>
              </a:spcBef>
              <a:buClr>
                <a:schemeClr val="dk1"/>
              </a:buClr>
              <a:buSzPct val="100000"/>
              <a:buFont typeface="Arial"/>
            </a:pPr>
            <a:r>
              <a:rPr lang="en-US" sz="1700">
                <a:solidFill>
                  <a:schemeClr val="dk1"/>
                </a:solidFill>
                <a:latin typeface="Arial"/>
                <a:ea typeface="Arial"/>
                <a:cs typeface="Arial"/>
                <a:sym typeface="Arial"/>
              </a:rPr>
              <a:t>As an officer, I would like to view the list of unpinned documents separately from pinned documents, so that I know the documents of least importance.</a:t>
            </a:r>
          </a:p>
        </p:txBody>
      </p:sp>
      <p:graphicFrame>
        <p:nvGraphicFramePr>
          <p:cNvPr id="542" name="Shape 542"/>
          <p:cNvGraphicFramePr/>
          <p:nvPr/>
        </p:nvGraphicFramePr>
        <p:xfrm>
          <a:off x="1757700" y="1828800"/>
          <a:ext cx="5791200" cy="4179570"/>
        </p:xfrm>
        <a:graphic>
          <a:graphicData uri="http://schemas.openxmlformats.org/drawingml/2006/table">
            <a:tbl>
              <a:tblPr>
                <a:noFill/>
                <a:tableStyleId>{4AFB88BF-C32E-4390-AEB0-5ED72CD9421F}</a:tableStyleId>
              </a:tblPr>
              <a:tblGrid>
                <a:gridCol w="1495425"/>
                <a:gridCol w="4295775"/>
              </a:tblGrid>
              <a:tr h="0">
                <a:tc>
                  <a:txBody>
                    <a:bodyPr/>
                    <a:lstStyle/>
                    <a:p>
                      <a:pPr lvl="0" algn="ctr" rtl="0">
                        <a:lnSpc>
                          <a:spcPct val="115000"/>
                        </a:lnSpc>
                        <a:spcBef>
                          <a:spcPts val="0"/>
                        </a:spcBef>
                        <a:buNone/>
                      </a:pPr>
                      <a:r>
                        <a:rPr lang="en-US" sz="1300"/>
                        <a:t>Actor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300"/>
                        <a:t>Officer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Details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300"/>
                        <a:t>List pinned documents in the database</a:t>
                      </a:r>
                    </a:p>
                    <a:p>
                      <a:pPr lvl="0" algn="ctr" rtl="0">
                        <a:lnSpc>
                          <a:spcPct val="115000"/>
                        </a:lnSpc>
                        <a:spcBef>
                          <a:spcPts val="0"/>
                        </a:spcBef>
                        <a:buNone/>
                      </a:pPr>
                      <a:r>
                        <a:rPr lang="en-US" sz="1300"/>
                        <a:t>(filtered by category)</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Entrance conditions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rtl="0">
                        <a:lnSpc>
                          <a:spcPct val="115000"/>
                        </a:lnSpc>
                        <a:spcBef>
                          <a:spcPts val="0"/>
                        </a:spcBef>
                        <a:buSzPct val="84615"/>
                        <a:buAutoNum type="arabicPeriod"/>
                      </a:pPr>
                      <a:r>
                        <a:rPr lang="en-US" sz="1300"/>
                        <a:t>User is logged on to officer role</a:t>
                      </a:r>
                    </a:p>
                    <a:p>
                      <a:pPr marL="457200" lvl="0" indent="-298450" rtl="0">
                        <a:lnSpc>
                          <a:spcPct val="115000"/>
                        </a:lnSpc>
                        <a:spcBef>
                          <a:spcPts val="0"/>
                        </a:spcBef>
                        <a:buSzPct val="84615"/>
                        <a:buAutoNum type="arabicPeriod"/>
                      </a:pPr>
                      <a:r>
                        <a:rPr lang="en-US" sz="1300"/>
                        <a:t>Officer navigates to chosen category to view documents under</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Exit condition</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300"/>
                        <a:t>Officer is able to view list of unpinned documents</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300"/>
                        <a:t>Sequence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300"/>
                        <a:t>1.	Use case begins when an Supervisor logs into system</a:t>
                      </a:r>
                    </a:p>
                    <a:p>
                      <a:pPr lvl="0" rtl="0">
                        <a:lnSpc>
                          <a:spcPct val="115000"/>
                        </a:lnSpc>
                        <a:spcBef>
                          <a:spcPts val="0"/>
                        </a:spcBef>
                        <a:buNone/>
                      </a:pPr>
                      <a:r>
                        <a:rPr lang="en-US" sz="1300"/>
                        <a:t>2.    Officer clicks category to view documents under</a:t>
                      </a:r>
                    </a:p>
                    <a:p>
                      <a:pPr lvl="0" rtl="0">
                        <a:lnSpc>
                          <a:spcPct val="115000"/>
                        </a:lnSpc>
                        <a:spcBef>
                          <a:spcPts val="0"/>
                        </a:spcBef>
                        <a:buNone/>
                      </a:pPr>
                      <a:r>
                        <a:rPr lang="en-US" sz="1300"/>
                        <a:t>3.	Use case ends when officer is able to view unpinned documents on bottom of page based on selected category</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lvl="0" rtl="0">
                        <a:lnSpc>
                          <a:spcPct val="115000"/>
                        </a:lnSpc>
                        <a:spcBef>
                          <a:spcPts val="0"/>
                        </a:spcBef>
                        <a:buNone/>
                      </a:pPr>
                      <a:r>
                        <a:rPr lang="en-US" sz="1300"/>
                        <a:t>Related Use Cases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300"/>
                        <a:t>List pinned documents</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780300" y="0"/>
            <a:ext cx="7583400" cy="886500"/>
          </a:xfrm>
          <a:prstGeom prst="rect">
            <a:avLst/>
          </a:prstGeom>
        </p:spPr>
        <p:txBody>
          <a:bodyPr lIns="91425" tIns="91425" rIns="91425" bIns="91425" anchor="t" anchorCtr="0">
            <a:noAutofit/>
          </a:bodyPr>
          <a:lstStyle/>
          <a:p>
            <a:pPr lvl="0">
              <a:spcBef>
                <a:spcPts val="0"/>
              </a:spcBef>
              <a:buNone/>
            </a:pPr>
            <a:r>
              <a:rPr lang="en-US" sz="3000"/>
              <a:t>Sequence Diagram</a:t>
            </a:r>
          </a:p>
        </p:txBody>
      </p:sp>
      <p:pic>
        <p:nvPicPr>
          <p:cNvPr id="549" name="Shape 549"/>
          <p:cNvPicPr preferRelativeResize="0"/>
          <p:nvPr/>
        </p:nvPicPr>
        <p:blipFill>
          <a:blip r:embed="rId3">
            <a:alphaModFix/>
          </a:blip>
          <a:stretch>
            <a:fillRect/>
          </a:stretch>
        </p:blipFill>
        <p:spPr>
          <a:xfrm>
            <a:off x="780300" y="886500"/>
            <a:ext cx="7650625" cy="5039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779462" y="1828800"/>
            <a:ext cx="7583400" cy="4208400"/>
          </a:xfrm>
          <a:prstGeom prst="rect">
            <a:avLst/>
          </a:prstGeom>
        </p:spPr>
        <p:txBody>
          <a:bodyPr lIns="91425" tIns="91425" rIns="91425" bIns="91425" anchor="t" anchorCtr="0">
            <a:noAutofit/>
          </a:bodyPr>
          <a:lstStyle/>
          <a:p>
            <a:pPr lvl="0">
              <a:spcBef>
                <a:spcPts val="0"/>
              </a:spcBef>
              <a:buNone/>
            </a:pPr>
            <a:endParaRPr/>
          </a:p>
        </p:txBody>
      </p:sp>
      <p:pic>
        <p:nvPicPr>
          <p:cNvPr id="556" name="Shape 556"/>
          <p:cNvPicPr preferRelativeResize="0"/>
          <p:nvPr/>
        </p:nvPicPr>
        <p:blipFill>
          <a:blip r:embed="rId3">
            <a:alphaModFix/>
          </a:blip>
          <a:stretch>
            <a:fillRect/>
          </a:stretch>
        </p:blipFill>
        <p:spPr>
          <a:xfrm>
            <a:off x="283012" y="1114337"/>
            <a:ext cx="8576324" cy="46293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780287" y="-2639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#15 - View Categories</a:t>
            </a:r>
          </a:p>
        </p:txBody>
      </p:sp>
      <p:pic>
        <p:nvPicPr>
          <p:cNvPr id="563" name="Shape 563" descr="Unnamed image (4).png"/>
          <p:cNvPicPr preferRelativeResize="0"/>
          <p:nvPr/>
        </p:nvPicPr>
        <p:blipFill>
          <a:blip r:embed="rId3">
            <a:alphaModFix/>
          </a:blip>
          <a:stretch>
            <a:fillRect/>
          </a:stretch>
        </p:blipFill>
        <p:spPr>
          <a:xfrm>
            <a:off x="338000" y="1513000"/>
            <a:ext cx="5019675" cy="3733800"/>
          </a:xfrm>
          <a:prstGeom prst="rect">
            <a:avLst/>
          </a:prstGeom>
          <a:noFill/>
          <a:ln w="9525" cap="flat" cmpd="sng">
            <a:solidFill>
              <a:srgbClr val="000000"/>
            </a:solidFill>
            <a:prstDash val="solid"/>
            <a:round/>
            <a:headEnd type="none" w="med" len="med"/>
            <a:tailEnd type="none" w="med" len="med"/>
          </a:ln>
        </p:spPr>
      </p:pic>
      <p:pic>
        <p:nvPicPr>
          <p:cNvPr id="564" name="Shape 564" descr="VRC   Officer Dashboard.png"/>
          <p:cNvPicPr preferRelativeResize="0"/>
          <p:nvPr/>
        </p:nvPicPr>
        <p:blipFill>
          <a:blip r:embed="rId4">
            <a:alphaModFix/>
          </a:blip>
          <a:stretch>
            <a:fillRect/>
          </a:stretch>
        </p:blipFill>
        <p:spPr>
          <a:xfrm>
            <a:off x="2862400" y="3336425"/>
            <a:ext cx="5943600" cy="3228975"/>
          </a:xfrm>
          <a:prstGeom prst="rect">
            <a:avLst/>
          </a:prstGeom>
          <a:noFill/>
          <a:ln w="9525" cap="flat" cmpd="sng">
            <a:solidFill>
              <a:srgbClr val="000000"/>
            </a:solidFill>
            <a:prstDash val="solid"/>
            <a:round/>
            <a:headEnd type="none" w="med" len="med"/>
            <a:tailEnd type="none" w="med" len="med"/>
          </a:ln>
        </p:spPr>
      </p:pic>
      <p:sp>
        <p:nvSpPr>
          <p:cNvPr id="565" name="Shape 565"/>
          <p:cNvSpPr/>
          <p:nvPr/>
        </p:nvSpPr>
        <p:spPr>
          <a:xfrm rot="5400000">
            <a:off x="5418330" y="2218579"/>
            <a:ext cx="1080000" cy="785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txBox="1"/>
          <p:nvPr/>
        </p:nvSpPr>
        <p:spPr>
          <a:xfrm>
            <a:off x="5492000" y="1602375"/>
            <a:ext cx="858900" cy="468900"/>
          </a:xfrm>
          <a:prstGeom prst="rect">
            <a:avLst/>
          </a:prstGeom>
          <a:noFill/>
          <a:ln>
            <a:noFill/>
          </a:ln>
        </p:spPr>
        <p:txBody>
          <a:bodyPr lIns="91425" tIns="91425" rIns="91425" bIns="91425" anchor="t" anchorCtr="0">
            <a:noAutofit/>
          </a:bodyPr>
          <a:lstStyle/>
          <a:p>
            <a:pPr lvl="0">
              <a:spcBef>
                <a:spcPts val="0"/>
              </a:spcBef>
              <a:buNone/>
            </a:pPr>
            <a:r>
              <a:rPr lang="en-US"/>
              <a:t>Mockup</a:t>
            </a:r>
          </a:p>
        </p:txBody>
      </p:sp>
      <p:sp>
        <p:nvSpPr>
          <p:cNvPr id="567" name="Shape 567"/>
          <p:cNvSpPr txBox="1"/>
          <p:nvPr/>
        </p:nvSpPr>
        <p:spPr>
          <a:xfrm>
            <a:off x="6351025" y="2750775"/>
            <a:ext cx="1161000" cy="400500"/>
          </a:xfrm>
          <a:prstGeom prst="rect">
            <a:avLst/>
          </a:prstGeom>
          <a:noFill/>
          <a:ln>
            <a:noFill/>
          </a:ln>
        </p:spPr>
        <p:txBody>
          <a:bodyPr lIns="91425" tIns="91425" rIns="91425" bIns="91425" anchor="t" anchorCtr="0">
            <a:noAutofit/>
          </a:bodyPr>
          <a:lstStyle/>
          <a:p>
            <a:pPr lvl="0" rtl="0">
              <a:spcBef>
                <a:spcPts val="0"/>
              </a:spcBef>
              <a:buNone/>
            </a:pPr>
            <a:r>
              <a:rPr lang="en-US"/>
              <a:t>Realization</a:t>
            </a:r>
          </a:p>
        </p:txBody>
      </p:sp>
      <p:sp>
        <p:nvSpPr>
          <p:cNvPr id="568" name="Shape 568"/>
          <p:cNvSpPr txBox="1"/>
          <p:nvPr/>
        </p:nvSpPr>
        <p:spPr>
          <a:xfrm>
            <a:off x="283125" y="802200"/>
            <a:ext cx="8523000" cy="710700"/>
          </a:xfrm>
          <a:prstGeom prst="rect">
            <a:avLst/>
          </a:prstGeom>
          <a:noFill/>
          <a:ln>
            <a:noFill/>
          </a:ln>
        </p:spPr>
        <p:txBody>
          <a:bodyPr lIns="91425" tIns="91425" rIns="91425" bIns="91425" anchor="t" anchorCtr="0">
            <a:noAutofit/>
          </a:bodyPr>
          <a:lstStyle/>
          <a:p>
            <a:pPr marL="457200" lvl="0" indent="-330200" rtl="0">
              <a:spcBef>
                <a:spcPts val="0"/>
              </a:spcBef>
              <a:buClr>
                <a:schemeClr val="dk1"/>
              </a:buClr>
              <a:buSzPct val="100000"/>
              <a:buChar char="●"/>
            </a:pPr>
            <a:r>
              <a:rPr lang="en-US" sz="1600">
                <a:solidFill>
                  <a:schemeClr val="dk1"/>
                </a:solidFill>
              </a:rPr>
              <a:t>As an officer, I want to be able to view all of the document categories in one page so that I can drill down to a specific category.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10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p:nvPr/>
        </p:nvSpPr>
        <p:spPr>
          <a:xfrm>
            <a:off x="179100" y="300250"/>
            <a:ext cx="8785800" cy="7743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#16 - View Documents</a:t>
            </a:r>
          </a:p>
        </p:txBody>
      </p:sp>
      <p:sp>
        <p:nvSpPr>
          <p:cNvPr id="575" name="Shape 575"/>
          <p:cNvSpPr txBox="1"/>
          <p:nvPr/>
        </p:nvSpPr>
        <p:spPr>
          <a:xfrm>
            <a:off x="379250" y="1169350"/>
            <a:ext cx="8343300" cy="774300"/>
          </a:xfrm>
          <a:prstGeom prst="rect">
            <a:avLst/>
          </a:prstGeom>
          <a:noFill/>
          <a:ln>
            <a:noFill/>
          </a:ln>
        </p:spPr>
        <p:txBody>
          <a:bodyPr lIns="91425" tIns="91425" rIns="91425" bIns="91425" anchor="ctr" anchorCtr="0">
            <a:noAutofit/>
          </a:bodyPr>
          <a:lstStyle/>
          <a:p>
            <a:pPr lvl="0" rtl="0">
              <a:spcBef>
                <a:spcPts val="0"/>
              </a:spcBef>
              <a:spcAft>
                <a:spcPts val="800"/>
              </a:spcAft>
              <a:buNone/>
            </a:pPr>
            <a:r>
              <a:rPr lang="en-US" sz="1800">
                <a:solidFill>
                  <a:schemeClr val="dk1"/>
                </a:solidFill>
              </a:rPr>
              <a:t>As an officer, I would like to view documents in a given category, so that I can be informed of important and relevant documents for each specific category</a:t>
            </a:r>
          </a:p>
        </p:txBody>
      </p:sp>
      <p:graphicFrame>
        <p:nvGraphicFramePr>
          <p:cNvPr id="576" name="Shape 576"/>
          <p:cNvGraphicFramePr/>
          <p:nvPr/>
        </p:nvGraphicFramePr>
        <p:xfrm>
          <a:off x="452312" y="1943650"/>
          <a:ext cx="8349975" cy="4050665"/>
        </p:xfrm>
        <a:graphic>
          <a:graphicData uri="http://schemas.openxmlformats.org/drawingml/2006/table">
            <a:tbl>
              <a:tblPr>
                <a:noFill/>
                <a:tableStyleId>{07312B4A-922D-4290-B3E7-F7FE08C8D953}</a:tableStyleId>
              </a:tblPr>
              <a:tblGrid>
                <a:gridCol w="1292775"/>
                <a:gridCol w="7057200"/>
              </a:tblGrid>
              <a:tr h="323850">
                <a:tc>
                  <a:txBody>
                    <a:bodyPr/>
                    <a:lstStyle/>
                    <a:p>
                      <a:pPr lvl="0" algn="just" rtl="0">
                        <a:lnSpc>
                          <a:spcPct val="115000"/>
                        </a:lnSpc>
                        <a:spcBef>
                          <a:spcPts val="0"/>
                        </a:spcBef>
                        <a:buNone/>
                      </a:pPr>
                      <a:r>
                        <a:rPr lang="en-US"/>
                        <a:t>Actor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just" rtl="0">
                        <a:lnSpc>
                          <a:spcPct val="115000"/>
                        </a:lnSpc>
                        <a:spcBef>
                          <a:spcPts val="0"/>
                        </a:spcBef>
                        <a:buNone/>
                      </a:pPr>
                      <a:r>
                        <a:rPr lang="en-US"/>
                        <a:t>Officer</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4825">
                <a:tc>
                  <a:txBody>
                    <a:bodyPr/>
                    <a:lstStyle/>
                    <a:p>
                      <a:pPr lvl="0" algn="just" rtl="0">
                        <a:lnSpc>
                          <a:spcPct val="115000"/>
                        </a:lnSpc>
                        <a:spcBef>
                          <a:spcPts val="0"/>
                        </a:spcBef>
                        <a:buNone/>
                      </a:pPr>
                      <a:r>
                        <a:rPr lang="en-US"/>
                        <a:t>Details</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a:t>Officer can open or download documents stored in the DOCUMENTS table of the VIRTUAL_ROLL_CALL Database</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7225">
                <a:tc>
                  <a:txBody>
                    <a:bodyPr/>
                    <a:lstStyle/>
                    <a:p>
                      <a:pPr lvl="0" algn="just" rtl="0">
                        <a:lnSpc>
                          <a:spcPct val="115000"/>
                        </a:lnSpc>
                        <a:spcBef>
                          <a:spcPts val="0"/>
                        </a:spcBef>
                        <a:buNone/>
                      </a:pPr>
                      <a:r>
                        <a:rPr lang="en-US"/>
                        <a:t>Entrance Condition</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a:t>1.	User role is Officer</a:t>
                      </a:r>
                    </a:p>
                    <a:p>
                      <a:pPr lvl="0" rtl="0">
                        <a:lnSpc>
                          <a:spcPct val="115000"/>
                        </a:lnSpc>
                        <a:spcBef>
                          <a:spcPts val="0"/>
                        </a:spcBef>
                        <a:buNone/>
                      </a:pPr>
                      <a:r>
                        <a:rPr lang="en-US"/>
                        <a:t>2.   Officer clicks on a category that has reference to documents</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lvl="0" algn="just" rtl="0">
                        <a:lnSpc>
                          <a:spcPct val="115000"/>
                        </a:lnSpc>
                        <a:spcBef>
                          <a:spcPts val="0"/>
                        </a:spcBef>
                        <a:buNone/>
                      </a:pPr>
                      <a:r>
                        <a:rPr lang="en-US"/>
                        <a:t>Exit Condition</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a:t>1.	Officer clicks on the file icon and views or downloads the file</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90725">
                <a:tc>
                  <a:txBody>
                    <a:bodyPr/>
                    <a:lstStyle/>
                    <a:p>
                      <a:pPr lvl="0" algn="just" rtl="0">
                        <a:lnSpc>
                          <a:spcPct val="115000"/>
                        </a:lnSpc>
                        <a:spcBef>
                          <a:spcPts val="0"/>
                        </a:spcBef>
                        <a:buNone/>
                      </a:pPr>
                      <a:r>
                        <a:rPr lang="en-US"/>
                        <a:t>Sequence</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spcAft>
                          <a:spcPts val="800"/>
                        </a:spcAft>
                        <a:buNone/>
                      </a:pPr>
                      <a:r>
                        <a:rPr lang="en-US"/>
                        <a:t>1. Use case begins when an officer logs into system and is redirected to the   </a:t>
                      </a:r>
                    </a:p>
                    <a:p>
                      <a:pPr lvl="0" rtl="0">
                        <a:lnSpc>
                          <a:spcPct val="115000"/>
                        </a:lnSpc>
                        <a:spcBef>
                          <a:spcPts val="0"/>
                        </a:spcBef>
                        <a:spcAft>
                          <a:spcPts val="800"/>
                        </a:spcAft>
                        <a:buNone/>
                      </a:pPr>
                      <a:r>
                        <a:rPr lang="en-US"/>
                        <a:t>	Category Selection view</a:t>
                      </a:r>
                    </a:p>
                    <a:p>
                      <a:pPr lvl="0" rtl="0">
                        <a:lnSpc>
                          <a:spcPct val="115000"/>
                        </a:lnSpc>
                        <a:spcBef>
                          <a:spcPts val="0"/>
                        </a:spcBef>
                        <a:spcAft>
                          <a:spcPts val="800"/>
                        </a:spcAft>
                        <a:buNone/>
                      </a:pPr>
                      <a:r>
                        <a:rPr lang="en-US"/>
                        <a:t>2.  In the Category Selection view, the officer navigates clicks on a category for  </a:t>
                      </a:r>
                    </a:p>
                    <a:p>
                      <a:pPr lvl="0" rtl="0">
                        <a:lnSpc>
                          <a:spcPct val="115000"/>
                        </a:lnSpc>
                        <a:spcBef>
                          <a:spcPts val="0"/>
                        </a:spcBef>
                        <a:spcAft>
                          <a:spcPts val="800"/>
                        </a:spcAft>
                        <a:buNone/>
                      </a:pPr>
                      <a:r>
                        <a:rPr lang="en-US"/>
                        <a:t>	the type of document they wish to view</a:t>
                      </a:r>
                    </a:p>
                    <a:p>
                      <a:pPr lvl="0" rtl="0">
                        <a:lnSpc>
                          <a:spcPct val="115000"/>
                        </a:lnSpc>
                        <a:spcBef>
                          <a:spcPts val="0"/>
                        </a:spcBef>
                        <a:buNone/>
                      </a:pPr>
                      <a:r>
                        <a:rPr lang="en-US"/>
                        <a:t>3. Officer clicks on a file icon, and is prompted to view or download the file</a:t>
                      </a:r>
                    </a:p>
                    <a:p>
                      <a:pPr lvl="0" rtl="0">
                        <a:lnSpc>
                          <a:spcPct val="115000"/>
                        </a:lnSpc>
                        <a:spcBef>
                          <a:spcPts val="0"/>
                        </a:spcBef>
                        <a:buNone/>
                      </a:pPr>
                      <a:r>
                        <a:rPr lang="en-US"/>
                        <a:t>4. Use case ends when the Administrator closes the edit modal</a:t>
                      </a:r>
                    </a:p>
                  </a:txBody>
                  <a:tcPr marL="66675" marR="66675" marT="66675" marB="6667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p:nvPr/>
        </p:nvSpPr>
        <p:spPr>
          <a:xfrm>
            <a:off x="179100" y="300250"/>
            <a:ext cx="8785800" cy="7743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#16 - View Documents</a:t>
            </a:r>
          </a:p>
        </p:txBody>
      </p:sp>
      <p:pic>
        <p:nvPicPr>
          <p:cNvPr id="583" name="Shape 583"/>
          <p:cNvPicPr preferRelativeResize="0"/>
          <p:nvPr/>
        </p:nvPicPr>
        <p:blipFill>
          <a:blip r:embed="rId3">
            <a:alphaModFix/>
          </a:blip>
          <a:stretch>
            <a:fillRect/>
          </a:stretch>
        </p:blipFill>
        <p:spPr>
          <a:xfrm>
            <a:off x="347650" y="1074550"/>
            <a:ext cx="8517175" cy="4855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p:nvPr/>
        </p:nvSpPr>
        <p:spPr>
          <a:xfrm>
            <a:off x="179100" y="300250"/>
            <a:ext cx="8785800" cy="774300"/>
          </a:xfrm>
          <a:prstGeom prst="rect">
            <a:avLst/>
          </a:prstGeom>
          <a:noFill/>
          <a:ln>
            <a:noFill/>
          </a:ln>
        </p:spPr>
        <p:txBody>
          <a:bodyPr lIns="91425" tIns="91425" rIns="91425" bIns="91425" anchor="ctr" anchorCtr="0">
            <a:noAutofit/>
          </a:bodyPr>
          <a:lstStyle/>
          <a:p>
            <a:pPr lvl="0" algn="ctr" rtl="0">
              <a:spcBef>
                <a:spcPts val="0"/>
              </a:spcBef>
              <a:buNone/>
            </a:pPr>
            <a:r>
              <a:rPr lang="en-US" sz="3800">
                <a:solidFill>
                  <a:srgbClr val="001D4D"/>
                </a:solidFill>
                <a:latin typeface="Trebuchet MS"/>
                <a:ea typeface="Trebuchet MS"/>
                <a:cs typeface="Trebuchet MS"/>
                <a:sym typeface="Trebuchet MS"/>
              </a:rPr>
              <a:t>User Story #16 - View Documents</a:t>
            </a:r>
          </a:p>
        </p:txBody>
      </p:sp>
      <p:pic>
        <p:nvPicPr>
          <p:cNvPr id="590" name="Shape 590"/>
          <p:cNvPicPr preferRelativeResize="0"/>
          <p:nvPr/>
        </p:nvPicPr>
        <p:blipFill>
          <a:blip r:embed="rId3">
            <a:alphaModFix/>
          </a:blip>
          <a:stretch>
            <a:fillRect/>
          </a:stretch>
        </p:blipFill>
        <p:spPr>
          <a:xfrm>
            <a:off x="515825" y="1074550"/>
            <a:ext cx="6274700" cy="3097124"/>
          </a:xfrm>
          <a:prstGeom prst="rect">
            <a:avLst/>
          </a:prstGeom>
          <a:noFill/>
          <a:ln>
            <a:noFill/>
          </a:ln>
        </p:spPr>
      </p:pic>
      <p:pic>
        <p:nvPicPr>
          <p:cNvPr id="591" name="Shape 591"/>
          <p:cNvPicPr preferRelativeResize="0"/>
          <p:nvPr/>
        </p:nvPicPr>
        <p:blipFill>
          <a:blip r:embed="rId4">
            <a:alphaModFix/>
          </a:blip>
          <a:stretch>
            <a:fillRect/>
          </a:stretch>
        </p:blipFill>
        <p:spPr>
          <a:xfrm>
            <a:off x="2598750" y="3496775"/>
            <a:ext cx="6274700" cy="312729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a:spLocks noGrp="1"/>
          </p:cNvSpPr>
          <p:nvPr>
            <p:ph type="title"/>
          </p:nvPr>
        </p:nvSpPr>
        <p:spPr>
          <a:xfrm>
            <a:off x="1156962" y="-2424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Unit Test Example: Edit User</a:t>
            </a:r>
          </a:p>
        </p:txBody>
      </p:sp>
      <p:graphicFrame>
        <p:nvGraphicFramePr>
          <p:cNvPr id="598" name="Shape 598"/>
          <p:cNvGraphicFramePr/>
          <p:nvPr/>
        </p:nvGraphicFramePr>
        <p:xfrm>
          <a:off x="157500" y="2139200"/>
          <a:ext cx="3659875" cy="4749292"/>
        </p:xfrm>
        <a:graphic>
          <a:graphicData uri="http://schemas.openxmlformats.org/drawingml/2006/table">
            <a:tbl>
              <a:tblPr>
                <a:noFill/>
                <a:tableStyleId>{619A7CD3-EF74-4F26-BF83-CC3F52F891A3}</a:tableStyleId>
              </a:tblPr>
              <a:tblGrid>
                <a:gridCol w="1823925"/>
                <a:gridCol w="1835950"/>
              </a:tblGrid>
              <a:tr h="395700">
                <a:tc>
                  <a:txBody>
                    <a:bodyPr/>
                    <a:lstStyle/>
                    <a:p>
                      <a:pPr lvl="0" rtl="0">
                        <a:lnSpc>
                          <a:spcPct val="115000"/>
                        </a:lnSpc>
                        <a:spcBef>
                          <a:spcPts val="0"/>
                        </a:spcBef>
                        <a:buNone/>
                      </a:pPr>
                      <a:r>
                        <a:rPr lang="en-US" sz="1100"/>
                        <a:t>Purpose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Verify that user’s attributes are edited in the database, and reflects the data the Administrator inputted in the edit modal</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11550">
                <a:tc>
                  <a:txBody>
                    <a:bodyPr/>
                    <a:lstStyle/>
                    <a:p>
                      <a:pPr lvl="0" rtl="0">
                        <a:lnSpc>
                          <a:spcPct val="115000"/>
                        </a:lnSpc>
                        <a:spcBef>
                          <a:spcPts val="0"/>
                        </a:spcBef>
                        <a:buNone/>
                      </a:pPr>
                      <a:r>
                        <a:rPr lang="en-US" sz="1100"/>
                        <a:t>Entrance Condition</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1.   	User role is Administrator</a:t>
                      </a:r>
                    </a:p>
                    <a:p>
                      <a:pPr lvl="0" rtl="0">
                        <a:lnSpc>
                          <a:spcPct val="115000"/>
                        </a:lnSpc>
                        <a:spcBef>
                          <a:spcPts val="0"/>
                        </a:spcBef>
                        <a:buNone/>
                      </a:pPr>
                      <a:r>
                        <a:rPr lang="en-US" sz="1100"/>
                        <a:t>2.   	User to edit is selected from user table (via button)</a:t>
                      </a:r>
                    </a:p>
                    <a:p>
                      <a:pPr lvl="0" rtl="0">
                        <a:lnSpc>
                          <a:spcPct val="115000"/>
                        </a:lnSpc>
                        <a:spcBef>
                          <a:spcPts val="0"/>
                        </a:spcBef>
                        <a:buNone/>
                      </a:pPr>
                      <a:r>
                        <a:rPr lang="en-US" sz="1100"/>
                        <a:t>3.   	User data adheres to DB constraints</a:t>
                      </a:r>
                    </a:p>
                    <a:p>
                      <a:pPr lvl="0" rtl="0">
                        <a:lnSpc>
                          <a:spcPct val="115000"/>
                        </a:lnSpc>
                        <a:spcBef>
                          <a:spcPts val="0"/>
                        </a:spcBef>
                        <a:buNone/>
                      </a:pPr>
                      <a:r>
                        <a:rPr lang="en-US" sz="11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800">
                <a:tc>
                  <a:txBody>
                    <a:bodyPr/>
                    <a:lstStyle/>
                    <a:p>
                      <a:pPr lvl="0" rtl="0">
                        <a:lnSpc>
                          <a:spcPct val="115000"/>
                        </a:lnSpc>
                        <a:spcBef>
                          <a:spcPts val="0"/>
                        </a:spcBef>
                        <a:buNone/>
                      </a:pPr>
                      <a:r>
                        <a:rPr lang="en-US" sz="1100"/>
                        <a:t>Input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 The selected  user’s first name, last name, username, and role in the system</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625">
                <a:tc>
                  <a:txBody>
                    <a:bodyPr/>
                    <a:lstStyle/>
                    <a:p>
                      <a:pPr lvl="0" rtl="0">
                        <a:lnSpc>
                          <a:spcPct val="115000"/>
                        </a:lnSpc>
                        <a:spcBef>
                          <a:spcPts val="0"/>
                        </a:spcBef>
                        <a:buNone/>
                      </a:pPr>
                      <a:r>
                        <a:rPr lang="en-US" sz="1100"/>
                        <a:t>Expected Output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Success Message. Selected user’s attributes edited in the Database and changes are reflected in UI (Edit User panel table)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99" name="Shape 599"/>
          <p:cNvSpPr txBox="1"/>
          <p:nvPr/>
        </p:nvSpPr>
        <p:spPr>
          <a:xfrm>
            <a:off x="1156975" y="1793225"/>
            <a:ext cx="2000400" cy="316200"/>
          </a:xfrm>
          <a:prstGeom prst="rect">
            <a:avLst/>
          </a:prstGeom>
          <a:noFill/>
          <a:ln>
            <a:noFill/>
          </a:ln>
        </p:spPr>
        <p:txBody>
          <a:bodyPr lIns="91425" tIns="91425" rIns="91425" bIns="91425" anchor="ctr" anchorCtr="0">
            <a:noAutofit/>
          </a:bodyPr>
          <a:lstStyle/>
          <a:p>
            <a:pPr lvl="0" rtl="0">
              <a:lnSpc>
                <a:spcPct val="107916"/>
              </a:lnSpc>
              <a:spcBef>
                <a:spcPts val="0"/>
              </a:spcBef>
              <a:buNone/>
            </a:pPr>
            <a:r>
              <a:rPr lang="en-US" sz="1800" b="1"/>
              <a:t>Sunny Day</a:t>
            </a:r>
          </a:p>
        </p:txBody>
      </p:sp>
      <p:sp>
        <p:nvSpPr>
          <p:cNvPr id="600" name="Shape 600"/>
          <p:cNvSpPr txBox="1"/>
          <p:nvPr/>
        </p:nvSpPr>
        <p:spPr>
          <a:xfrm>
            <a:off x="315000" y="597700"/>
            <a:ext cx="8829000" cy="1195500"/>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en-US" sz="1800">
                <a:solidFill>
                  <a:schemeClr val="dk1"/>
                </a:solidFill>
              </a:rPr>
              <a:t>This section details  the unit test cases that were used to validate the features completed during each sprint. Each use case unit test consist of a sunny day and rainy day scenario, as well as an integration test to ensure the functionality of previous implementations remains intact. </a:t>
            </a:r>
          </a:p>
        </p:txBody>
      </p:sp>
      <p:graphicFrame>
        <p:nvGraphicFramePr>
          <p:cNvPr id="601" name="Shape 601"/>
          <p:cNvGraphicFramePr/>
          <p:nvPr/>
        </p:nvGraphicFramePr>
        <p:xfrm>
          <a:off x="3969725" y="2203800"/>
          <a:ext cx="3832900" cy="3978148"/>
        </p:xfrm>
        <a:graphic>
          <a:graphicData uri="http://schemas.openxmlformats.org/drawingml/2006/table">
            <a:tbl>
              <a:tblPr>
                <a:noFill/>
                <a:tableStyleId>{619A7CD3-EF74-4F26-BF83-CC3F52F891A3}</a:tableStyleId>
              </a:tblPr>
              <a:tblGrid>
                <a:gridCol w="1910150"/>
                <a:gridCol w="1922750"/>
              </a:tblGrid>
              <a:tr h="586800">
                <a:tc>
                  <a:txBody>
                    <a:bodyPr/>
                    <a:lstStyle/>
                    <a:p>
                      <a:pPr lvl="0" rtl="0">
                        <a:lnSpc>
                          <a:spcPct val="115000"/>
                        </a:lnSpc>
                        <a:spcBef>
                          <a:spcPts val="0"/>
                        </a:spcBef>
                        <a:buNone/>
                      </a:pPr>
                      <a:r>
                        <a:rPr lang="en-US" sz="1100"/>
                        <a:t>Purpose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Verify that Administrator cannot successfully data that violates DB constraints (such as duplicate username) and receive a success message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12525">
                <a:tc>
                  <a:txBody>
                    <a:bodyPr/>
                    <a:lstStyle/>
                    <a:p>
                      <a:pPr lvl="0" rtl="0">
                        <a:lnSpc>
                          <a:spcPct val="115000"/>
                        </a:lnSpc>
                        <a:spcBef>
                          <a:spcPts val="0"/>
                        </a:spcBef>
                        <a:buNone/>
                      </a:pPr>
                      <a:r>
                        <a:rPr lang="en-US" sz="1100"/>
                        <a:t>Entrance Condition</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1.   	User role is Administrator</a:t>
                      </a:r>
                    </a:p>
                    <a:p>
                      <a:pPr lvl="0" rtl="0">
                        <a:lnSpc>
                          <a:spcPct val="115000"/>
                        </a:lnSpc>
                        <a:spcBef>
                          <a:spcPts val="0"/>
                        </a:spcBef>
                        <a:buNone/>
                      </a:pPr>
                      <a:r>
                        <a:rPr lang="en-US" sz="1100"/>
                        <a:t>2.   	User to edit is selected from user table (via button)</a:t>
                      </a:r>
                    </a:p>
                    <a:p>
                      <a:pPr lvl="0" rtl="0">
                        <a:lnSpc>
                          <a:spcPct val="115000"/>
                        </a:lnSpc>
                        <a:spcBef>
                          <a:spcPts val="0"/>
                        </a:spcBef>
                        <a:buNone/>
                      </a:pPr>
                      <a:r>
                        <a:rPr lang="en-US" sz="1100"/>
                        <a:t>3.   	User data adheres to DB constraints</a:t>
                      </a:r>
                    </a:p>
                    <a:p>
                      <a:pPr lvl="0" rtl="0">
                        <a:lnSpc>
                          <a:spcPct val="115000"/>
                        </a:lnSpc>
                        <a:spcBef>
                          <a:spcPts val="0"/>
                        </a:spcBef>
                        <a:buNone/>
                      </a:pPr>
                      <a:r>
                        <a:rPr lang="en-US" sz="1100"/>
                        <a:t> </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35300">
                <a:tc>
                  <a:txBody>
                    <a:bodyPr/>
                    <a:lstStyle/>
                    <a:p>
                      <a:pPr lvl="0" rtl="0">
                        <a:lnSpc>
                          <a:spcPct val="115000"/>
                        </a:lnSpc>
                        <a:spcBef>
                          <a:spcPts val="0"/>
                        </a:spcBef>
                        <a:buNone/>
                      </a:pPr>
                      <a:r>
                        <a:rPr lang="en-US" sz="1100"/>
                        <a:t>Input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User enters a username already in the database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35300">
                <a:tc>
                  <a:txBody>
                    <a:bodyPr/>
                    <a:lstStyle/>
                    <a:p>
                      <a:pPr lvl="0" rtl="0">
                        <a:lnSpc>
                          <a:spcPct val="115000"/>
                        </a:lnSpc>
                        <a:spcBef>
                          <a:spcPts val="0"/>
                        </a:spcBef>
                        <a:buNone/>
                      </a:pPr>
                      <a:r>
                        <a:rPr lang="en-US" sz="1100"/>
                        <a:t>Expected Output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Edit is denied, and user’s attributes do not update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602" name="Shape 602"/>
          <p:cNvSpPr txBox="1"/>
          <p:nvPr/>
        </p:nvSpPr>
        <p:spPr>
          <a:xfrm>
            <a:off x="4999625" y="1840400"/>
            <a:ext cx="3000000" cy="316200"/>
          </a:xfrm>
          <a:prstGeom prst="rect">
            <a:avLst/>
          </a:prstGeom>
          <a:noFill/>
          <a:ln>
            <a:noFill/>
          </a:ln>
        </p:spPr>
        <p:txBody>
          <a:bodyPr lIns="91425" tIns="91425" rIns="91425" bIns="91425" anchor="ctr" anchorCtr="0">
            <a:noAutofit/>
          </a:bodyPr>
          <a:lstStyle/>
          <a:p>
            <a:pPr lvl="0" rtl="0">
              <a:lnSpc>
                <a:spcPct val="107916"/>
              </a:lnSpc>
              <a:spcBef>
                <a:spcPts val="0"/>
              </a:spcBef>
              <a:buNone/>
            </a:pPr>
            <a:r>
              <a:rPr lang="en-US" sz="1800" b="1"/>
              <a:t>Rainy  Day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Requirements: Use Cases</a:t>
            </a:r>
          </a:p>
        </p:txBody>
      </p:sp>
      <p:pic>
        <p:nvPicPr>
          <p:cNvPr id="192" name="Shape 192"/>
          <p:cNvPicPr preferRelativeResize="0"/>
          <p:nvPr/>
        </p:nvPicPr>
        <p:blipFill>
          <a:blip r:embed="rId3">
            <a:alphaModFix/>
          </a:blip>
          <a:stretch>
            <a:fillRect/>
          </a:stretch>
        </p:blipFill>
        <p:spPr>
          <a:xfrm>
            <a:off x="1956625" y="1425600"/>
            <a:ext cx="3981450" cy="503987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graphicFrame>
        <p:nvGraphicFramePr>
          <p:cNvPr id="608" name="Shape 608"/>
          <p:cNvGraphicFramePr/>
          <p:nvPr/>
        </p:nvGraphicFramePr>
        <p:xfrm>
          <a:off x="1925437" y="597750"/>
          <a:ext cx="5806925" cy="2530675"/>
        </p:xfrm>
        <a:graphic>
          <a:graphicData uri="http://schemas.openxmlformats.org/drawingml/2006/table">
            <a:tbl>
              <a:tblPr>
                <a:noFill/>
                <a:tableStyleId>{619A7CD3-EF74-4F26-BF83-CC3F52F891A3}</a:tableStyleId>
              </a:tblPr>
              <a:tblGrid>
                <a:gridCol w="2836625"/>
                <a:gridCol w="2970300"/>
              </a:tblGrid>
              <a:tr h="843550">
                <a:tc>
                  <a:txBody>
                    <a:bodyPr/>
                    <a:lstStyle/>
                    <a:p>
                      <a:pPr lvl="0" rtl="0">
                        <a:lnSpc>
                          <a:spcPct val="115000"/>
                        </a:lnSpc>
                        <a:spcBef>
                          <a:spcPts val="0"/>
                        </a:spcBef>
                        <a:buNone/>
                      </a:pPr>
                      <a:r>
                        <a:rPr lang="en-US" sz="1100"/>
                        <a:t>Purpose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Verify that edited fields (such as first and/or last name) are reflected in user log in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159900">
                <a:tc>
                  <a:txBody>
                    <a:bodyPr/>
                    <a:lstStyle/>
                    <a:p>
                      <a:pPr lvl="0" rtl="0">
                        <a:lnSpc>
                          <a:spcPct val="115000"/>
                        </a:lnSpc>
                        <a:spcBef>
                          <a:spcPts val="0"/>
                        </a:spcBef>
                        <a:buNone/>
                      </a:pPr>
                      <a:r>
                        <a:rPr lang="en-US" sz="1100"/>
                        <a:t>Entrance Condition</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User role is Administrator, Supervisor, or Officer</a:t>
                      </a:r>
                    </a:p>
                    <a:p>
                      <a:pPr lvl="0" rtl="0">
                        <a:lnSpc>
                          <a:spcPct val="115000"/>
                        </a:lnSpc>
                        <a:spcBef>
                          <a:spcPts val="0"/>
                        </a:spcBef>
                        <a:buNone/>
                      </a:pPr>
                      <a:endParaRPr sz="1100"/>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27225">
                <a:tc>
                  <a:txBody>
                    <a:bodyPr/>
                    <a:lstStyle/>
                    <a:p>
                      <a:pPr lvl="0" rtl="0">
                        <a:lnSpc>
                          <a:spcPct val="115000"/>
                        </a:lnSpc>
                        <a:spcBef>
                          <a:spcPts val="0"/>
                        </a:spcBef>
                        <a:buNone/>
                      </a:pPr>
                      <a:r>
                        <a:rPr lang="en-US" sz="1100"/>
                        <a:t>Expected Outcome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100"/>
                        <a:t>User login has updated first and/or last name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609" name="Shape 609"/>
          <p:cNvSpPr txBox="1"/>
          <p:nvPr/>
        </p:nvSpPr>
        <p:spPr>
          <a:xfrm>
            <a:off x="3366100" y="125850"/>
            <a:ext cx="2925600" cy="471900"/>
          </a:xfrm>
          <a:prstGeom prst="rect">
            <a:avLst/>
          </a:prstGeom>
          <a:noFill/>
          <a:ln>
            <a:noFill/>
          </a:ln>
        </p:spPr>
        <p:txBody>
          <a:bodyPr lIns="91425" tIns="91425" rIns="91425" bIns="91425" anchor="t" anchorCtr="0">
            <a:noAutofit/>
          </a:bodyPr>
          <a:lstStyle/>
          <a:p>
            <a:pPr lvl="0">
              <a:spcBef>
                <a:spcPts val="0"/>
              </a:spcBef>
              <a:buNone/>
            </a:pPr>
            <a:r>
              <a:rPr lang="en-US" sz="1800" b="1"/>
              <a:t>Integration Test</a:t>
            </a:r>
          </a:p>
        </p:txBody>
      </p:sp>
      <p:pic>
        <p:nvPicPr>
          <p:cNvPr id="610" name="Shape 610" descr="edit user updated.PNG"/>
          <p:cNvPicPr preferRelativeResize="0"/>
          <p:nvPr/>
        </p:nvPicPr>
        <p:blipFill>
          <a:blip r:embed="rId3">
            <a:alphaModFix/>
          </a:blip>
          <a:stretch>
            <a:fillRect/>
          </a:stretch>
        </p:blipFill>
        <p:spPr>
          <a:xfrm>
            <a:off x="0" y="3188500"/>
            <a:ext cx="5630224" cy="3800350"/>
          </a:xfrm>
          <a:prstGeom prst="rect">
            <a:avLst/>
          </a:prstGeom>
          <a:noFill/>
          <a:ln>
            <a:noFill/>
          </a:ln>
        </p:spPr>
      </p:pic>
      <p:sp>
        <p:nvSpPr>
          <p:cNvPr id="611" name="Shape 611"/>
          <p:cNvSpPr/>
          <p:nvPr/>
        </p:nvSpPr>
        <p:spPr>
          <a:xfrm>
            <a:off x="-644925" y="3188500"/>
            <a:ext cx="6055800" cy="755100"/>
          </a:xfrm>
          <a:prstGeom prst="ellipse">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sp>
        <p:nvSpPr>
          <p:cNvPr id="618" name="Shape 618"/>
          <p:cNvSpPr txBox="1">
            <a:spLocks noGrp="1"/>
          </p:cNvSpPr>
          <p:nvPr>
            <p:ph type="body" idx="1"/>
          </p:nvPr>
        </p:nvSpPr>
        <p:spPr>
          <a:xfrm>
            <a:off x="214000" y="1479750"/>
            <a:ext cx="6471000" cy="4208400"/>
          </a:xfrm>
          <a:prstGeom prst="rect">
            <a:avLst/>
          </a:prstGeom>
          <a:noFill/>
          <a:ln>
            <a:noFill/>
          </a:ln>
        </p:spPr>
        <p:txBody>
          <a:bodyPr lIns="91425" tIns="45700" rIns="91425" bIns="45700" anchor="t" anchorCtr="0">
            <a:noAutofit/>
          </a:bodyPr>
          <a:lstStyle/>
          <a:p>
            <a:pPr marL="282575" marR="0" lvl="0" indent="-282575" algn="l" rtl="0">
              <a:spcBef>
                <a:spcPts val="0"/>
              </a:spcBef>
              <a:spcAft>
                <a:spcPts val="0"/>
              </a:spcAft>
              <a:buClr>
                <a:srgbClr val="001D4D"/>
              </a:buClr>
              <a:buSzPct val="100000"/>
              <a:buFont typeface="Noto Sans Symbols"/>
              <a:buChar char="●"/>
            </a:pPr>
            <a:r>
              <a:rPr lang="en-US"/>
              <a:t>Conclusion</a:t>
            </a:r>
          </a:p>
          <a:p>
            <a:pPr marR="0" lvl="1" algn="l" rtl="0">
              <a:spcBef>
                <a:spcPts val="0"/>
              </a:spcBef>
              <a:spcAft>
                <a:spcPts val="0"/>
              </a:spcAft>
              <a:buClr>
                <a:srgbClr val="001D4D"/>
              </a:buClr>
              <a:buSzPct val="157142"/>
              <a:buFont typeface="Noto Sans Symbols"/>
            </a:pPr>
            <a:r>
              <a:rPr lang="en-US" sz="1400" b="1">
                <a:solidFill>
                  <a:schemeClr val="dk1"/>
                </a:solidFill>
                <a:latin typeface="Arial"/>
                <a:ea typeface="Arial"/>
                <a:cs typeface="Arial"/>
                <a:sym typeface="Arial"/>
              </a:rPr>
              <a:t> Our effort in implementing the first version of Virtual Roll Call, and successfully developing key features will ensure that officers are always up to date on the latest briefings, and can carry out their tasks efficiently, which will be a great service to the whole community.</a:t>
            </a:r>
          </a:p>
          <a:p>
            <a:pPr marL="282575" marR="0" lvl="0" indent="-282575" algn="l" rtl="0">
              <a:spcBef>
                <a:spcPts val="2000"/>
              </a:spcBef>
              <a:spcAft>
                <a:spcPts val="0"/>
              </a:spcAft>
              <a:buClr>
                <a:srgbClr val="001D4D"/>
              </a:buClr>
              <a:buSzPct val="100000"/>
              <a:buFont typeface="Noto Sans Symbols"/>
              <a:buChar char="●"/>
            </a:pPr>
            <a:r>
              <a:rPr lang="en-US"/>
              <a:t>Contact</a:t>
            </a:r>
          </a:p>
          <a:p>
            <a:pPr marR="0" lvl="1" algn="l" rtl="0">
              <a:spcBef>
                <a:spcPts val="0"/>
              </a:spcBef>
              <a:spcAft>
                <a:spcPts val="0"/>
              </a:spcAft>
              <a:buClr>
                <a:srgbClr val="001D4D"/>
              </a:buClr>
              <a:buSzPct val="110000"/>
              <a:buFont typeface="Noto Sans Symbols"/>
            </a:pPr>
            <a:r>
              <a:rPr lang="en-US"/>
              <a:t>Ivana Rodriguez (</a:t>
            </a:r>
            <a:r>
              <a:rPr lang="en-US" u="sng">
                <a:solidFill>
                  <a:schemeClr val="hlink"/>
                </a:solidFill>
                <a:hlinkClick r:id="rId3"/>
              </a:rPr>
              <a:t>irodr041@fiu.edu</a:t>
            </a:r>
            <a:r>
              <a:rPr lang="en-US"/>
              <a:t>)</a:t>
            </a:r>
          </a:p>
          <a:p>
            <a:pPr marR="0" lvl="1" algn="l" rtl="0">
              <a:spcBef>
                <a:spcPts val="0"/>
              </a:spcBef>
              <a:spcAft>
                <a:spcPts val="0"/>
              </a:spcAft>
            </a:pPr>
            <a:r>
              <a:rPr lang="en-US"/>
              <a:t>Shalisha Witherspoon (</a:t>
            </a:r>
            <a:r>
              <a:rPr lang="en-US" u="sng">
                <a:solidFill>
                  <a:schemeClr val="hlink"/>
                </a:solidFill>
                <a:hlinkClick r:id="rId4"/>
              </a:rPr>
              <a:t>swith005@fiu.edu</a:t>
            </a:r>
            <a:r>
              <a:rPr lang="en-US"/>
              <a:t>)</a:t>
            </a:r>
          </a:p>
          <a:p>
            <a:pPr marR="0" lvl="1" algn="l" rtl="0">
              <a:spcBef>
                <a:spcPts val="0"/>
              </a:spcBef>
              <a:spcAft>
                <a:spcPts val="0"/>
              </a:spcAft>
            </a:pPr>
            <a:r>
              <a:rPr lang="en-US"/>
              <a:t>Shonda Witherspoon (</a:t>
            </a:r>
            <a:r>
              <a:rPr lang="en-US" u="sng">
                <a:solidFill>
                  <a:schemeClr val="hlink"/>
                </a:solidFill>
                <a:hlinkClick r:id="rId5"/>
              </a:rPr>
              <a:t>swith004@fiu.edu</a:t>
            </a:r>
            <a:r>
              <a:rPr lang="en-US"/>
              <a:t>)</a:t>
            </a: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a:solidFill>
                  <a:srgbClr val="001D4D"/>
                </a:solidFill>
                <a:latin typeface="Trebuchet MS"/>
                <a:ea typeface="Trebuchet MS"/>
                <a:cs typeface="Trebuchet MS"/>
                <a:sym typeface="Trebuchet MS"/>
              </a:rPr>
              <a:t>Questions?</a:t>
            </a: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a:solidFill>
                  <a:srgbClr val="001D4D"/>
                </a:solidFill>
                <a:latin typeface="Trebuchet MS"/>
                <a:ea typeface="Trebuchet MS"/>
                <a:cs typeface="Trebuchet MS"/>
                <a:sym typeface="Trebuchet MS"/>
              </a:rPr>
              <a:t>Thank You!</a:t>
            </a:r>
          </a:p>
          <a:p>
            <a:pPr marL="0" marR="0" lvl="0" indent="0" algn="l" rtl="0">
              <a:spcBef>
                <a:spcPts val="2000"/>
              </a:spcBef>
              <a:spcAft>
                <a:spcPts val="0"/>
              </a:spcAft>
              <a:buNone/>
            </a:pPr>
            <a:endParaRPr/>
          </a:p>
          <a:p>
            <a:pPr marL="0" marR="0" lvl="0" indent="0" algn="l" rtl="0">
              <a:spcBef>
                <a:spcPts val="2000"/>
              </a:spcBef>
              <a:spcAft>
                <a:spcPts val="0"/>
              </a:spcAft>
              <a:buNone/>
            </a:pPr>
            <a:endParaRPr/>
          </a:p>
        </p:txBody>
      </p:sp>
      <p:pic>
        <p:nvPicPr>
          <p:cNvPr id="619" name="Shape 619"/>
          <p:cNvPicPr preferRelativeResize="0"/>
          <p:nvPr/>
        </p:nvPicPr>
        <p:blipFill>
          <a:blip r:embed="rId6">
            <a:alphaModFix/>
          </a:blip>
          <a:stretch>
            <a:fillRect/>
          </a:stretch>
        </p:blipFill>
        <p:spPr>
          <a:xfrm>
            <a:off x="6453525" y="94400"/>
            <a:ext cx="2600725" cy="2480950"/>
          </a:xfrm>
          <a:prstGeom prst="rect">
            <a:avLst/>
          </a:prstGeom>
          <a:noFill/>
          <a:ln>
            <a:noFill/>
          </a:ln>
        </p:spPr>
      </p:pic>
      <p:pic>
        <p:nvPicPr>
          <p:cNvPr id="620" name="Shape 620"/>
          <p:cNvPicPr preferRelativeResize="0"/>
          <p:nvPr/>
        </p:nvPicPr>
        <p:blipFill>
          <a:blip r:embed="rId7">
            <a:alphaModFix/>
          </a:blip>
          <a:stretch>
            <a:fillRect/>
          </a:stretch>
        </p:blipFill>
        <p:spPr>
          <a:xfrm>
            <a:off x="6037975" y="4275034"/>
            <a:ext cx="2600724" cy="1523866"/>
          </a:xfrm>
          <a:prstGeom prst="rect">
            <a:avLst/>
          </a:prstGeom>
          <a:noFill/>
          <a:ln>
            <a:noFill/>
          </a:ln>
        </p:spPr>
      </p:pic>
      <p:pic>
        <p:nvPicPr>
          <p:cNvPr id="621" name="Shape 621"/>
          <p:cNvPicPr preferRelativeResize="0"/>
          <p:nvPr/>
        </p:nvPicPr>
        <p:blipFill>
          <a:blip r:embed="rId8">
            <a:alphaModFix/>
          </a:blip>
          <a:stretch>
            <a:fillRect/>
          </a:stretch>
        </p:blipFill>
        <p:spPr>
          <a:xfrm>
            <a:off x="7391550" y="2991076"/>
            <a:ext cx="1185775" cy="1185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780287" y="-13245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System Design: Architecture</a:t>
            </a:r>
          </a:p>
        </p:txBody>
      </p:sp>
      <p:pic>
        <p:nvPicPr>
          <p:cNvPr id="199" name="Shape 199"/>
          <p:cNvPicPr preferRelativeResize="0"/>
          <p:nvPr/>
        </p:nvPicPr>
        <p:blipFill>
          <a:blip r:embed="rId3">
            <a:alphaModFix/>
          </a:blip>
          <a:stretch>
            <a:fillRect/>
          </a:stretch>
        </p:blipFill>
        <p:spPr>
          <a:xfrm>
            <a:off x="249675" y="1535775"/>
            <a:ext cx="4371975" cy="2295525"/>
          </a:xfrm>
          <a:prstGeom prst="rect">
            <a:avLst/>
          </a:prstGeom>
          <a:noFill/>
          <a:ln>
            <a:noFill/>
          </a:ln>
        </p:spPr>
      </p:pic>
      <p:pic>
        <p:nvPicPr>
          <p:cNvPr id="200" name="Shape 200"/>
          <p:cNvPicPr preferRelativeResize="0"/>
          <p:nvPr/>
        </p:nvPicPr>
        <p:blipFill>
          <a:blip r:embed="rId4">
            <a:alphaModFix/>
          </a:blip>
          <a:stretch>
            <a:fillRect/>
          </a:stretch>
        </p:blipFill>
        <p:spPr>
          <a:xfrm>
            <a:off x="4302500" y="4066750"/>
            <a:ext cx="4622100" cy="1996525"/>
          </a:xfrm>
          <a:prstGeom prst="rect">
            <a:avLst/>
          </a:prstGeom>
          <a:noFill/>
          <a:ln>
            <a:noFill/>
          </a:ln>
        </p:spPr>
      </p:pic>
      <p:sp>
        <p:nvSpPr>
          <p:cNvPr id="201" name="Shape 201"/>
          <p:cNvSpPr txBox="1"/>
          <p:nvPr/>
        </p:nvSpPr>
        <p:spPr>
          <a:xfrm>
            <a:off x="721125" y="1044600"/>
            <a:ext cx="3649800" cy="564600"/>
          </a:xfrm>
          <a:prstGeom prst="rect">
            <a:avLst/>
          </a:prstGeom>
          <a:noFill/>
          <a:ln>
            <a:noFill/>
          </a:ln>
        </p:spPr>
        <p:txBody>
          <a:bodyPr lIns="91425" tIns="91425" rIns="91425" bIns="91425" anchor="t" anchorCtr="0">
            <a:noAutofit/>
          </a:bodyPr>
          <a:lstStyle/>
          <a:p>
            <a:pPr lvl="0">
              <a:spcBef>
                <a:spcPts val="0"/>
              </a:spcBef>
              <a:buNone/>
            </a:pPr>
            <a:r>
              <a:rPr lang="en-US" sz="2400" b="1"/>
              <a:t>Model-View Controller</a:t>
            </a:r>
          </a:p>
        </p:txBody>
      </p:sp>
      <p:sp>
        <p:nvSpPr>
          <p:cNvPr id="202" name="Shape 202"/>
          <p:cNvSpPr txBox="1"/>
          <p:nvPr/>
        </p:nvSpPr>
        <p:spPr>
          <a:xfrm>
            <a:off x="5095125" y="3625250"/>
            <a:ext cx="3649800" cy="564600"/>
          </a:xfrm>
          <a:prstGeom prst="rect">
            <a:avLst/>
          </a:prstGeom>
          <a:noFill/>
          <a:ln>
            <a:noFill/>
          </a:ln>
        </p:spPr>
        <p:txBody>
          <a:bodyPr lIns="91425" tIns="91425" rIns="91425" bIns="91425" anchor="t" anchorCtr="0">
            <a:noAutofit/>
          </a:bodyPr>
          <a:lstStyle/>
          <a:p>
            <a:pPr lvl="0" rtl="0">
              <a:spcBef>
                <a:spcPts val="0"/>
              </a:spcBef>
              <a:buNone/>
            </a:pPr>
            <a:r>
              <a:rPr lang="en-US" sz="2400" b="1"/>
              <a:t>Client-Server Model</a:t>
            </a:r>
          </a:p>
        </p:txBody>
      </p:sp>
      <p:sp>
        <p:nvSpPr>
          <p:cNvPr id="203" name="Shape 203"/>
          <p:cNvSpPr txBox="1"/>
          <p:nvPr/>
        </p:nvSpPr>
        <p:spPr>
          <a:xfrm>
            <a:off x="220750" y="4120675"/>
            <a:ext cx="3900000" cy="1996500"/>
          </a:xfrm>
          <a:prstGeom prst="rect">
            <a:avLst/>
          </a:prstGeom>
          <a:noFill/>
          <a:ln w="9525" cap="flat" cmpd="sng">
            <a:solidFill>
              <a:srgbClr val="0B5394"/>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buClr>
                <a:schemeClr val="dk1"/>
              </a:buClr>
              <a:buSzPct val="84615"/>
              <a:buFont typeface="Arial"/>
              <a:buNone/>
            </a:pPr>
            <a:r>
              <a:rPr lang="en-US" sz="1300">
                <a:solidFill>
                  <a:schemeClr val="dk1"/>
                </a:solidFill>
              </a:rPr>
              <a:t>Our system uses the Client-Server model, which is an application structure used in distributed applications. The client makes requests to the server via the internet,, and the server responds to the client with the requested function.. Virtual Roll Call is hosted on a Linux Ubuntu virtual machine, and clients are able to use the application and perform actions through the server.</a:t>
            </a:r>
          </a:p>
        </p:txBody>
      </p:sp>
      <p:sp>
        <p:nvSpPr>
          <p:cNvPr id="204" name="Shape 204"/>
          <p:cNvSpPr txBox="1"/>
          <p:nvPr/>
        </p:nvSpPr>
        <p:spPr>
          <a:xfrm>
            <a:off x="4679925" y="1535775"/>
            <a:ext cx="4244700" cy="1996500"/>
          </a:xfrm>
          <a:prstGeom prst="rect">
            <a:avLst/>
          </a:prstGeom>
          <a:noFill/>
          <a:ln w="9525" cap="flat" cmpd="sng">
            <a:solidFill>
              <a:srgbClr val="0B5394"/>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en-US" sz="1200">
                <a:solidFill>
                  <a:schemeClr val="dk1"/>
                </a:solidFill>
              </a:rPr>
              <a:t>Model-View-Controller is an architectural pattern commonly used for designing web applications. As the name implies, there are 3 major components in the architecture:</a:t>
            </a:r>
          </a:p>
          <a:p>
            <a:pPr lvl="0" rtl="0">
              <a:lnSpc>
                <a:spcPct val="115000"/>
              </a:lnSpc>
              <a:spcBef>
                <a:spcPts val="0"/>
              </a:spcBef>
              <a:buClr>
                <a:schemeClr val="dk1"/>
              </a:buClr>
              <a:buSzPct val="91666"/>
              <a:buFont typeface="Arial"/>
              <a:buNone/>
            </a:pPr>
            <a:r>
              <a:rPr lang="en-US" sz="1200">
                <a:solidFill>
                  <a:schemeClr val="dk1"/>
                </a:solidFill>
              </a:rPr>
              <a:t>1.    Model – manages the data and logic of the application</a:t>
            </a:r>
          </a:p>
          <a:p>
            <a:pPr lvl="0" rtl="0">
              <a:lnSpc>
                <a:spcPct val="115000"/>
              </a:lnSpc>
              <a:spcBef>
                <a:spcPts val="0"/>
              </a:spcBef>
              <a:buClr>
                <a:schemeClr val="dk1"/>
              </a:buClr>
              <a:buSzPct val="91666"/>
              <a:buFont typeface="Arial"/>
              <a:buNone/>
            </a:pPr>
            <a:r>
              <a:rPr lang="en-US" sz="1200">
                <a:solidFill>
                  <a:schemeClr val="dk1"/>
                </a:solidFill>
              </a:rPr>
              <a:t>2.    View – The User Interface of the application</a:t>
            </a:r>
          </a:p>
          <a:p>
            <a:pPr lvl="0" rtl="0">
              <a:lnSpc>
                <a:spcPct val="115000"/>
              </a:lnSpc>
              <a:spcBef>
                <a:spcPts val="0"/>
              </a:spcBef>
              <a:buClr>
                <a:schemeClr val="dk1"/>
              </a:buClr>
              <a:buSzPct val="91666"/>
              <a:buFont typeface="Arial"/>
              <a:buNone/>
            </a:pPr>
            <a:r>
              <a:rPr lang="en-US" sz="1200">
                <a:solidFill>
                  <a:schemeClr val="dk1"/>
                </a:solidFill>
              </a:rPr>
              <a:t>3.    Controller – Receives user input and modifies data in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79475" y="381000"/>
            <a:ext cx="2836200" cy="467700"/>
          </a:xfrm>
          <a:prstGeom prst="rect">
            <a:avLst/>
          </a:prstGeom>
        </p:spPr>
        <p:txBody>
          <a:bodyPr lIns="91425" tIns="91425" rIns="91425" bIns="91425" anchor="b" anchorCtr="0">
            <a:noAutofit/>
          </a:bodyPr>
          <a:lstStyle/>
          <a:p>
            <a:pPr lvl="0">
              <a:spcBef>
                <a:spcPts val="0"/>
              </a:spcBef>
              <a:buNone/>
            </a:pPr>
            <a:r>
              <a:rPr lang="en-US"/>
              <a:t>ER Diagram</a:t>
            </a:r>
          </a:p>
        </p:txBody>
      </p:sp>
      <p:pic>
        <p:nvPicPr>
          <p:cNvPr id="211" name="Shape 211"/>
          <p:cNvPicPr preferRelativeResize="0"/>
          <p:nvPr/>
        </p:nvPicPr>
        <p:blipFill>
          <a:blip r:embed="rId3">
            <a:alphaModFix/>
          </a:blip>
          <a:stretch>
            <a:fillRect/>
          </a:stretch>
        </p:blipFill>
        <p:spPr>
          <a:xfrm>
            <a:off x="502774" y="848700"/>
            <a:ext cx="8138451" cy="580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779462" y="381000"/>
            <a:ext cx="7583400" cy="1044600"/>
          </a:xfrm>
          <a:prstGeom prst="rect">
            <a:avLst/>
          </a:prstGeom>
        </p:spPr>
        <p:txBody>
          <a:bodyPr lIns="91425" tIns="91425" rIns="91425" bIns="91425" anchor="b" anchorCtr="0">
            <a:noAutofit/>
          </a:bodyPr>
          <a:lstStyle/>
          <a:p>
            <a:pPr lvl="0">
              <a:spcBef>
                <a:spcPts val="0"/>
              </a:spcBef>
              <a:buNone/>
            </a:pPr>
            <a:r>
              <a:rPr lang="en-US"/>
              <a:t>System Design: Deployment</a:t>
            </a:r>
          </a:p>
        </p:txBody>
      </p:sp>
      <p:pic>
        <p:nvPicPr>
          <p:cNvPr id="218" name="Shape 218"/>
          <p:cNvPicPr preferRelativeResize="0"/>
          <p:nvPr/>
        </p:nvPicPr>
        <p:blipFill>
          <a:blip r:embed="rId3">
            <a:alphaModFix/>
          </a:blip>
          <a:stretch>
            <a:fillRect/>
          </a:stretch>
        </p:blipFill>
        <p:spPr>
          <a:xfrm>
            <a:off x="2596000" y="1499250"/>
            <a:ext cx="3411024" cy="4659400"/>
          </a:xfrm>
          <a:prstGeom prst="rect">
            <a:avLst/>
          </a:prstGeom>
          <a:noFill/>
          <a:ln>
            <a:noFill/>
          </a:ln>
        </p:spPr>
      </p:pic>
    </p:spTree>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4397</Words>
  <Application>Microsoft Office PowerPoint</Application>
  <PresentationFormat>On-screen Show (4:3)</PresentationFormat>
  <Paragraphs>579</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Noto Sans Symbols</vt:lpstr>
      <vt:lpstr>Trebuchet MS</vt:lpstr>
      <vt:lpstr>gold</vt:lpstr>
      <vt:lpstr>Virtual Roll Call  Team Member(s):  Ivana Rodriguez, Shalisha Witherspoon, Shonda Witherspoon Product Owner: Jason Cohen Instructor: Masoud Sadjadi  School of Computing and Information Sciences Florida International University</vt:lpstr>
      <vt:lpstr>PowerPoint Presentation</vt:lpstr>
      <vt:lpstr>Project definition</vt:lpstr>
      <vt:lpstr>PowerPoint Presentation</vt:lpstr>
      <vt:lpstr>PowerPoint Presentation</vt:lpstr>
      <vt:lpstr>Requirements: Use Cases</vt:lpstr>
      <vt:lpstr>System Design: Architecture</vt:lpstr>
      <vt:lpstr>ER Diagram</vt:lpstr>
      <vt:lpstr>System Design: Deployment</vt:lpstr>
      <vt:lpstr>Minimal Class Diagram</vt:lpstr>
      <vt:lpstr>User Stories </vt:lpstr>
      <vt:lpstr>User Story #1 - Create User Login</vt:lpstr>
      <vt:lpstr>PowerPoint Presentation</vt:lpstr>
      <vt:lpstr>PowerPoint Presentation</vt:lpstr>
      <vt:lpstr>User Story #2 - Add User</vt:lpstr>
      <vt:lpstr>User Story #2 - Add User</vt:lpstr>
      <vt:lpstr>User Story #2 - Add User</vt:lpstr>
      <vt:lpstr>User Story #2 - Add User</vt:lpstr>
      <vt:lpstr>User Story #3 - Change Password</vt:lpstr>
      <vt:lpstr>User Story #3 - Change Password</vt:lpstr>
      <vt:lpstr>User Story #3 - Change Password</vt:lpstr>
      <vt:lpstr>PowerPoint Presentation</vt:lpstr>
      <vt:lpstr>PowerPoint Presentation</vt:lpstr>
      <vt:lpstr>PowerPoint Presentation</vt:lpstr>
      <vt:lpstr>User Story #5 - Remove User</vt:lpstr>
      <vt:lpstr>PowerPoint Presentation</vt:lpstr>
      <vt:lpstr>PowerPoint Presentation</vt:lpstr>
      <vt:lpstr>User Story #6 - Reset Password</vt:lpstr>
      <vt:lpstr>User Story #6 - Reset Password</vt:lpstr>
      <vt:lpstr>User Story #6 - Reset Password</vt:lpstr>
      <vt:lpstr>User Story #7 - Add Category</vt:lpstr>
      <vt:lpstr>User Story #7 - Add Category</vt:lpstr>
      <vt:lpstr>User Story #7 - Add Category</vt:lpstr>
      <vt:lpstr>User Story #8 - Add Document</vt:lpstr>
      <vt:lpstr>PowerPoint Presentation</vt:lpstr>
      <vt:lpstr>PowerPoint Presentation</vt:lpstr>
      <vt:lpstr>User Story #9 - Edit Category</vt:lpstr>
      <vt:lpstr>User Story #9 - Edit Category</vt:lpstr>
      <vt:lpstr>User Story #9 - Edit Category</vt:lpstr>
      <vt:lpstr>User Story #10 - Remove Category</vt:lpstr>
      <vt:lpstr>PowerPoint Presentation</vt:lpstr>
      <vt:lpstr>PowerPoint Presentation</vt:lpstr>
      <vt:lpstr>PowerPoint Presentation</vt:lpstr>
      <vt:lpstr>PowerPoint Presentation</vt:lpstr>
      <vt:lpstr>PowerPoint Presentation</vt:lpstr>
      <vt:lpstr>User Story #12 -  Customize Site Settings</vt:lpstr>
      <vt:lpstr>User Story #12 -  Customize Site Settings</vt:lpstr>
      <vt:lpstr>User Story #12 -  Customize Site Settings</vt:lpstr>
      <vt:lpstr>User Story #13 - List Pinned Documents</vt:lpstr>
      <vt:lpstr>PowerPoint Presentation</vt:lpstr>
      <vt:lpstr>PowerPoint Presentation</vt:lpstr>
      <vt:lpstr>User Story #14 - List Unpinned Documents</vt:lpstr>
      <vt:lpstr>PowerPoint Presentation</vt:lpstr>
      <vt:lpstr>PowerPoint Presentation</vt:lpstr>
      <vt:lpstr>User Story #15 - View Categories</vt:lpstr>
      <vt:lpstr>PowerPoint Presentation</vt:lpstr>
      <vt:lpstr>PowerPoint Presentation</vt:lpstr>
      <vt:lpstr>PowerPoint Presentation</vt:lpstr>
      <vt:lpstr>Unit Test Example: Edit User</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Roll Call  Team Member(s):  Ivana Rodriguez, Shalisha Witherspoon, Shonda Witherspoon Product Owner: Jason Cohen Instructor: Masoud Sadjadi  School of Computing and Information Sciences Florida International University</dc:title>
  <cp:lastModifiedBy>shalisha alena witherspoon</cp:lastModifiedBy>
  <cp:revision>2</cp:revision>
  <dcterms:modified xsi:type="dcterms:W3CDTF">2016-11-30T18:01:36Z</dcterms:modified>
</cp:coreProperties>
</file>