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75" r:id="rId5"/>
    <p:sldId id="262" r:id="rId6"/>
    <p:sldId id="277" r:id="rId7"/>
    <p:sldId id="283" r:id="rId8"/>
    <p:sldId id="284" r:id="rId9"/>
    <p:sldId id="272" r:id="rId10"/>
    <p:sldId id="261" r:id="rId11"/>
    <p:sldId id="281" r:id="rId12"/>
    <p:sldId id="285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3913" autoAdjust="0"/>
  </p:normalViewPr>
  <p:slideViewPr>
    <p:cSldViewPr snapToGrid="0" snapToObjects="1">
      <p:cViewPr varScale="1">
        <p:scale>
          <a:sx n="112" d="100"/>
          <a:sy n="112" d="100"/>
        </p:scale>
        <p:origin x="-10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16361-B9E3-2244-8426-49256E52D6A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CEC0D-9DE0-A44B-9DDD-E289871AF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5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CEC0D-9DE0-A44B-9DDD-E289871AFE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30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CEC0D-9DE0-A44B-9DDD-E289871AFE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9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CEC0D-9DE0-A44B-9DDD-E289871AFE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64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CEC0D-9DE0-A44B-9DDD-E289871AFE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8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CEC0D-9DE0-A44B-9DDD-E289871AFE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65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VoterCloud’s</a:t>
            </a:r>
            <a:r>
              <a:rPr lang="en-US" baseline="0" dirty="0" smtClean="0"/>
              <a:t> primary data model. At the top half, we see the collections, fields, and relations that belong to the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in the server, and in the bottom half, we see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CEC0D-9DE0-A44B-9DDD-E289871AFE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00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VoterCloud’s</a:t>
            </a:r>
            <a:r>
              <a:rPr lang="en-US" baseline="0" dirty="0" smtClean="0"/>
              <a:t> primary data model. At the top half, we see the collections, fields, and relations that belong to the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in the server, and in the bottom half, we see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CEC0D-9DE0-A44B-9DDD-E289871AFE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0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12/11/15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12/11/15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12/11/15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1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88572" y="2441140"/>
            <a:ext cx="8551810" cy="3969934"/>
          </a:xfrm>
        </p:spPr>
        <p:txBody>
          <a:bodyPr numCol="1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u="sng" dirty="0" smtClean="0"/>
              <a:t>Team Members</a:t>
            </a:r>
          </a:p>
          <a:p>
            <a:pPr algn="l"/>
            <a:r>
              <a:rPr lang="en-US" dirty="0" err="1" smtClean="0"/>
              <a:t>Eldar</a:t>
            </a:r>
            <a:r>
              <a:rPr lang="en-US" dirty="0" smtClean="0"/>
              <a:t> </a:t>
            </a:r>
            <a:r>
              <a:rPr lang="en-US" dirty="0" err="1" smtClean="0"/>
              <a:t>Feldbeine</a:t>
            </a:r>
            <a:r>
              <a:rPr lang="en-US" dirty="0" smtClean="0"/>
              <a:t> – Primary Developer, System Tester</a:t>
            </a:r>
          </a:p>
          <a:p>
            <a:r>
              <a:rPr lang="en-US" dirty="0" smtClean="0"/>
              <a:t>Raul Garay – architect, UI/UX, secondary developer</a:t>
            </a:r>
          </a:p>
          <a:p>
            <a:endParaRPr lang="en-US" dirty="0"/>
          </a:p>
          <a:p>
            <a:pPr>
              <a:spcAft>
                <a:spcPts val="600"/>
              </a:spcAft>
            </a:pPr>
            <a:r>
              <a:rPr lang="en-US" sz="1800" u="sng" dirty="0" smtClean="0"/>
              <a:t>Mentor &amp; product owner</a:t>
            </a:r>
          </a:p>
          <a:p>
            <a:r>
              <a:rPr lang="en-US" dirty="0" smtClean="0"/>
              <a:t>Gus </a:t>
            </a:r>
            <a:r>
              <a:rPr lang="en-US" dirty="0" err="1" smtClean="0"/>
              <a:t>Monge</a:t>
            </a:r>
            <a:endParaRPr lang="en-US" dirty="0" smtClean="0"/>
          </a:p>
          <a:p>
            <a:endParaRPr lang="en-US" dirty="0"/>
          </a:p>
          <a:p>
            <a:pPr>
              <a:spcAft>
                <a:spcPts val="600"/>
              </a:spcAft>
            </a:pPr>
            <a:r>
              <a:rPr lang="en-US" sz="1800" u="sng" dirty="0" smtClean="0"/>
              <a:t>Instructor</a:t>
            </a:r>
          </a:p>
          <a:p>
            <a:r>
              <a:rPr lang="en-US" dirty="0" err="1" smtClean="0"/>
              <a:t>Masoud</a:t>
            </a:r>
            <a:r>
              <a:rPr lang="en-US" dirty="0" smtClean="0"/>
              <a:t> </a:t>
            </a:r>
            <a:r>
              <a:rPr lang="en-US" dirty="0" err="1" smtClean="0"/>
              <a:t>Sadjadi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0" y="891825"/>
            <a:ext cx="4422421" cy="835378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rgbClr val="FF6600"/>
                </a:solidFill>
                <a:latin typeface="Arial"/>
                <a:cs typeface="Arial"/>
              </a:rPr>
              <a:t>VoterCloud</a:t>
            </a:r>
            <a:endParaRPr lang="en-US" sz="6600" dirty="0">
              <a:solidFill>
                <a:srgbClr val="FF6600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72" y="522111"/>
            <a:ext cx="3992042" cy="13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8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Deployment</a:t>
            </a:r>
            <a:endParaRPr lang="en-US" dirty="0"/>
          </a:p>
        </p:txBody>
      </p:sp>
      <p:pic>
        <p:nvPicPr>
          <p:cNvPr id="3" name="image1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144889" y="1255889"/>
            <a:ext cx="4848577" cy="5094111"/>
          </a:xfrm>
          <a:prstGeom prst="rect">
            <a:avLst/>
          </a:prstGeom>
          <a:ln/>
        </p:spPr>
      </p:pic>
      <p:sp>
        <p:nvSpPr>
          <p:cNvPr id="4" name="TextBox 3"/>
          <p:cNvSpPr txBox="1"/>
          <p:nvPr/>
        </p:nvSpPr>
        <p:spPr>
          <a:xfrm>
            <a:off x="5449719" y="1923501"/>
            <a:ext cx="902861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Arial"/>
                <a:cs typeface="Arial"/>
              </a:rPr>
              <a:t>Admin Portal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2158" y="1467502"/>
            <a:ext cx="149189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Arial"/>
                <a:cs typeface="Arial"/>
              </a:rPr>
              <a:t>Browser Client</a:t>
            </a:r>
            <a:endParaRPr lang="en-US" sz="900" b="1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76960" y="1391392"/>
            <a:ext cx="613883" cy="613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81" y="1923501"/>
            <a:ext cx="923539" cy="9235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960" y="2744458"/>
            <a:ext cx="621792" cy="6217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627" y="1383483"/>
            <a:ext cx="621792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Sunny Day Test Case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964904"/>
              </p:ext>
            </p:extLst>
          </p:nvPr>
        </p:nvGraphicFramePr>
        <p:xfrm>
          <a:off x="1201499" y="1371600"/>
          <a:ext cx="7314567" cy="4947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6083300" imgH="4114800" progId="Word.Document.12">
                  <p:embed/>
                </p:oleObj>
              </mc:Choice>
              <mc:Fallback>
                <p:oleObj name="Document" r:id="rId3" imgW="6083300" imgH="411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1499" y="1371600"/>
                        <a:ext cx="7314567" cy="4947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603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Rainy Day Test Case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42213"/>
              </p:ext>
            </p:extLst>
          </p:nvPr>
        </p:nvGraphicFramePr>
        <p:xfrm>
          <a:off x="1314896" y="1349381"/>
          <a:ext cx="7008398" cy="4974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6083300" imgH="4318000" progId="Word.Document.12">
                  <p:embed/>
                </p:oleObj>
              </mc:Choice>
              <mc:Fallback>
                <p:oleObj name="Document" r:id="rId3" imgW="6083300" imgH="4318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4896" y="1349381"/>
                        <a:ext cx="7008398" cy="4974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517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1752" y="2791491"/>
            <a:ext cx="8534400" cy="758952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Thank you for your time!</a:t>
            </a:r>
            <a:endParaRPr lang="en-US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1752" y="4542861"/>
            <a:ext cx="8534400" cy="758952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Special Thanks To:</a:t>
            </a:r>
          </a:p>
          <a:p>
            <a:r>
              <a:rPr lang="en-US" sz="1600" dirty="0" err="1" smtClean="0"/>
              <a:t>Eldar</a:t>
            </a:r>
            <a:r>
              <a:rPr lang="en-US" sz="1600" dirty="0"/>
              <a:t> </a:t>
            </a:r>
            <a:r>
              <a:rPr lang="en-US" sz="1600" dirty="0" err="1" smtClean="0"/>
              <a:t>Feldbeine</a:t>
            </a:r>
            <a:r>
              <a:rPr lang="en-US" sz="1600" dirty="0"/>
              <a:t> </a:t>
            </a:r>
            <a:r>
              <a:rPr lang="en-US" sz="1600" dirty="0" smtClean="0"/>
              <a:t>- Gus </a:t>
            </a:r>
            <a:r>
              <a:rPr lang="en-US" sz="1600" dirty="0" err="1" smtClean="0"/>
              <a:t>Monge</a:t>
            </a:r>
            <a:r>
              <a:rPr lang="en-US" sz="1600" dirty="0"/>
              <a:t> </a:t>
            </a:r>
            <a:r>
              <a:rPr lang="en-US" sz="1600" dirty="0" smtClean="0"/>
              <a:t>- </a:t>
            </a:r>
            <a:r>
              <a:rPr lang="en-US" sz="1600" dirty="0" err="1" smtClean="0"/>
              <a:t>Masoud</a:t>
            </a:r>
            <a:r>
              <a:rPr lang="en-US" sz="1600" dirty="0" smtClean="0"/>
              <a:t> </a:t>
            </a:r>
            <a:r>
              <a:rPr lang="en-US" sz="1600" dirty="0" err="1" smtClean="0"/>
              <a:t>Sadjadi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859" y="782936"/>
            <a:ext cx="3992042" cy="13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3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Citizen engagement in local government is low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Election, policy, and politician information not always easy to find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Elected officials may not properly represent their community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Elected officials may find it difficult to gauge public opinion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4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7620"/>
          </a:xfrm>
        </p:spPr>
        <p:txBody>
          <a:bodyPr>
            <a:normAutofit/>
          </a:bodyPr>
          <a:lstStyle/>
          <a:p>
            <a:r>
              <a:rPr lang="en-US" dirty="0" smtClean="0"/>
              <a:t>Citizens gather information from:</a:t>
            </a:r>
          </a:p>
          <a:p>
            <a:pPr lvl="1"/>
            <a:r>
              <a:rPr lang="en-US" dirty="0" smtClean="0"/>
              <a:t>Newspapers, internet, word of mouth</a:t>
            </a:r>
          </a:p>
          <a:p>
            <a:r>
              <a:rPr lang="en-US" dirty="0" smtClean="0"/>
              <a:t>Citizens can contact politicians by:</a:t>
            </a:r>
          </a:p>
          <a:p>
            <a:pPr lvl="1"/>
            <a:r>
              <a:rPr lang="en-US" dirty="0" smtClean="0"/>
              <a:t>Calling, paper mail, and electronic mail</a:t>
            </a:r>
          </a:p>
          <a:p>
            <a:pPr lvl="1"/>
            <a:r>
              <a:rPr lang="en-US" dirty="0" smtClean="0"/>
              <a:t>Signing petitions online and from activists on the streets</a:t>
            </a:r>
          </a:p>
          <a:p>
            <a:pPr lvl="1"/>
            <a:r>
              <a:rPr lang="en-US" dirty="0" smtClean="0"/>
              <a:t>Attending public hearings and meetings</a:t>
            </a:r>
          </a:p>
          <a:p>
            <a:r>
              <a:rPr lang="en-US" dirty="0" smtClean="0"/>
              <a:t>Politicians can reach out to citizens by:</a:t>
            </a:r>
          </a:p>
          <a:p>
            <a:pPr lvl="1"/>
            <a:r>
              <a:rPr lang="en-US" dirty="0" smtClean="0"/>
              <a:t>Flyers and commercials</a:t>
            </a:r>
          </a:p>
          <a:p>
            <a:pPr lvl="1"/>
            <a:r>
              <a:rPr lang="en-US" dirty="0" smtClean="0"/>
              <a:t>Surveys</a:t>
            </a:r>
          </a:p>
          <a:p>
            <a:pPr lvl="1"/>
            <a:r>
              <a:rPr lang="en-US" dirty="0" smtClean="0"/>
              <a:t>Social media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4" b="4664"/>
          <a:stretch>
            <a:fillRect/>
          </a:stretch>
        </p:blipFill>
        <p:spPr>
          <a:xfrm>
            <a:off x="160286" y="1259720"/>
            <a:ext cx="8818192" cy="508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76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64064"/>
          </a:xfrm>
        </p:spPr>
        <p:txBody>
          <a:bodyPr>
            <a:normAutofit/>
          </a:bodyPr>
          <a:lstStyle/>
          <a:p>
            <a:r>
              <a:rPr lang="en-US" dirty="0" smtClean="0"/>
              <a:t>Built on the Meteor JavaScript framework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VoterCloud = Hybrid Application</a:t>
            </a:r>
          </a:p>
          <a:p>
            <a:pPr lvl="1"/>
            <a:r>
              <a:rPr lang="en-US" dirty="0" smtClean="0"/>
              <a:t>HTML5, CSS, </a:t>
            </a:r>
            <a:r>
              <a:rPr lang="en-US" dirty="0" err="1" smtClean="0"/>
              <a:t>Javascript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MongoDB</a:t>
            </a:r>
            <a:r>
              <a:rPr lang="en-US" dirty="0" smtClean="0"/>
              <a:t> Persistent</a:t>
            </a:r>
            <a:r>
              <a:rPr lang="en-US" dirty="0"/>
              <a:t> </a:t>
            </a:r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Big Data possibilities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Meteor.com</a:t>
            </a:r>
            <a:r>
              <a:rPr lang="en-US" dirty="0" smtClean="0"/>
              <a:t> hosting used for staging and testing server</a:t>
            </a:r>
          </a:p>
        </p:txBody>
      </p:sp>
    </p:spTree>
    <p:extLst>
      <p:ext uri="{BB962C8B-B14F-4D97-AF65-F5344CB8AC3E}">
        <p14:creationId xmlns:p14="http://schemas.microsoft.com/office/powerpoint/2010/main" val="38439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8052"/>
            <a:ext cx="9144000" cy="75895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46" y="937004"/>
            <a:ext cx="2900080" cy="592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9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– Create Poll</a:t>
            </a:r>
            <a:endParaRPr lang="en-US" dirty="0"/>
          </a:p>
        </p:txBody>
      </p:sp>
      <p:pic>
        <p:nvPicPr>
          <p:cNvPr id="6" name="image86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1890" y="1577725"/>
            <a:ext cx="8311395" cy="431553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813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– </a:t>
            </a:r>
            <a:r>
              <a:rPr lang="en-US" dirty="0" smtClean="0"/>
              <a:t>Search Politician</a:t>
            </a:r>
            <a:endParaRPr lang="en-US" dirty="0"/>
          </a:p>
        </p:txBody>
      </p:sp>
      <p:pic>
        <p:nvPicPr>
          <p:cNvPr id="4" name="image34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01752" y="1842383"/>
            <a:ext cx="8534400" cy="377483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2359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Decomposition</a:t>
            </a:r>
            <a:endParaRPr lang="en-US" dirty="0"/>
          </a:p>
        </p:txBody>
      </p:sp>
      <p:pic>
        <p:nvPicPr>
          <p:cNvPr id="7" name="image95.png" descr="package digra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20856" y="1294544"/>
            <a:ext cx="5703413" cy="5118448"/>
          </a:xfrm>
          <a:prstGeom prst="rect">
            <a:avLst/>
          </a:prstGeom>
          <a:ln/>
        </p:spPr>
      </p:pic>
      <p:sp>
        <p:nvSpPr>
          <p:cNvPr id="3" name="Rectangle 2"/>
          <p:cNvSpPr/>
          <p:nvPr/>
        </p:nvSpPr>
        <p:spPr>
          <a:xfrm>
            <a:off x="2798838" y="2232780"/>
            <a:ext cx="579495" cy="591792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2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3336</TotalTime>
  <Words>237</Words>
  <Application>Microsoft Macintosh PowerPoint</Application>
  <PresentationFormat>On-screen Show (4:3)</PresentationFormat>
  <Paragraphs>56</Paragraphs>
  <Slides>13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Civic</vt:lpstr>
      <vt:lpstr>Microsoft Word Document</vt:lpstr>
      <vt:lpstr>VoterCloud</vt:lpstr>
      <vt:lpstr>Problem</vt:lpstr>
      <vt:lpstr>Current System</vt:lpstr>
      <vt:lpstr>Project Management</vt:lpstr>
      <vt:lpstr>Development Setup</vt:lpstr>
      <vt:lpstr>Use Case Diagram</vt:lpstr>
      <vt:lpstr>Sequence Diagram – Create Poll</vt:lpstr>
      <vt:lpstr>Sequence Diagram – Search Politician</vt:lpstr>
      <vt:lpstr>System Decomposition</vt:lpstr>
      <vt:lpstr>System Deployment</vt:lpstr>
      <vt:lpstr>Sunny Day Test Case</vt:lpstr>
      <vt:lpstr>Rainy Day Test Case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VoterCloud</dc:title>
  <dc:creator>Raul Garay</dc:creator>
  <cp:lastModifiedBy>Raul Garay</cp:lastModifiedBy>
  <cp:revision>40</cp:revision>
  <dcterms:created xsi:type="dcterms:W3CDTF">2015-12-08T15:08:14Z</dcterms:created>
  <dcterms:modified xsi:type="dcterms:W3CDTF">2015-12-11T10:33:19Z</dcterms:modified>
</cp:coreProperties>
</file>