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5" r:id="rId4"/>
    <p:sldId id="276" r:id="rId5"/>
    <p:sldId id="277" r:id="rId6"/>
    <p:sldId id="284" r:id="rId7"/>
    <p:sldId id="273" r:id="rId8"/>
    <p:sldId id="286" r:id="rId9"/>
    <p:sldId id="272" r:id="rId10"/>
    <p:sldId id="261" r:id="rId11"/>
    <p:sldId id="271" r:id="rId12"/>
    <p:sldId id="263" r:id="rId13"/>
    <p:sldId id="278" r:id="rId14"/>
    <p:sldId id="279" r:id="rId15"/>
    <p:sldId id="280" r:id="rId16"/>
    <p:sldId id="281" r:id="rId17"/>
    <p:sldId id="282"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3913" autoAdjust="0"/>
  </p:normalViewPr>
  <p:slideViewPr>
    <p:cSldViewPr snapToGrid="0" snapToObjects="1">
      <p:cViewPr>
        <p:scale>
          <a:sx n="50" d="100"/>
          <a:sy n="50" d="100"/>
        </p:scale>
        <p:origin x="-1944"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16361-B9E3-2244-8426-49256E52D6A5}" type="datetimeFigureOut">
              <a:rPr lang="en-US" smtClean="0"/>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8CEC0D-9DE0-A44B-9DDD-E289871AFEE4}" type="slidenum">
              <a:rPr lang="en-US" smtClean="0"/>
              <a:t>‹#›</a:t>
            </a:fld>
            <a:endParaRPr lang="en-US"/>
          </a:p>
        </p:txBody>
      </p:sp>
    </p:spTree>
    <p:extLst>
      <p:ext uri="{BB962C8B-B14F-4D97-AF65-F5344CB8AC3E}">
        <p14:creationId xmlns:p14="http://schemas.microsoft.com/office/powerpoint/2010/main" val="11177515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t>
            </a:r>
            <a:r>
              <a:rPr lang="en-US" baseline="0" dirty="0" err="1" smtClean="0"/>
              <a:t>VoterCloud’s</a:t>
            </a:r>
            <a:r>
              <a:rPr lang="en-US" baseline="0" dirty="0" smtClean="0"/>
              <a:t> primary data model. At the top half, we see the collections, fields, and relations that belong to the </a:t>
            </a:r>
            <a:r>
              <a:rPr lang="en-US" baseline="0" dirty="0" err="1" smtClean="0"/>
              <a:t>MongoDB</a:t>
            </a:r>
            <a:r>
              <a:rPr lang="en-US" baseline="0" dirty="0" smtClean="0"/>
              <a:t> in the server, and in the bottom half, we see the </a:t>
            </a:r>
            <a:endParaRPr lang="en-US" dirty="0"/>
          </a:p>
        </p:txBody>
      </p:sp>
      <p:sp>
        <p:nvSpPr>
          <p:cNvPr id="4" name="Slide Number Placeholder 3"/>
          <p:cNvSpPr>
            <a:spLocks noGrp="1"/>
          </p:cNvSpPr>
          <p:nvPr>
            <p:ph type="sldNum" sz="quarter" idx="10"/>
          </p:nvPr>
        </p:nvSpPr>
        <p:spPr/>
        <p:txBody>
          <a:bodyPr/>
          <a:lstStyle/>
          <a:p>
            <a:fld id="{3B8CEC0D-9DE0-A44B-9DDD-E289871AFEE4}" type="slidenum">
              <a:rPr lang="en-US" smtClean="0"/>
              <a:t>11</a:t>
            </a:fld>
            <a:endParaRPr lang="en-US"/>
          </a:p>
        </p:txBody>
      </p:sp>
    </p:spTree>
    <p:extLst>
      <p:ext uri="{BB962C8B-B14F-4D97-AF65-F5344CB8AC3E}">
        <p14:creationId xmlns:p14="http://schemas.microsoft.com/office/powerpoint/2010/main" val="84210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12/10/2015</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12/10/2015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12/10/2015</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12/10/2015</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88572" y="2441140"/>
            <a:ext cx="8551810" cy="3969934"/>
          </a:xfrm>
        </p:spPr>
        <p:txBody>
          <a:bodyPr numCol="1" anchor="ctr">
            <a:normAutofit/>
          </a:bodyPr>
          <a:lstStyle/>
          <a:p>
            <a:pPr>
              <a:spcAft>
                <a:spcPts val="600"/>
              </a:spcAft>
            </a:pPr>
            <a:r>
              <a:rPr lang="en-US" sz="1800" u="sng" dirty="0" smtClean="0"/>
              <a:t>Team Members</a:t>
            </a:r>
          </a:p>
          <a:p>
            <a:pPr algn="l"/>
            <a:r>
              <a:rPr lang="en-US" dirty="0" err="1" smtClean="0"/>
              <a:t>Eldar</a:t>
            </a:r>
            <a:r>
              <a:rPr lang="en-US" dirty="0" smtClean="0"/>
              <a:t> </a:t>
            </a:r>
            <a:r>
              <a:rPr lang="en-US" dirty="0" err="1" smtClean="0"/>
              <a:t>Feldbeine</a:t>
            </a:r>
            <a:r>
              <a:rPr lang="en-US" dirty="0" smtClean="0"/>
              <a:t> – Primary Developer, System Tester</a:t>
            </a:r>
          </a:p>
          <a:p>
            <a:r>
              <a:rPr lang="en-US" dirty="0" smtClean="0"/>
              <a:t>Raul Garay – architect, UI/UX, secondary developer</a:t>
            </a:r>
          </a:p>
          <a:p>
            <a:endParaRPr lang="en-US" dirty="0"/>
          </a:p>
          <a:p>
            <a:pPr>
              <a:spcAft>
                <a:spcPts val="600"/>
              </a:spcAft>
            </a:pPr>
            <a:r>
              <a:rPr lang="en-US" sz="1800" u="sng" dirty="0" smtClean="0"/>
              <a:t>Mentor &amp; product owner</a:t>
            </a:r>
          </a:p>
          <a:p>
            <a:r>
              <a:rPr lang="en-US" dirty="0" smtClean="0"/>
              <a:t>Gus </a:t>
            </a:r>
            <a:r>
              <a:rPr lang="en-US" dirty="0" err="1" smtClean="0"/>
              <a:t>Monge</a:t>
            </a:r>
            <a:endParaRPr lang="en-US" dirty="0" smtClean="0"/>
          </a:p>
          <a:p>
            <a:endParaRPr lang="en-US" dirty="0"/>
          </a:p>
          <a:p>
            <a:pPr>
              <a:spcAft>
                <a:spcPts val="600"/>
              </a:spcAft>
            </a:pPr>
            <a:r>
              <a:rPr lang="en-US" sz="1800" u="sng" dirty="0" smtClean="0"/>
              <a:t>Instructor</a:t>
            </a:r>
          </a:p>
          <a:p>
            <a:r>
              <a:rPr lang="en-US" dirty="0" err="1" smtClean="0"/>
              <a:t>Masoud</a:t>
            </a:r>
            <a:r>
              <a:rPr lang="en-US" dirty="0" smtClean="0"/>
              <a:t> </a:t>
            </a:r>
            <a:r>
              <a:rPr lang="en-US" dirty="0" err="1" smtClean="0"/>
              <a:t>Sadjadi</a:t>
            </a:r>
            <a:endParaRPr lang="en-US" dirty="0" smtClean="0"/>
          </a:p>
        </p:txBody>
      </p:sp>
      <p:sp>
        <p:nvSpPr>
          <p:cNvPr id="3" name="Title 2"/>
          <p:cNvSpPr>
            <a:spLocks noGrp="1"/>
          </p:cNvSpPr>
          <p:nvPr>
            <p:ph type="ctrTitle"/>
          </p:nvPr>
        </p:nvSpPr>
        <p:spPr>
          <a:xfrm>
            <a:off x="4572000" y="891825"/>
            <a:ext cx="4422421" cy="835378"/>
          </a:xfrm>
        </p:spPr>
        <p:txBody>
          <a:bodyPr>
            <a:normAutofit fontScale="90000"/>
          </a:bodyPr>
          <a:lstStyle/>
          <a:p>
            <a:r>
              <a:rPr lang="en-US" sz="6600" dirty="0" smtClean="0">
                <a:solidFill>
                  <a:srgbClr val="FF6600"/>
                </a:solidFill>
                <a:latin typeface="Arial"/>
                <a:cs typeface="Arial"/>
              </a:rPr>
              <a:t>VoterCloud</a:t>
            </a:r>
            <a:endParaRPr lang="en-US" sz="6600" dirty="0">
              <a:solidFill>
                <a:srgbClr val="FF6600"/>
              </a:solidFill>
              <a:latin typeface="Arial"/>
              <a:cs typeface="Arial"/>
            </a:endParaRPr>
          </a:p>
        </p:txBody>
      </p:sp>
      <p:pic>
        <p:nvPicPr>
          <p:cNvPr id="4" name="Picture 3"/>
          <p:cNvPicPr>
            <a:picLocks noChangeAspect="1"/>
          </p:cNvPicPr>
          <p:nvPr/>
        </p:nvPicPr>
        <p:blipFill>
          <a:blip r:embed="rId2"/>
          <a:stretch>
            <a:fillRect/>
          </a:stretch>
        </p:blipFill>
        <p:spPr>
          <a:xfrm>
            <a:off x="288572" y="522111"/>
            <a:ext cx="3992042" cy="1388537"/>
          </a:xfrm>
          <a:prstGeom prst="rect">
            <a:avLst/>
          </a:prstGeom>
        </p:spPr>
      </p:pic>
    </p:spTree>
    <p:extLst>
      <p:ext uri="{BB962C8B-B14F-4D97-AF65-F5344CB8AC3E}">
        <p14:creationId xmlns:p14="http://schemas.microsoft.com/office/powerpoint/2010/main" val="2823389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Deployment</a:t>
            </a:r>
            <a:endParaRPr lang="en-US" dirty="0"/>
          </a:p>
        </p:txBody>
      </p:sp>
      <p:pic>
        <p:nvPicPr>
          <p:cNvPr id="3" name="image11.png"/>
          <p:cNvPicPr/>
          <p:nvPr/>
        </p:nvPicPr>
        <p:blipFill>
          <a:blip r:embed="rId2"/>
          <a:srcRect/>
          <a:stretch>
            <a:fillRect/>
          </a:stretch>
        </p:blipFill>
        <p:spPr>
          <a:xfrm>
            <a:off x="2144889" y="1255889"/>
            <a:ext cx="4848577" cy="5094111"/>
          </a:xfrm>
          <a:prstGeom prst="rect">
            <a:avLst/>
          </a:prstGeom>
          <a:ln/>
        </p:spPr>
      </p:pic>
      <p:sp>
        <p:nvSpPr>
          <p:cNvPr id="4" name="TextBox 3"/>
          <p:cNvSpPr txBox="1"/>
          <p:nvPr/>
        </p:nvSpPr>
        <p:spPr>
          <a:xfrm>
            <a:off x="5449719" y="1923501"/>
            <a:ext cx="902861" cy="230832"/>
          </a:xfrm>
          <a:prstGeom prst="rect">
            <a:avLst/>
          </a:prstGeom>
          <a:solidFill>
            <a:schemeClr val="bg1"/>
          </a:solidFill>
        </p:spPr>
        <p:txBody>
          <a:bodyPr wrap="none" rtlCol="0">
            <a:spAutoFit/>
          </a:bodyPr>
          <a:lstStyle/>
          <a:p>
            <a:r>
              <a:rPr lang="en-US" sz="900" b="1" dirty="0" smtClean="0">
                <a:latin typeface="Arial"/>
                <a:cs typeface="Arial"/>
              </a:rPr>
              <a:t>Admin Portal</a:t>
            </a:r>
            <a:endParaRPr lang="en-US" sz="900" b="1" dirty="0">
              <a:latin typeface="Arial"/>
              <a:cs typeface="Arial"/>
            </a:endParaRPr>
          </a:p>
        </p:txBody>
      </p:sp>
      <p:sp>
        <p:nvSpPr>
          <p:cNvPr id="5" name="TextBox 4"/>
          <p:cNvSpPr txBox="1"/>
          <p:nvPr/>
        </p:nvSpPr>
        <p:spPr>
          <a:xfrm>
            <a:off x="5092158" y="1467502"/>
            <a:ext cx="1491892" cy="230832"/>
          </a:xfrm>
          <a:prstGeom prst="rect">
            <a:avLst/>
          </a:prstGeom>
          <a:solidFill>
            <a:schemeClr val="bg1"/>
          </a:solidFill>
        </p:spPr>
        <p:txBody>
          <a:bodyPr wrap="square" rtlCol="0">
            <a:spAutoFit/>
          </a:bodyPr>
          <a:lstStyle/>
          <a:p>
            <a:pPr algn="ctr"/>
            <a:r>
              <a:rPr lang="en-US" sz="900" b="1" dirty="0" smtClean="0">
                <a:latin typeface="Arial"/>
                <a:cs typeface="Arial"/>
              </a:rPr>
              <a:t>Browser Client</a:t>
            </a:r>
            <a:endParaRPr lang="en-US" sz="900" b="1" dirty="0">
              <a:latin typeface="Arial"/>
              <a:cs typeface="Arial"/>
            </a:endParaRPr>
          </a:p>
        </p:txBody>
      </p:sp>
    </p:spTree>
    <p:extLst>
      <p:ext uri="{BB962C8B-B14F-4D97-AF65-F5344CB8AC3E}">
        <p14:creationId xmlns:p14="http://schemas.microsoft.com/office/powerpoint/2010/main" val="4243486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Storage</a:t>
            </a:r>
            <a:endParaRPr lang="en-US" dirty="0"/>
          </a:p>
        </p:txBody>
      </p:sp>
      <p:pic>
        <p:nvPicPr>
          <p:cNvPr id="4" name="image98.png" descr="DatabaseDiagramVersion2New (1).png"/>
          <p:cNvPicPr>
            <a:picLocks noChangeAspect="1"/>
          </p:cNvPicPr>
          <p:nvPr/>
        </p:nvPicPr>
        <p:blipFill>
          <a:blip r:embed="rId3"/>
          <a:srcRect/>
          <a:stretch>
            <a:fillRect/>
          </a:stretch>
        </p:blipFill>
        <p:spPr>
          <a:xfrm>
            <a:off x="1120401" y="1267883"/>
            <a:ext cx="6922931" cy="5133013"/>
          </a:xfrm>
          <a:prstGeom prst="rect">
            <a:avLst/>
          </a:prstGeom>
          <a:ln/>
        </p:spPr>
      </p:pic>
    </p:spTree>
    <p:extLst>
      <p:ext uri="{BB962C8B-B14F-4D97-AF65-F5344CB8AC3E}">
        <p14:creationId xmlns:p14="http://schemas.microsoft.com/office/powerpoint/2010/main" val="425501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Security/Privacy</a:t>
            </a:r>
            <a:endParaRPr lang="en-US" dirty="0"/>
          </a:p>
        </p:txBody>
      </p:sp>
      <p:pic>
        <p:nvPicPr>
          <p:cNvPr id="5" name="Content Placeholder 4" descr="VoterCloud.png"/>
          <p:cNvPicPr>
            <a:picLocks noGrp="1" noChangeAspect="1"/>
          </p:cNvPicPr>
          <p:nvPr>
            <p:ph sz="half" idx="1"/>
          </p:nvPr>
        </p:nvPicPr>
        <p:blipFill>
          <a:blip r:embed="rId2" cstate="email">
            <a:extLst>
              <a:ext uri="{28A0092B-C50C-407E-A947-70E740481C1C}">
                <a14:useLocalDpi xmlns:a14="http://schemas.microsoft.com/office/drawing/2010/main" val="0"/>
              </a:ext>
            </a:extLst>
          </a:blip>
          <a:srcRect l="-21467" r="-21467"/>
          <a:stretch>
            <a:fillRect/>
          </a:stretch>
        </p:blipFill>
        <p:spPr>
          <a:xfrm>
            <a:off x="301752" y="1498600"/>
            <a:ext cx="4038600" cy="4681728"/>
          </a:xfrm>
        </p:spPr>
      </p:pic>
      <p:pic>
        <p:nvPicPr>
          <p:cNvPr id="6" name="Content Placeholder 5" descr="register.png"/>
          <p:cNvPicPr>
            <a:picLocks noGrp="1" noChangeAspect="1"/>
          </p:cNvPicPr>
          <p:nvPr>
            <p:ph sz="half" idx="2"/>
          </p:nvPr>
        </p:nvPicPr>
        <p:blipFill>
          <a:blip r:embed="rId3" cstate="email">
            <a:extLst>
              <a:ext uri="{28A0092B-C50C-407E-A947-70E740481C1C}">
                <a14:useLocalDpi xmlns:a14="http://schemas.microsoft.com/office/drawing/2010/main" val="0"/>
              </a:ext>
            </a:extLst>
          </a:blip>
          <a:srcRect l="-21419" r="-21419"/>
          <a:stretch>
            <a:fillRect/>
          </a:stretch>
        </p:blipFill>
        <p:spPr>
          <a:xfrm>
            <a:off x="4800600" y="1498600"/>
            <a:ext cx="4038600" cy="4681728"/>
          </a:xfrm>
        </p:spPr>
      </p:pic>
    </p:spTree>
    <p:extLst>
      <p:ext uri="{BB962C8B-B14F-4D97-AF65-F5344CB8AC3E}">
        <p14:creationId xmlns:p14="http://schemas.microsoft.com/office/powerpoint/2010/main" val="121320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2618" y="1558082"/>
            <a:ext cx="8801029" cy="4180489"/>
          </a:xfrm>
          <a:prstGeom prst="rect">
            <a:avLst/>
          </a:prstGeom>
        </p:spPr>
      </p:pic>
    </p:spTree>
    <p:extLst>
      <p:ext uri="{BB962C8B-B14F-4D97-AF65-F5344CB8AC3E}">
        <p14:creationId xmlns:p14="http://schemas.microsoft.com/office/powerpoint/2010/main" val="51815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sz="quarter" idx="1"/>
          </p:nvPr>
        </p:nvSpPr>
        <p:spPr/>
        <p:txBody>
          <a:bodyPr/>
          <a:lstStyle/>
          <a:p>
            <a:r>
              <a:rPr lang="en-US" dirty="0" smtClean="0"/>
              <a:t>Singleton</a:t>
            </a:r>
          </a:p>
          <a:p>
            <a:pPr lvl="1"/>
            <a:r>
              <a:rPr lang="en-US" dirty="0" smtClean="0"/>
              <a:t>Primarily used for security</a:t>
            </a:r>
          </a:p>
          <a:p>
            <a:pPr lvl="1"/>
            <a:r>
              <a:rPr lang="en-US" dirty="0" smtClean="0"/>
              <a:t>Limit database objects to a single instance</a:t>
            </a:r>
            <a:endParaRPr lang="en-US" dirty="0"/>
          </a:p>
          <a:p>
            <a:r>
              <a:rPr lang="en-US" dirty="0" smtClean="0"/>
              <a:t>Command</a:t>
            </a:r>
          </a:p>
          <a:p>
            <a:pPr lvl="1"/>
            <a:r>
              <a:rPr lang="en-US" dirty="0" smtClean="0"/>
              <a:t>Meteor Set Menu.</a:t>
            </a:r>
            <a:endParaRPr lang="en-US" dirty="0"/>
          </a:p>
          <a:p>
            <a:r>
              <a:rPr lang="en-US" dirty="0" smtClean="0"/>
              <a:t>Abstract Factory</a:t>
            </a:r>
          </a:p>
          <a:p>
            <a:pPr lvl="1"/>
            <a:r>
              <a:rPr lang="en-US" dirty="0" smtClean="0"/>
              <a:t>Used in creation of the Chat</a:t>
            </a:r>
          </a:p>
          <a:p>
            <a:pPr lvl="1"/>
            <a:r>
              <a:rPr lang="en-US" dirty="0" smtClean="0"/>
              <a:t>For each Chat, interface is the same. Content is and metadata is the difference.</a:t>
            </a:r>
            <a:endParaRPr lang="en-US" dirty="0"/>
          </a:p>
        </p:txBody>
      </p:sp>
    </p:spTree>
    <p:extLst>
      <p:ext uri="{BB962C8B-B14F-4D97-AF65-F5344CB8AC3E}">
        <p14:creationId xmlns:p14="http://schemas.microsoft.com/office/powerpoint/2010/main" val="160780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Algorithm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01" y="1208241"/>
            <a:ext cx="7656541" cy="5069240"/>
          </a:xfrm>
          <a:prstGeom prst="rect">
            <a:avLst/>
          </a:prstGeom>
        </p:spPr>
      </p:pic>
      <p:sp>
        <p:nvSpPr>
          <p:cNvPr id="4" name="TextBox 3"/>
          <p:cNvSpPr txBox="1"/>
          <p:nvPr/>
        </p:nvSpPr>
        <p:spPr>
          <a:xfrm>
            <a:off x="301752" y="3276600"/>
            <a:ext cx="2895600" cy="2031325"/>
          </a:xfrm>
          <a:prstGeom prst="rect">
            <a:avLst/>
          </a:prstGeom>
          <a:noFill/>
        </p:spPr>
        <p:txBody>
          <a:bodyPr wrap="square" rtlCol="0">
            <a:spAutoFit/>
          </a:bodyPr>
          <a:lstStyle/>
          <a:p>
            <a:r>
              <a:rPr lang="en-US" b="1" dirty="0" smtClean="0"/>
              <a:t>Big part of the project was to parse JSON Results like the one on the right.</a:t>
            </a:r>
          </a:p>
          <a:p>
            <a:pPr marL="285750" indent="-285750">
              <a:buFont typeface="Arial" panose="020B0604020202020204" pitchFamily="34" charset="0"/>
              <a:buChar char="•"/>
            </a:pPr>
            <a:r>
              <a:rPr lang="en-US" b="1" dirty="0" smtClean="0"/>
              <a:t>It’s involves 3 level loop and parsing the different fields</a:t>
            </a:r>
            <a:r>
              <a:rPr lang="en-US" b="1" dirty="0" smtClean="0"/>
              <a:t>.</a:t>
            </a:r>
            <a:endParaRPr lang="en-US" b="1" dirty="0" smtClean="0"/>
          </a:p>
        </p:txBody>
      </p:sp>
    </p:spTree>
    <p:extLst>
      <p:ext uri="{BB962C8B-B14F-4D97-AF65-F5344CB8AC3E}">
        <p14:creationId xmlns:p14="http://schemas.microsoft.com/office/powerpoint/2010/main" val="25623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Sunny Day Test Case</a:t>
            </a:r>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1497751943"/>
              </p:ext>
            </p:extLst>
          </p:nvPr>
        </p:nvGraphicFramePr>
        <p:xfrm>
          <a:off x="533397" y="1515592"/>
          <a:ext cx="8077202" cy="4867476"/>
        </p:xfrm>
        <a:graphic>
          <a:graphicData uri="http://schemas.openxmlformats.org/drawingml/2006/table">
            <a:tbl>
              <a:tblPr/>
              <a:tblGrid>
                <a:gridCol w="4038601"/>
                <a:gridCol w="4038601"/>
              </a:tblGrid>
              <a:tr h="213162">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Test Case ID</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representative chat #736</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86907">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Test Objective</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Test that the representative page in terms of redirecting and chat participation(checking chat for each representative ). </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30344">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Precondition</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1.    the representative  list is already loaded.</a:t>
                      </a:r>
                      <a:endParaRPr lang="en-US" sz="16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2.    The lan and lat coordinates are enabled.</a:t>
                      </a:r>
                      <a:endParaRPr lang="en-US" sz="16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3.    There are representative in the area.</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60653">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Steps:</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    Click on the menu button (to see the menu).</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    Click on the Representative  page.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3.    Click on search By GPS.</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4.    Click on the first representative.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5.    add a comment to the chat.</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56599">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Test Data</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message: “Hello representative “</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56599">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Expected Result</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the message was added after the page was redirected.</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1719">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Actual Output</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message was added after the page was redirected.</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9603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Rainy Day Test Case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358073509"/>
              </p:ext>
            </p:extLst>
          </p:nvPr>
        </p:nvGraphicFramePr>
        <p:xfrm>
          <a:off x="396772" y="1528794"/>
          <a:ext cx="8328413" cy="4836034"/>
        </p:xfrm>
        <a:graphic>
          <a:graphicData uri="http://schemas.openxmlformats.org/drawingml/2006/table">
            <a:tbl>
              <a:tblPr/>
              <a:tblGrid>
                <a:gridCol w="2694909"/>
                <a:gridCol w="2737912"/>
                <a:gridCol w="2895592"/>
              </a:tblGrid>
              <a:tr h="318115">
                <a:tc>
                  <a:txBody>
                    <a:bodyPr/>
                    <a:lstStyle/>
                    <a:p>
                      <a:pPr algn="ctr" rtl="0" fontAlgn="t">
                        <a:spcBef>
                          <a:spcPts val="0"/>
                        </a:spcBef>
                        <a:spcAft>
                          <a:spcPts val="0"/>
                        </a:spcAft>
                      </a:pPr>
                      <a:r>
                        <a:rPr lang="en-US" sz="1600" b="1" i="0" u="none" strike="noStrike" dirty="0">
                          <a:solidFill>
                            <a:srgbClr val="000000"/>
                          </a:solidFill>
                          <a:effectLst/>
                          <a:latin typeface="Times New Roman"/>
                        </a:rPr>
                        <a:t>Test Case ID</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algn="ctr" rtl="0" fontAlgn="t">
                        <a:spcBef>
                          <a:spcPts val="0"/>
                        </a:spcBef>
                        <a:spcAft>
                          <a:spcPts val="0"/>
                        </a:spcAft>
                      </a:pPr>
                      <a:r>
                        <a:rPr lang="en-US" sz="1600" b="1" i="0" u="none" strike="noStrike" dirty="0" err="1">
                          <a:solidFill>
                            <a:srgbClr val="000000"/>
                          </a:solidFill>
                          <a:effectLst/>
                          <a:latin typeface="Times New Roman"/>
                        </a:rPr>
                        <a:t>WiFi</a:t>
                      </a:r>
                      <a:r>
                        <a:rPr lang="en-US" sz="1600" b="1" i="0" u="none" strike="noStrike" dirty="0">
                          <a:solidFill>
                            <a:srgbClr val="000000"/>
                          </a:solidFill>
                          <a:effectLst/>
                          <a:latin typeface="Times New Roman"/>
                        </a:rPr>
                        <a:t> Result</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algn="ctr" rtl="0" fontAlgn="t">
                        <a:spcBef>
                          <a:spcPts val="0"/>
                        </a:spcBef>
                        <a:spcAft>
                          <a:spcPts val="0"/>
                        </a:spcAft>
                      </a:pPr>
                      <a:r>
                        <a:rPr lang="en-US" sz="1600" b="1" i="0" u="none" strike="noStrike">
                          <a:solidFill>
                            <a:srgbClr val="000000"/>
                          </a:solidFill>
                          <a:effectLst/>
                          <a:latin typeface="Times New Roman"/>
                        </a:rPr>
                        <a:t>4G LTE Result</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chat locality #730</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Map does not load</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Map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8762">
                <a:tc>
                  <a:txBody>
                    <a:bodyPr/>
                    <a:lstStyle/>
                    <a:p>
                      <a:pPr rtl="0" fontAlgn="t">
                        <a:spcBef>
                          <a:spcPts val="0"/>
                        </a:spcBef>
                        <a:spcAft>
                          <a:spcPts val="0"/>
                        </a:spcAft>
                      </a:pPr>
                      <a:r>
                        <a:rPr lang="en-US" sz="1600" b="0" i="0" u="none" strike="noStrike">
                          <a:solidFill>
                            <a:srgbClr val="000000"/>
                          </a:solidFill>
                          <a:effectLst/>
                          <a:latin typeface="Times New Roman"/>
                        </a:rPr>
                        <a:t>representative chat #736</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Petition #722</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Petition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Petition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dirty="0">
                          <a:solidFill>
                            <a:srgbClr val="000000"/>
                          </a:solidFill>
                          <a:effectLst/>
                          <a:latin typeface="Times New Roman"/>
                        </a:rPr>
                        <a:t>Surveys #675</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Chat Room #724</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User photos do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User photos do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Search by location # 710</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8762">
                <a:tc>
                  <a:txBody>
                    <a:bodyPr/>
                    <a:lstStyle/>
                    <a:p>
                      <a:pPr rtl="0" fontAlgn="t">
                        <a:spcBef>
                          <a:spcPts val="0"/>
                        </a:spcBef>
                        <a:spcAft>
                          <a:spcPts val="0"/>
                        </a:spcAft>
                      </a:pPr>
                      <a:r>
                        <a:rPr lang="en-US" sz="1600" b="0" i="0" u="none" strike="noStrike">
                          <a:solidFill>
                            <a:srgbClr val="000000"/>
                          </a:solidFill>
                          <a:effectLst/>
                          <a:latin typeface="Times New Roman"/>
                        </a:rPr>
                        <a:t>Local politicians# 672</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Representatives’ photos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Representatives’ photos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Elections #713</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Registration</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Login</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Success</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Success</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31029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Scripts</a:t>
            </a:r>
            <a:endParaRPr lang="en-US" dirty="0"/>
          </a:p>
        </p:txBody>
      </p:sp>
    </p:spTree>
    <p:extLst>
      <p:ext uri="{BB962C8B-B14F-4D97-AF65-F5344CB8AC3E}">
        <p14:creationId xmlns:p14="http://schemas.microsoft.com/office/powerpoint/2010/main" val="356861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5" name="Content Placeholder 2"/>
          <p:cNvSpPr>
            <a:spLocks noGrp="1"/>
          </p:cNvSpPr>
          <p:nvPr>
            <p:ph idx="1"/>
          </p:nvPr>
        </p:nvSpPr>
        <p:spPr>
          <a:xfrm>
            <a:off x="779463" y="1524000"/>
            <a:ext cx="7583487" cy="4208463"/>
          </a:xfrm>
        </p:spPr>
        <p:txBody>
          <a:bodyPr>
            <a:normAutofit lnSpcReduction="10000"/>
          </a:bodyPr>
          <a:lstStyle/>
          <a:p>
            <a:pPr>
              <a:defRPr/>
            </a:pPr>
            <a:r>
              <a:rPr lang="en-US" altLang="en-US" sz="2800" dirty="0"/>
              <a:t>problem is the lack of organized portal for the citizens to connect with each other and engage in different activities that can result in real impact on national and local level</a:t>
            </a:r>
            <a:r>
              <a:rPr lang="en-US" altLang="en-US" sz="2800" dirty="0" smtClean="0"/>
              <a:t>.</a:t>
            </a:r>
          </a:p>
          <a:p>
            <a:pPr>
              <a:defRPr/>
            </a:pPr>
            <a:r>
              <a:rPr lang="en-US" altLang="en-US" sz="2800" dirty="0" smtClean="0"/>
              <a:t>We at VoterCloud designed and implemented an exact solution for this problem. VoterCloud is an application(mobile and web) that enable users to engage and connect on local and national politics.</a:t>
            </a:r>
            <a:endParaRPr lang="en-US" altLang="en-US" sz="2800" dirty="0"/>
          </a:p>
          <a:p>
            <a:pPr>
              <a:defRPr/>
            </a:pPr>
            <a:endParaRPr lang="is-IS" sz="2800" dirty="0"/>
          </a:p>
          <a:p>
            <a:pPr marL="0" indent="0">
              <a:buNone/>
              <a:defRPr/>
            </a:pPr>
            <a:endParaRPr lang="is-IS" sz="2800" dirty="0" smtClean="0"/>
          </a:p>
        </p:txBody>
      </p:sp>
    </p:spTree>
    <p:extLst>
      <p:ext uri="{BB962C8B-B14F-4D97-AF65-F5344CB8AC3E}">
        <p14:creationId xmlns:p14="http://schemas.microsoft.com/office/powerpoint/2010/main" val="470341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pic>
        <p:nvPicPr>
          <p:cNvPr id="4" name="Content Placeholder 3"/>
          <p:cNvPicPr>
            <a:picLocks noGrp="1" noChangeAspect="1"/>
          </p:cNvPicPr>
          <p:nvPr>
            <p:ph sz="quarter" idx="1"/>
          </p:nvPr>
        </p:nvPicPr>
        <p:blipFill>
          <a:blip r:embed="rId2" cstate="email">
            <a:extLst>
              <a:ext uri="{28A0092B-C50C-407E-A947-70E740481C1C}">
                <a14:useLocalDpi xmlns:a14="http://schemas.microsoft.com/office/drawing/2010/main" val="0"/>
              </a:ext>
            </a:extLst>
          </a:blip>
          <a:srcRect t="4664" b="4664"/>
          <a:stretch>
            <a:fillRect/>
          </a:stretch>
        </p:blipFill>
        <p:spPr>
          <a:xfrm>
            <a:off x="160286" y="1259720"/>
            <a:ext cx="8818192" cy="5088115"/>
          </a:xfrm>
          <a:prstGeom prst="rect">
            <a:avLst/>
          </a:prstGeom>
        </p:spPr>
      </p:pic>
    </p:spTree>
    <p:extLst>
      <p:ext uri="{BB962C8B-B14F-4D97-AF65-F5344CB8AC3E}">
        <p14:creationId xmlns:p14="http://schemas.microsoft.com/office/powerpoint/2010/main" val="3625776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Implemented</a:t>
            </a:r>
            <a:endParaRPr lang="en-US" dirty="0"/>
          </a:p>
        </p:txBody>
      </p:sp>
      <p:sp>
        <p:nvSpPr>
          <p:cNvPr id="3" name="Content Placeholder 2"/>
          <p:cNvSpPr>
            <a:spLocks noGrp="1"/>
          </p:cNvSpPr>
          <p:nvPr>
            <p:ph sz="quarter" idx="1"/>
          </p:nvPr>
        </p:nvSpPr>
        <p:spPr/>
        <p:txBody>
          <a:bodyPr numCol="2"/>
          <a:lstStyle/>
          <a:p>
            <a:r>
              <a:rPr lang="en-US" dirty="0" smtClean="0"/>
              <a:t>Side Menu</a:t>
            </a:r>
          </a:p>
          <a:p>
            <a:r>
              <a:rPr lang="en-US" dirty="0" smtClean="0"/>
              <a:t>View Local Politicians</a:t>
            </a:r>
          </a:p>
          <a:p>
            <a:r>
              <a:rPr lang="en-US" dirty="0" smtClean="0"/>
              <a:t>Search by location</a:t>
            </a:r>
          </a:p>
          <a:p>
            <a:r>
              <a:rPr lang="en-US" dirty="0" smtClean="0"/>
              <a:t>Elections</a:t>
            </a:r>
          </a:p>
          <a:p>
            <a:r>
              <a:rPr lang="en-US" dirty="0" smtClean="0"/>
              <a:t>Representative Image Profile</a:t>
            </a:r>
          </a:p>
          <a:p>
            <a:r>
              <a:rPr lang="en-US" dirty="0" smtClean="0"/>
              <a:t>Polls</a:t>
            </a:r>
          </a:p>
          <a:p>
            <a:r>
              <a:rPr lang="en-US" dirty="0" smtClean="0"/>
              <a:t>Petitions</a:t>
            </a:r>
          </a:p>
          <a:p>
            <a:r>
              <a:rPr lang="en-US" dirty="0" smtClean="0"/>
              <a:t>Signature</a:t>
            </a:r>
          </a:p>
          <a:p>
            <a:r>
              <a:rPr lang="en-US" dirty="0" smtClean="0"/>
              <a:t>Database </a:t>
            </a:r>
            <a:r>
              <a:rPr lang="en-US" dirty="0" smtClean="0"/>
              <a:t>Security</a:t>
            </a:r>
            <a:endParaRPr lang="en-US" dirty="0"/>
          </a:p>
          <a:p>
            <a:r>
              <a:rPr lang="en-US" dirty="0"/>
              <a:t>PDF generator and serving</a:t>
            </a:r>
          </a:p>
          <a:p>
            <a:r>
              <a:rPr lang="en-US" dirty="0"/>
              <a:t>chat locality</a:t>
            </a:r>
          </a:p>
          <a:p>
            <a:r>
              <a:rPr lang="en-US" dirty="0" smtClean="0"/>
              <a:t>Representative </a:t>
            </a:r>
            <a:r>
              <a:rPr lang="en-US" dirty="0"/>
              <a:t>chat</a:t>
            </a:r>
          </a:p>
          <a:p>
            <a:r>
              <a:rPr lang="en-US" dirty="0"/>
              <a:t>Admin portal</a:t>
            </a:r>
          </a:p>
          <a:p>
            <a:r>
              <a:rPr lang="en-US" dirty="0" smtClean="0"/>
              <a:t>Design</a:t>
            </a:r>
            <a:endParaRPr lang="en-US" dirty="0"/>
          </a:p>
          <a:p>
            <a:r>
              <a:rPr lang="en-US" dirty="0"/>
              <a:t>Testing</a:t>
            </a:r>
          </a:p>
          <a:p>
            <a:endParaRPr lang="en-US" dirty="0"/>
          </a:p>
        </p:txBody>
      </p:sp>
    </p:spTree>
    <p:extLst>
      <p:ext uri="{BB962C8B-B14F-4D97-AF65-F5344CB8AC3E}">
        <p14:creationId xmlns:p14="http://schemas.microsoft.com/office/powerpoint/2010/main" val="2326142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8052"/>
            <a:ext cx="9144000" cy="758952"/>
          </a:xfrm>
        </p:spPr>
        <p:txBody>
          <a:bodyPr/>
          <a:lstStyle/>
          <a:p>
            <a:r>
              <a:rPr lang="en-US" dirty="0" smtClean="0"/>
              <a:t>Use Case Diagram</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33746" y="937004"/>
            <a:ext cx="2900080" cy="5920996"/>
          </a:xfrm>
          <a:prstGeom prst="rect">
            <a:avLst/>
          </a:prstGeom>
        </p:spPr>
      </p:pic>
    </p:spTree>
    <p:extLst>
      <p:ext uri="{BB962C8B-B14F-4D97-AF65-F5344CB8AC3E}">
        <p14:creationId xmlns:p14="http://schemas.microsoft.com/office/powerpoint/2010/main" val="2071293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 Politician Image</a:t>
            </a:r>
            <a:endParaRPr lang="en-US" dirty="0"/>
          </a:p>
        </p:txBody>
      </p:sp>
      <p:pic>
        <p:nvPicPr>
          <p:cNvPr id="3" name="image19.png"/>
          <p:cNvPicPr>
            <a:picLocks noChangeAspect="1"/>
          </p:cNvPicPr>
          <p:nvPr/>
        </p:nvPicPr>
        <p:blipFill rotWithShape="1">
          <a:blip r:embed="rId2"/>
          <a:srcRect b="13296"/>
          <a:stretch/>
        </p:blipFill>
        <p:spPr>
          <a:xfrm>
            <a:off x="1386763" y="1258788"/>
            <a:ext cx="6380935" cy="5130547"/>
          </a:xfrm>
          <a:prstGeom prst="rect">
            <a:avLst/>
          </a:prstGeom>
          <a:ln/>
        </p:spPr>
      </p:pic>
    </p:spTree>
    <p:extLst>
      <p:ext uri="{BB962C8B-B14F-4D97-AF65-F5344CB8AC3E}">
        <p14:creationId xmlns:p14="http://schemas.microsoft.com/office/powerpoint/2010/main" val="2584519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 </a:t>
            </a:r>
            <a:r>
              <a:rPr lang="en-US" dirty="0" smtClean="0"/>
              <a:t>Map locality</a:t>
            </a:r>
            <a:endParaRPr lang="en-US" dirty="0"/>
          </a:p>
        </p:txBody>
      </p:sp>
      <p:pic>
        <p:nvPicPr>
          <p:cNvPr id="5" name="image99.png"/>
          <p:cNvPicPr>
            <a:picLocks noChangeAspect="1"/>
          </p:cNvPicPr>
          <p:nvPr/>
        </p:nvPicPr>
        <p:blipFill rotWithShape="1">
          <a:blip r:embed="rId2"/>
          <a:srcRect b="7307"/>
          <a:stretch/>
        </p:blipFill>
        <p:spPr>
          <a:xfrm>
            <a:off x="1267298" y="1274167"/>
            <a:ext cx="6611367" cy="5028334"/>
          </a:xfrm>
          <a:prstGeom prst="rect">
            <a:avLst/>
          </a:prstGeom>
          <a:ln/>
        </p:spPr>
      </p:pic>
    </p:spTree>
    <p:extLst>
      <p:ext uri="{BB962C8B-B14F-4D97-AF65-F5344CB8AC3E}">
        <p14:creationId xmlns:p14="http://schemas.microsoft.com/office/powerpoint/2010/main" val="3899549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 </a:t>
            </a:r>
            <a:r>
              <a:rPr lang="en-US" dirty="0" smtClean="0"/>
              <a:t>PDF generator</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6344" y="1333500"/>
            <a:ext cx="7346540" cy="5524500"/>
          </a:xfrm>
          <a:prstGeom prst="rect">
            <a:avLst/>
          </a:prstGeom>
        </p:spPr>
      </p:pic>
    </p:spTree>
    <p:extLst>
      <p:ext uri="{BB962C8B-B14F-4D97-AF65-F5344CB8AC3E}">
        <p14:creationId xmlns:p14="http://schemas.microsoft.com/office/powerpoint/2010/main" val="24813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a:t>
            </a:r>
            <a:endParaRPr lang="en-US" dirty="0"/>
          </a:p>
        </p:txBody>
      </p:sp>
      <p:pic>
        <p:nvPicPr>
          <p:cNvPr id="7" name="image95.png" descr="package digram.png"/>
          <p:cNvPicPr>
            <a:picLocks noChangeAspect="1"/>
          </p:cNvPicPr>
          <p:nvPr/>
        </p:nvPicPr>
        <p:blipFill>
          <a:blip r:embed="rId2"/>
          <a:srcRect/>
          <a:stretch>
            <a:fillRect/>
          </a:stretch>
        </p:blipFill>
        <p:spPr>
          <a:xfrm>
            <a:off x="1720856" y="1294544"/>
            <a:ext cx="5703413" cy="5118448"/>
          </a:xfrm>
          <a:prstGeom prst="rect">
            <a:avLst/>
          </a:prstGeom>
          <a:ln/>
        </p:spPr>
      </p:pic>
      <p:sp>
        <p:nvSpPr>
          <p:cNvPr id="3" name="Rectangle 2"/>
          <p:cNvSpPr/>
          <p:nvPr/>
        </p:nvSpPr>
        <p:spPr>
          <a:xfrm>
            <a:off x="2798838" y="2232780"/>
            <a:ext cx="579495" cy="591792"/>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876206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2977</TotalTime>
  <Words>451</Words>
  <Application>Microsoft Office PowerPoint</Application>
  <PresentationFormat>On-screen Show (4:3)</PresentationFormat>
  <Paragraphs>111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VoterCloud</vt:lpstr>
      <vt:lpstr>Problem</vt:lpstr>
      <vt:lpstr>Project Management</vt:lpstr>
      <vt:lpstr>User Stories Implemented</vt:lpstr>
      <vt:lpstr>Use Case Diagram</vt:lpstr>
      <vt:lpstr>Sequence Diagram – Politician Image</vt:lpstr>
      <vt:lpstr>Sequence Diagram – Map locality</vt:lpstr>
      <vt:lpstr>Sequence Diagram – PDF generator</vt:lpstr>
      <vt:lpstr>System Decomposition</vt:lpstr>
      <vt:lpstr>System Deployment</vt:lpstr>
      <vt:lpstr>Persistent Storage</vt:lpstr>
      <vt:lpstr>Security/Privacy</vt:lpstr>
      <vt:lpstr>Minimal Class Diagram</vt:lpstr>
      <vt:lpstr>Design Patterns</vt:lpstr>
      <vt:lpstr>Main Algorithm</vt:lpstr>
      <vt:lpstr>Sunny Day Test Case</vt:lpstr>
      <vt:lpstr>Rainy Day Test Case</vt:lpstr>
      <vt:lpstr>Automated Test Scripts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VoterCloud</dc:title>
  <dc:creator>Raul Garay</dc:creator>
  <cp:lastModifiedBy>Owner</cp:lastModifiedBy>
  <cp:revision>31</cp:revision>
  <dcterms:created xsi:type="dcterms:W3CDTF">2015-12-08T15:08:14Z</dcterms:created>
  <dcterms:modified xsi:type="dcterms:W3CDTF">2015-12-10T21:33:51Z</dcterms:modified>
</cp:coreProperties>
</file>