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75" r:id="rId6"/>
    <p:sldId id="276" r:id="rId7"/>
    <p:sldId id="277" r:id="rId8"/>
    <p:sldId id="283" r:id="rId9"/>
    <p:sldId id="274" r:id="rId10"/>
    <p:sldId id="284" r:id="rId11"/>
    <p:sldId id="273" r:id="rId12"/>
    <p:sldId id="272" r:id="rId13"/>
    <p:sldId id="261" r:id="rId14"/>
    <p:sldId id="271" r:id="rId15"/>
    <p:sldId id="263" r:id="rId16"/>
    <p:sldId id="278" r:id="rId17"/>
    <p:sldId id="279" r:id="rId18"/>
    <p:sldId id="280" r:id="rId19"/>
    <p:sldId id="281" r:id="rId20"/>
    <p:sldId id="282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913" autoAdjust="0"/>
  </p:normalViewPr>
  <p:slideViewPr>
    <p:cSldViewPr snapToGrid="0" snapToObjects="1">
      <p:cViewPr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6361-B9E3-2244-8426-49256E52D6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CEC0D-9DE0-A44B-9DDD-E289871AF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VoterCloud’s</a:t>
            </a:r>
            <a:r>
              <a:rPr lang="en-US" baseline="0" dirty="0" smtClean="0"/>
              <a:t> primary data model. At the top half, we see the collections, fields, and relations that belong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the server, and in the bottom half, we see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VoterCloud’s</a:t>
            </a:r>
            <a:r>
              <a:rPr lang="en-US" baseline="0" dirty="0" smtClean="0"/>
              <a:t> primary data model. At the top half, we see the collections, fields, and relations that belong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the server, and in the bottom half, we see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VoterCloud’s</a:t>
            </a:r>
            <a:r>
              <a:rPr lang="en-US" baseline="0" dirty="0" smtClean="0"/>
              <a:t> primary data model. At the top half, we see the collections, fields, and relations that belong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the server, and in the bottom half, we see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12/8/15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8572" y="2441140"/>
            <a:ext cx="8551810" cy="3969934"/>
          </a:xfrm>
        </p:spPr>
        <p:txBody>
          <a:bodyPr numCol="1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u="sng" dirty="0" smtClean="0"/>
              <a:t>Team Members</a:t>
            </a:r>
          </a:p>
          <a:p>
            <a:pPr algn="l"/>
            <a:r>
              <a:rPr lang="en-US" dirty="0" err="1" smtClean="0"/>
              <a:t>Eldar</a:t>
            </a:r>
            <a:r>
              <a:rPr lang="en-US" dirty="0" smtClean="0"/>
              <a:t> </a:t>
            </a:r>
            <a:r>
              <a:rPr lang="en-US" dirty="0" err="1" smtClean="0"/>
              <a:t>Feldbeine</a:t>
            </a:r>
            <a:r>
              <a:rPr lang="en-US" dirty="0" smtClean="0"/>
              <a:t> – Primary Developer, System Tester</a:t>
            </a:r>
          </a:p>
          <a:p>
            <a:r>
              <a:rPr lang="en-US" dirty="0" smtClean="0"/>
              <a:t>Raul Garay – architect, UI/UX, secondary developer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1800" u="sng" dirty="0" smtClean="0"/>
              <a:t>Mentor &amp; product owner</a:t>
            </a:r>
          </a:p>
          <a:p>
            <a:r>
              <a:rPr lang="en-US" dirty="0" smtClean="0"/>
              <a:t>Gus </a:t>
            </a:r>
            <a:r>
              <a:rPr lang="en-US" dirty="0" err="1" smtClean="0"/>
              <a:t>Monge</a:t>
            </a:r>
            <a:endParaRPr lang="en-US" dirty="0" smtClean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1800" u="sng" dirty="0" smtClean="0"/>
              <a:t>Instructor</a:t>
            </a:r>
          </a:p>
          <a:p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0" y="891825"/>
            <a:ext cx="4422421" cy="835378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FF6600"/>
                </a:solidFill>
                <a:latin typeface="Arial"/>
                <a:cs typeface="Arial"/>
              </a:rPr>
              <a:t>VoterCloud</a:t>
            </a:r>
            <a:endParaRPr lang="en-US" sz="6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2" y="522111"/>
            <a:ext cx="3992042" cy="13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Politician Image</a:t>
            </a:r>
            <a:endParaRPr lang="en-US" dirty="0"/>
          </a:p>
        </p:txBody>
      </p:sp>
      <p:pic>
        <p:nvPicPr>
          <p:cNvPr id="3" name="image19.png"/>
          <p:cNvPicPr>
            <a:picLocks noChangeAspect="1"/>
          </p:cNvPicPr>
          <p:nvPr/>
        </p:nvPicPr>
        <p:blipFill rotWithShape="1">
          <a:blip r:embed="rId2"/>
          <a:srcRect b="13296"/>
          <a:stretch/>
        </p:blipFill>
        <p:spPr>
          <a:xfrm>
            <a:off x="1386763" y="1258788"/>
            <a:ext cx="6380935" cy="51305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8451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PDF Generator</a:t>
            </a:r>
            <a:endParaRPr lang="en-US" dirty="0"/>
          </a:p>
        </p:txBody>
      </p:sp>
      <p:pic>
        <p:nvPicPr>
          <p:cNvPr id="5" name="image99.png"/>
          <p:cNvPicPr>
            <a:picLocks noChangeAspect="1"/>
          </p:cNvPicPr>
          <p:nvPr/>
        </p:nvPicPr>
        <p:blipFill rotWithShape="1">
          <a:blip r:embed="rId2"/>
          <a:srcRect b="7307"/>
          <a:stretch/>
        </p:blipFill>
        <p:spPr>
          <a:xfrm>
            <a:off x="1267298" y="1274167"/>
            <a:ext cx="6611367" cy="50283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95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pic>
        <p:nvPicPr>
          <p:cNvPr id="7" name="image95.png" descr="package digr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0856" y="1294544"/>
            <a:ext cx="5703413" cy="5118448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2798838" y="2232780"/>
            <a:ext cx="579495" cy="59179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3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44889" y="1255889"/>
            <a:ext cx="4848577" cy="5094111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5449719" y="1923501"/>
            <a:ext cx="90286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Admin Portal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158" y="1467502"/>
            <a:ext cx="149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Browser Client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4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Storage</a:t>
            </a:r>
            <a:endParaRPr lang="en-US" dirty="0"/>
          </a:p>
        </p:txBody>
      </p:sp>
      <p:pic>
        <p:nvPicPr>
          <p:cNvPr id="4" name="image98.png" descr="DatabaseDiagramVersion2New (1)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0401" y="1267883"/>
            <a:ext cx="6922931" cy="51330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5501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Security/Privacy</a:t>
            </a:r>
            <a:endParaRPr lang="en-US" dirty="0"/>
          </a:p>
        </p:txBody>
      </p:sp>
      <p:pic>
        <p:nvPicPr>
          <p:cNvPr id="5" name="Content Placeholder 4" descr="VoterClou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67" r="-21467"/>
          <a:stretch>
            <a:fillRect/>
          </a:stretch>
        </p:blipFill>
        <p:spPr>
          <a:xfrm>
            <a:off x="301752" y="1498600"/>
            <a:ext cx="4038600" cy="4681728"/>
          </a:xfrm>
        </p:spPr>
      </p:pic>
      <p:pic>
        <p:nvPicPr>
          <p:cNvPr id="6" name="Content Placeholder 5" descr="register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9" r="-21419"/>
          <a:stretch>
            <a:fillRect/>
          </a:stretch>
        </p:blipFill>
        <p:spPr>
          <a:xfrm>
            <a:off x="4800600" y="1498600"/>
            <a:ext cx="4038600" cy="4681728"/>
          </a:xfrm>
        </p:spPr>
      </p:pic>
    </p:spTree>
    <p:extLst>
      <p:ext uri="{BB962C8B-B14F-4D97-AF65-F5344CB8AC3E}">
        <p14:creationId xmlns:p14="http://schemas.microsoft.com/office/powerpoint/2010/main" val="121320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8" y="1558082"/>
            <a:ext cx="8801029" cy="41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Primarily used for security</a:t>
            </a:r>
          </a:p>
          <a:p>
            <a:pPr lvl="1"/>
            <a:r>
              <a:rPr lang="en-US" dirty="0" smtClean="0"/>
              <a:t>Limit database objects to a single instance</a:t>
            </a:r>
            <a:endParaRPr lang="en-US" dirty="0"/>
          </a:p>
          <a:p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Primarily used for UI creation and Meteor Templates.</a:t>
            </a:r>
            <a:endParaRPr lang="en-US" dirty="0"/>
          </a:p>
          <a:p>
            <a:r>
              <a:rPr lang="en-US" dirty="0" smtClean="0"/>
              <a:t>Abstract Factory</a:t>
            </a:r>
          </a:p>
          <a:p>
            <a:pPr lvl="1"/>
            <a:r>
              <a:rPr lang="en-US" dirty="0" smtClean="0"/>
              <a:t>Used in creation of the Chat</a:t>
            </a:r>
          </a:p>
          <a:p>
            <a:pPr lvl="1"/>
            <a:r>
              <a:rPr lang="en-US" dirty="0" smtClean="0"/>
              <a:t>For each Chat, interface is the same. Content is and metadata is the difference.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0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1" y="1208241"/>
            <a:ext cx="7656541" cy="50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Sunny Day Test Case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51943"/>
              </p:ext>
            </p:extLst>
          </p:nvPr>
        </p:nvGraphicFramePr>
        <p:xfrm>
          <a:off x="533397" y="1515592"/>
          <a:ext cx="8077202" cy="4867476"/>
        </p:xfrm>
        <a:graphic>
          <a:graphicData uri="http://schemas.openxmlformats.org/drawingml/2006/table">
            <a:tbl>
              <a:tblPr/>
              <a:tblGrid>
                <a:gridCol w="4038601"/>
                <a:gridCol w="4038601"/>
              </a:tblGrid>
              <a:tr h="2131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representative chat #736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Objective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that the representative page in terms of redirecting and chat participation(checking chat for each representative ).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03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   the representative  list is already loaded.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   The lan and lat coordinates are enabled.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   There are representative in the area.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6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   Click on the menu button (to see the menu).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   Click on the Representative  page.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   Click on search By GPS.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   Click on the first representative.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   add a comment to the chat.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message: “Hello representative “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message was added after the page was redirected.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message was added after the page was redirected.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45" marR="33645" marT="33645" marB="3364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0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Citizen engagement in local government is low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Election, policy, and politician information not always easy to find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Elected officials may not properly represent their community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Elected officials may find it difficult to gauge public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Rainy Day Test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073509"/>
              </p:ext>
            </p:extLst>
          </p:nvPr>
        </p:nvGraphicFramePr>
        <p:xfrm>
          <a:off x="396772" y="1528794"/>
          <a:ext cx="8328413" cy="4836034"/>
        </p:xfrm>
        <a:graphic>
          <a:graphicData uri="http://schemas.openxmlformats.org/drawingml/2006/table">
            <a:tbl>
              <a:tblPr/>
              <a:tblGrid>
                <a:gridCol w="2694909"/>
                <a:gridCol w="2737912"/>
                <a:gridCol w="2895592"/>
              </a:tblGrid>
              <a:tr h="3181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Test Case ID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WiFi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Result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4G LTE Result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69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chat locality #730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Map does not load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Map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 chat #736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 photo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 photo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Petition #722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Petition photo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Petition photo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Surveys #675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Chat Room #724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 photos do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 photos do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Search by location # 710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Local politicians# 672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Representatives’ photos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Representatives’ photos does not load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Elections #713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Registration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Login</a:t>
                      </a:r>
                      <a:endParaRPr lang="en-US" sz="160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Success</a:t>
                      </a:r>
                      <a:endParaRPr lang="en-US" sz="1600" dirty="0">
                        <a:effectLst/>
                      </a:endParaRPr>
                    </a:p>
                  </a:txBody>
                  <a:tcPr marL="42013" marR="42013" marT="42013" marB="4201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2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1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7620"/>
          </a:xfrm>
        </p:spPr>
        <p:txBody>
          <a:bodyPr>
            <a:normAutofit/>
          </a:bodyPr>
          <a:lstStyle/>
          <a:p>
            <a:r>
              <a:rPr lang="en-US" dirty="0" smtClean="0"/>
              <a:t>Citizens gather information from:</a:t>
            </a:r>
          </a:p>
          <a:p>
            <a:pPr lvl="1"/>
            <a:r>
              <a:rPr lang="en-US" dirty="0" smtClean="0"/>
              <a:t>Newspapers, internet, word of mouth</a:t>
            </a:r>
          </a:p>
          <a:p>
            <a:r>
              <a:rPr lang="en-US" dirty="0" smtClean="0"/>
              <a:t>Citizens can contact politicians by:</a:t>
            </a:r>
          </a:p>
          <a:p>
            <a:pPr lvl="1"/>
            <a:r>
              <a:rPr lang="en-US" dirty="0" smtClean="0"/>
              <a:t>Calling, paper mail, and electronic mail</a:t>
            </a:r>
          </a:p>
          <a:p>
            <a:pPr lvl="1"/>
            <a:r>
              <a:rPr lang="en-US" dirty="0" smtClean="0"/>
              <a:t>Signing petitions online and from activists on the streets</a:t>
            </a:r>
          </a:p>
          <a:p>
            <a:pPr lvl="1"/>
            <a:r>
              <a:rPr lang="en-US" dirty="0" smtClean="0"/>
              <a:t>Attending public hearings and meetings</a:t>
            </a:r>
          </a:p>
          <a:p>
            <a:r>
              <a:rPr lang="en-US" dirty="0" smtClean="0"/>
              <a:t>Politicians can reach out to citizens by:</a:t>
            </a:r>
          </a:p>
          <a:p>
            <a:pPr lvl="1"/>
            <a:r>
              <a:rPr lang="en-US" dirty="0" smtClean="0"/>
              <a:t>Flyers and commercials</a:t>
            </a:r>
          </a:p>
          <a:p>
            <a:pPr lvl="1"/>
            <a:r>
              <a:rPr lang="en-US" dirty="0" smtClean="0"/>
              <a:t>Surveys</a:t>
            </a:r>
          </a:p>
          <a:p>
            <a:pPr lvl="1"/>
            <a:r>
              <a:rPr lang="en-US" dirty="0" smtClean="0"/>
              <a:t>Social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64064"/>
          </a:xfrm>
        </p:spPr>
        <p:txBody>
          <a:bodyPr>
            <a:normAutofit/>
          </a:bodyPr>
          <a:lstStyle/>
          <a:p>
            <a:r>
              <a:rPr lang="en-US" dirty="0" smtClean="0"/>
              <a:t>Built on the Meteor JavaScript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VoterCloud = Hybrid Application</a:t>
            </a:r>
          </a:p>
          <a:p>
            <a:pPr lvl="1"/>
            <a:r>
              <a:rPr lang="en-US" dirty="0" smtClean="0"/>
              <a:t>HTML5, CSS, </a:t>
            </a:r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Persistent</a:t>
            </a:r>
            <a:r>
              <a:rPr lang="en-US" dirty="0"/>
              <a:t> </a:t>
            </a:r>
            <a:r>
              <a:rPr lang="en-US" dirty="0" smtClean="0"/>
              <a:t>Storage</a:t>
            </a:r>
          </a:p>
          <a:p>
            <a:endParaRPr lang="en-US" dirty="0"/>
          </a:p>
          <a:p>
            <a:r>
              <a:rPr lang="en-US" dirty="0" err="1" smtClean="0"/>
              <a:t>Meteor.com</a:t>
            </a:r>
            <a:r>
              <a:rPr lang="en-US" dirty="0" smtClean="0"/>
              <a:t> hosting used for staging and testing server</a:t>
            </a:r>
          </a:p>
        </p:txBody>
      </p:sp>
    </p:spTree>
    <p:extLst>
      <p:ext uri="{BB962C8B-B14F-4D97-AF65-F5344CB8AC3E}">
        <p14:creationId xmlns:p14="http://schemas.microsoft.com/office/powerpoint/2010/main" val="3843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" b="4664"/>
          <a:stretch>
            <a:fillRect/>
          </a:stretch>
        </p:blipFill>
        <p:spPr>
          <a:xfrm>
            <a:off x="160286" y="1259720"/>
            <a:ext cx="8818192" cy="50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Side Menu</a:t>
            </a:r>
            <a:endParaRPr lang="en-US" dirty="0"/>
          </a:p>
          <a:p>
            <a:r>
              <a:rPr lang="en-US" dirty="0"/>
              <a:t>View Local </a:t>
            </a:r>
            <a:r>
              <a:rPr lang="en-US" dirty="0" smtClean="0"/>
              <a:t>Politicians</a:t>
            </a:r>
            <a:endParaRPr lang="en-US" dirty="0"/>
          </a:p>
          <a:p>
            <a:r>
              <a:rPr lang="en-US" dirty="0"/>
              <a:t>Search by location</a:t>
            </a:r>
          </a:p>
          <a:p>
            <a:r>
              <a:rPr lang="en-US" dirty="0"/>
              <a:t>Elections</a:t>
            </a:r>
          </a:p>
          <a:p>
            <a:r>
              <a:rPr lang="en-US" dirty="0" smtClean="0"/>
              <a:t>Representative Image Profile</a:t>
            </a:r>
            <a:endParaRPr lang="en-US" dirty="0"/>
          </a:p>
          <a:p>
            <a:r>
              <a:rPr lang="en-US" dirty="0" smtClean="0"/>
              <a:t>Polls</a:t>
            </a:r>
            <a:endParaRPr lang="en-US" dirty="0"/>
          </a:p>
          <a:p>
            <a:r>
              <a:rPr lang="en-US" dirty="0"/>
              <a:t>Petitions</a:t>
            </a:r>
          </a:p>
          <a:p>
            <a:r>
              <a:rPr lang="en-US" dirty="0"/>
              <a:t>Signature</a:t>
            </a:r>
          </a:p>
          <a:p>
            <a:r>
              <a:rPr lang="en-US" dirty="0"/>
              <a:t>Database </a:t>
            </a:r>
            <a:r>
              <a:rPr lang="en-US" dirty="0" smtClean="0"/>
              <a:t>Security</a:t>
            </a:r>
            <a:endParaRPr lang="en-US" dirty="0"/>
          </a:p>
          <a:p>
            <a:r>
              <a:rPr lang="en-US" dirty="0"/>
              <a:t>PDF generator and serving</a:t>
            </a:r>
          </a:p>
          <a:p>
            <a:r>
              <a:rPr lang="en-US" dirty="0"/>
              <a:t>chat locality</a:t>
            </a:r>
          </a:p>
          <a:p>
            <a:r>
              <a:rPr lang="en-US" dirty="0" smtClean="0"/>
              <a:t>Representative </a:t>
            </a:r>
            <a:r>
              <a:rPr lang="en-US" dirty="0"/>
              <a:t>chat</a:t>
            </a:r>
          </a:p>
          <a:p>
            <a:r>
              <a:rPr lang="en-US" dirty="0"/>
              <a:t>Admin portal</a:t>
            </a:r>
          </a:p>
          <a:p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4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052"/>
            <a:ext cx="9144000" cy="75895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46" y="937004"/>
            <a:ext cx="2900080" cy="59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Search Politician</a:t>
            </a:r>
            <a:endParaRPr lang="en-US" dirty="0"/>
          </a:p>
        </p:txBody>
      </p:sp>
      <p:pic>
        <p:nvPicPr>
          <p:cNvPr id="6" name="image8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1890" y="1577725"/>
            <a:ext cx="8311395" cy="43155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13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Search Politician</a:t>
            </a:r>
            <a:endParaRPr lang="en-US" dirty="0"/>
          </a:p>
        </p:txBody>
      </p:sp>
      <p:pic>
        <p:nvPicPr>
          <p:cNvPr id="5" name="image3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6697" y="1806325"/>
            <a:ext cx="8189567" cy="35321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4797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2971</TotalTime>
  <Words>526</Words>
  <Application>Microsoft Macintosh PowerPoint</Application>
  <PresentationFormat>On-screen Show (4:3)</PresentationFormat>
  <Paragraphs>134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VoterCloud</vt:lpstr>
      <vt:lpstr>Problem</vt:lpstr>
      <vt:lpstr>Current System</vt:lpstr>
      <vt:lpstr>Development Setup</vt:lpstr>
      <vt:lpstr>Project Management</vt:lpstr>
      <vt:lpstr>User Stories Implemented</vt:lpstr>
      <vt:lpstr>Use Case Diagram</vt:lpstr>
      <vt:lpstr>Sequence Diagram - Search Politician</vt:lpstr>
      <vt:lpstr>Sequence Diagram - Search Politician</vt:lpstr>
      <vt:lpstr>Sequence Diagram – Politician Image</vt:lpstr>
      <vt:lpstr>Sequence Diagram – PDF Generator</vt:lpstr>
      <vt:lpstr>System Decomposition</vt:lpstr>
      <vt:lpstr>System Deployment</vt:lpstr>
      <vt:lpstr>Persistent Storage</vt:lpstr>
      <vt:lpstr>Security/Privacy</vt:lpstr>
      <vt:lpstr>Minimal Class Diagram</vt:lpstr>
      <vt:lpstr>Design Patterns</vt:lpstr>
      <vt:lpstr>Main Algorithm</vt:lpstr>
      <vt:lpstr>Sunny Day Test Case</vt:lpstr>
      <vt:lpstr>Rainy Day Test Case</vt:lpstr>
      <vt:lpstr>Automated Test Scripts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VoterCloud</dc:title>
  <dc:creator>Raul Garay</dc:creator>
  <cp:lastModifiedBy>Raul Garay</cp:lastModifiedBy>
  <cp:revision>30</cp:revision>
  <dcterms:created xsi:type="dcterms:W3CDTF">2015-12-08T15:08:14Z</dcterms:created>
  <dcterms:modified xsi:type="dcterms:W3CDTF">2015-12-10T16:40:05Z</dcterms:modified>
</cp:coreProperties>
</file>