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24" r:id="rId2"/>
    <p:sldId id="263" r:id="rId3"/>
    <p:sldId id="258" r:id="rId4"/>
    <p:sldId id="260" r:id="rId5"/>
    <p:sldId id="256" r:id="rId6"/>
    <p:sldId id="259" r:id="rId7"/>
    <p:sldId id="262" r:id="rId8"/>
    <p:sldId id="325" r:id="rId9"/>
    <p:sldId id="268" r:id="rId10"/>
    <p:sldId id="269" r:id="rId11"/>
    <p:sldId id="265" r:id="rId12"/>
    <p:sldId id="266" r:id="rId13"/>
    <p:sldId id="273" r:id="rId14"/>
    <p:sldId id="274" r:id="rId15"/>
    <p:sldId id="275" r:id="rId16"/>
    <p:sldId id="326" r:id="rId17"/>
    <p:sldId id="276" r:id="rId18"/>
    <p:sldId id="277"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p:scale>
          <a:sx n="70" d="100"/>
          <a:sy n="70" d="100"/>
        </p:scale>
        <p:origin x="-138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1B630C-9E92-410F-8B83-3EC51201BD78}" type="datetimeFigureOut">
              <a:rPr lang="en-US" smtClean="0"/>
              <a:t>12/10/2015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CF359-22D3-4FBD-A645-759F9A48C644}" type="slidenum">
              <a:rPr lang="en-US" smtClean="0"/>
              <a:t>‹#›</a:t>
            </a:fld>
            <a:endParaRPr lang="en-US"/>
          </a:p>
        </p:txBody>
      </p:sp>
    </p:spTree>
    <p:extLst>
      <p:ext uri="{BB962C8B-B14F-4D97-AF65-F5344CB8AC3E}">
        <p14:creationId xmlns:p14="http://schemas.microsoft.com/office/powerpoint/2010/main" val="3900019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of only three truly HD</a:t>
            </a:r>
            <a:r>
              <a:rPr lang="en-US" baseline="0" dirty="0" smtClean="0"/>
              <a:t> in Lubbock</a:t>
            </a:r>
            <a:endParaRPr lang="en-US" dirty="0"/>
          </a:p>
        </p:txBody>
      </p:sp>
      <p:sp>
        <p:nvSpPr>
          <p:cNvPr id="4" name="Slide Number Placeholder 3"/>
          <p:cNvSpPr>
            <a:spLocks noGrp="1"/>
          </p:cNvSpPr>
          <p:nvPr>
            <p:ph type="sldNum" sz="quarter" idx="10"/>
          </p:nvPr>
        </p:nvSpPr>
        <p:spPr/>
        <p:txBody>
          <a:bodyPr/>
          <a:lstStyle/>
          <a:p>
            <a:fld id="{790B5B8A-3D10-4222-9276-95BA2090AC31}" type="slidenum">
              <a:rPr lang="en-US" smtClean="0"/>
              <a:pPr/>
              <a:t>14</a:t>
            </a:fld>
            <a:endParaRPr lang="en-US"/>
          </a:p>
        </p:txBody>
      </p:sp>
    </p:spTree>
    <p:extLst>
      <p:ext uri="{BB962C8B-B14F-4D97-AF65-F5344CB8AC3E}">
        <p14:creationId xmlns:p14="http://schemas.microsoft.com/office/powerpoint/2010/main" val="836599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93E78584-7E66-43F5-B3C8-39845B8F7CE1}" type="datetimeFigureOut">
              <a:rPr lang="en-US" smtClean="0"/>
              <a:pPr/>
              <a:t>12/10/2015</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536A7C80-720C-4AA1-81C1-59DB2FDF70AB}" type="slidenum">
              <a:rPr lang="en-US" smtClean="0"/>
              <a:pPr/>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E78584-7E66-43F5-B3C8-39845B8F7CE1}"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A7C80-720C-4AA1-81C1-59DB2FDF70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E78584-7E66-43F5-B3C8-39845B8F7CE1}"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536A7C80-720C-4AA1-81C1-59DB2FDF70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E78584-7E66-43F5-B3C8-39845B8F7CE1}"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A7C80-720C-4AA1-81C1-59DB2FDF70A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93E78584-7E66-43F5-B3C8-39845B8F7CE1}" type="datetimeFigureOut">
              <a:rPr lang="en-US" smtClean="0"/>
              <a:pPr/>
              <a:t>12/10/2015</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536A7C80-720C-4AA1-81C1-59DB2FDF70AB}" type="slidenum">
              <a:rPr lang="en-US" smtClean="0"/>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E78584-7E66-43F5-B3C8-39845B8F7CE1}"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A7C80-720C-4AA1-81C1-59DB2FDF70A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E78584-7E66-43F5-B3C8-39845B8F7CE1}" type="datetimeFigureOut">
              <a:rPr lang="en-US" smtClean="0"/>
              <a:pPr/>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6A7C80-720C-4AA1-81C1-59DB2FDF70AB}"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3E78584-7E66-43F5-B3C8-39845B8F7CE1}" type="datetimeFigureOut">
              <a:rPr lang="en-US" smtClean="0"/>
              <a:pPr/>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A7C80-720C-4AA1-81C1-59DB2FDF70AB}"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3E78584-7E66-43F5-B3C8-39845B8F7CE1}" type="datetimeFigureOut">
              <a:rPr lang="en-US" smtClean="0"/>
              <a:pPr/>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6A7C80-720C-4AA1-81C1-59DB2FDF70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E78584-7E66-43F5-B3C8-39845B8F7CE1}"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536A7C80-720C-4AA1-81C1-59DB2FDF70AB}" type="slidenum">
              <a:rPr lang="en-US" smtClean="0"/>
              <a:pPr/>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E78584-7E66-43F5-B3C8-39845B8F7CE1}"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A7C80-720C-4AA1-81C1-59DB2FDF70AB}"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93E78584-7E66-43F5-B3C8-39845B8F7CE1}" type="datetimeFigureOut">
              <a:rPr lang="en-US" smtClean="0"/>
              <a:pPr/>
              <a:t>12/10/2015</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536A7C80-720C-4AA1-81C1-59DB2FDF70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5400000">
            <a:off x="5764142" y="3456058"/>
            <a:ext cx="5486401" cy="707886"/>
          </a:xfrm>
          <a:prstGeom prst="rect">
            <a:avLst/>
          </a:prstGeom>
          <a:noFill/>
        </p:spPr>
        <p:txBody>
          <a:bodyPr wrap="square" rtlCol="0">
            <a:spAutoFit/>
          </a:bodyPr>
          <a:lstStyle/>
          <a:p>
            <a:r>
              <a:rPr lang="en-US" sz="4000" spc="150" dirty="0" smtClean="0">
                <a:solidFill>
                  <a:schemeClr val="bg2"/>
                </a:solidFill>
              </a:rPr>
              <a:t>Senior Project</a:t>
            </a:r>
          </a:p>
        </p:txBody>
      </p:sp>
      <p:sp>
        <p:nvSpPr>
          <p:cNvPr id="7" name="Rectangle 6"/>
          <p:cNvSpPr/>
          <p:nvPr/>
        </p:nvSpPr>
        <p:spPr>
          <a:xfrm>
            <a:off x="1524000" y="1066800"/>
            <a:ext cx="4572000" cy="4755148"/>
          </a:xfrm>
          <a:prstGeom prst="rect">
            <a:avLst/>
          </a:prstGeom>
        </p:spPr>
        <p:txBody>
          <a:bodyPr>
            <a:spAutoFit/>
          </a:bodyPr>
          <a:lstStyle/>
          <a:p>
            <a:pPr algn="ctr">
              <a:spcAft>
                <a:spcPts val="600"/>
              </a:spcAft>
            </a:pPr>
            <a:r>
              <a:rPr lang="en-US" sz="2400" u="sng" dirty="0">
                <a:solidFill>
                  <a:schemeClr val="bg1"/>
                </a:solidFill>
              </a:rPr>
              <a:t>Team Members</a:t>
            </a:r>
          </a:p>
          <a:p>
            <a:pPr marL="285750" indent="-285750">
              <a:buFont typeface="Arial" panose="020B0604020202020204" pitchFamily="34" charset="0"/>
              <a:buChar char="•"/>
            </a:pPr>
            <a:r>
              <a:rPr lang="en-US" sz="2400" dirty="0">
                <a:solidFill>
                  <a:schemeClr val="bg1"/>
                </a:solidFill>
              </a:rPr>
              <a:t>Eldar Feldbeine – </a:t>
            </a:r>
            <a:r>
              <a:rPr lang="en-US" sz="2400" dirty="0" smtClean="0">
                <a:solidFill>
                  <a:schemeClr val="bg1"/>
                </a:solidFill>
              </a:rPr>
              <a:t>The main developer and programmer.</a:t>
            </a: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r>
              <a:rPr lang="en-US" sz="2400" dirty="0" smtClean="0">
                <a:solidFill>
                  <a:schemeClr val="bg1"/>
                </a:solidFill>
              </a:rPr>
              <a:t>Raul </a:t>
            </a:r>
            <a:r>
              <a:rPr lang="en-US" sz="2400" dirty="0" err="1">
                <a:solidFill>
                  <a:schemeClr val="bg1"/>
                </a:solidFill>
              </a:rPr>
              <a:t>Garay</a:t>
            </a:r>
            <a:r>
              <a:rPr lang="en-US" sz="2400" dirty="0">
                <a:solidFill>
                  <a:schemeClr val="bg1"/>
                </a:solidFill>
              </a:rPr>
              <a:t> – architect, UI/UX, secondary </a:t>
            </a:r>
            <a:r>
              <a:rPr lang="en-US" sz="2400" dirty="0" smtClean="0">
                <a:solidFill>
                  <a:schemeClr val="bg1"/>
                </a:solidFill>
              </a:rPr>
              <a:t>developer.</a:t>
            </a:r>
          </a:p>
          <a:p>
            <a:endParaRPr lang="en-US" sz="2400" dirty="0">
              <a:solidFill>
                <a:schemeClr val="bg1"/>
              </a:solidFill>
            </a:endParaRPr>
          </a:p>
          <a:p>
            <a:pPr algn="ctr">
              <a:spcAft>
                <a:spcPts val="600"/>
              </a:spcAft>
            </a:pPr>
            <a:r>
              <a:rPr lang="en-US" sz="2400" u="sng" dirty="0" smtClean="0">
                <a:solidFill>
                  <a:schemeClr val="bg1"/>
                </a:solidFill>
              </a:rPr>
              <a:t>Mentor </a:t>
            </a:r>
            <a:r>
              <a:rPr lang="en-US" sz="2400" u="sng" dirty="0">
                <a:solidFill>
                  <a:schemeClr val="bg1"/>
                </a:solidFill>
              </a:rPr>
              <a:t>&amp; product owner</a:t>
            </a:r>
          </a:p>
          <a:p>
            <a:pPr algn="ctr"/>
            <a:r>
              <a:rPr lang="en-US" sz="2400" dirty="0">
                <a:solidFill>
                  <a:schemeClr val="bg1"/>
                </a:solidFill>
              </a:rPr>
              <a:t>Gus </a:t>
            </a:r>
            <a:r>
              <a:rPr lang="en-US" sz="2400" dirty="0" err="1">
                <a:solidFill>
                  <a:schemeClr val="bg1"/>
                </a:solidFill>
              </a:rPr>
              <a:t>Monge</a:t>
            </a:r>
            <a:endParaRPr lang="en-US" sz="2400" dirty="0">
              <a:solidFill>
                <a:schemeClr val="bg1"/>
              </a:solidFill>
            </a:endParaRPr>
          </a:p>
          <a:p>
            <a:endParaRPr lang="en-US" sz="2400" dirty="0">
              <a:solidFill>
                <a:schemeClr val="bg1"/>
              </a:solidFill>
            </a:endParaRPr>
          </a:p>
          <a:p>
            <a:pPr algn="ctr">
              <a:spcAft>
                <a:spcPts val="600"/>
              </a:spcAft>
            </a:pPr>
            <a:r>
              <a:rPr lang="en-US" sz="2400" u="sng" dirty="0">
                <a:solidFill>
                  <a:schemeClr val="bg1"/>
                </a:solidFill>
              </a:rPr>
              <a:t>Instructor</a:t>
            </a:r>
          </a:p>
          <a:p>
            <a:pPr algn="ctr"/>
            <a:r>
              <a:rPr lang="en-US" sz="2400" dirty="0" err="1">
                <a:solidFill>
                  <a:schemeClr val="bg1"/>
                </a:solidFill>
              </a:rPr>
              <a:t>Masoud</a:t>
            </a:r>
            <a:r>
              <a:rPr lang="en-US" sz="2400" dirty="0">
                <a:solidFill>
                  <a:schemeClr val="bg1"/>
                </a:solidFill>
              </a:rPr>
              <a:t> </a:t>
            </a:r>
            <a:r>
              <a:rPr lang="en-US" sz="2400" dirty="0" err="1">
                <a:solidFill>
                  <a:schemeClr val="bg1"/>
                </a:solidFill>
              </a:rPr>
              <a:t>Sadjadi</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deployment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648326"/>
            <a:ext cx="4542787" cy="504123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Persistent data design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00200"/>
            <a:ext cx="6858000" cy="5077810"/>
          </a:xfrm>
          <a:prstGeom prst="rect">
            <a:avLst/>
          </a:prstGeom>
        </p:spPr>
      </p:pic>
    </p:spTree>
    <p:extLst>
      <p:ext uri="{BB962C8B-B14F-4D97-AF65-F5344CB8AC3E}">
        <p14:creationId xmlns:p14="http://schemas.microsoft.com/office/powerpoint/2010/main" val="1436900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Security/Privacy</a:t>
            </a:r>
          </a:p>
        </p:txBody>
      </p:sp>
      <p:sp>
        <p:nvSpPr>
          <p:cNvPr id="5" name="Content Placeholder 2"/>
          <p:cNvSpPr txBox="1">
            <a:spLocks/>
          </p:cNvSpPr>
          <p:nvPr/>
        </p:nvSpPr>
        <p:spPr>
          <a:xfrm>
            <a:off x="304800" y="1905000"/>
            <a:ext cx="4343400" cy="4572000"/>
          </a:xfrm>
          <a:prstGeom prst="rect">
            <a:avLst/>
          </a:prstGeom>
        </p:spPr>
        <p:txBody>
          <a:bodyPr numCol="2"/>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smtClean="0"/>
              <a:t>Database policies.</a:t>
            </a:r>
          </a:p>
          <a:p>
            <a:r>
              <a:rPr lang="en-US" dirty="0"/>
              <a:t>Login and </a:t>
            </a:r>
            <a:r>
              <a:rPr lang="en-US" dirty="0" smtClean="0"/>
              <a:t>registration.</a:t>
            </a:r>
          </a:p>
          <a:p>
            <a:r>
              <a:rPr lang="en-US" dirty="0" smtClean="0"/>
              <a:t>Hash functions.</a:t>
            </a:r>
          </a:p>
          <a:p>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2" y="1676400"/>
            <a:ext cx="2993813" cy="49530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 name="Rectangle 6"/>
          <p:cNvSpPr/>
          <p:nvPr/>
        </p:nvSpPr>
        <p:spPr>
          <a:xfrm>
            <a:off x="2895600" y="1657350"/>
            <a:ext cx="3048001" cy="4972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438400"/>
            <a:ext cx="3048001" cy="2981325"/>
          </a:xfrm>
          <a:prstGeom prst="rect">
            <a:avLst/>
          </a:prstGeom>
        </p:spPr>
      </p:pic>
    </p:spTree>
    <p:extLst>
      <p:ext uri="{BB962C8B-B14F-4D97-AF65-F5344CB8AC3E}">
        <p14:creationId xmlns:p14="http://schemas.microsoft.com/office/powerpoint/2010/main" val="3823203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Minimal class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0"/>
            <a:ext cx="9144000" cy="51054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design patterns</a:t>
            </a:r>
          </a:p>
        </p:txBody>
      </p:sp>
      <p:sp>
        <p:nvSpPr>
          <p:cNvPr id="19" name="Content Placeholder 18"/>
          <p:cNvSpPr>
            <a:spLocks noGrp="1"/>
          </p:cNvSpPr>
          <p:nvPr>
            <p:ph idx="1"/>
          </p:nvPr>
        </p:nvSpPr>
        <p:spPr>
          <a:xfrm>
            <a:off x="457200" y="2209800"/>
            <a:ext cx="8229600" cy="3589025"/>
          </a:xfrm>
        </p:spPr>
        <p:txBody>
          <a:bodyPr>
            <a:normAutofit/>
          </a:bodyPr>
          <a:lstStyle/>
          <a:p>
            <a:r>
              <a:rPr lang="en-US" sz="3200" b="1" u="sng" dirty="0" smtClean="0"/>
              <a:t>Singleton</a:t>
            </a:r>
          </a:p>
          <a:p>
            <a:r>
              <a:rPr lang="en-US" sz="3200" dirty="0" smtClean="0"/>
              <a:t>Collections</a:t>
            </a:r>
          </a:p>
          <a:p>
            <a:r>
              <a:rPr lang="en-US" sz="3200" b="1" u="sng" dirty="0"/>
              <a:t>Abstract</a:t>
            </a:r>
            <a:r>
              <a:rPr lang="en-US" sz="3200" b="1" dirty="0"/>
              <a:t> </a:t>
            </a:r>
            <a:r>
              <a:rPr lang="en-US" sz="3200" b="1" dirty="0" smtClean="0"/>
              <a:t>factory</a:t>
            </a:r>
          </a:p>
          <a:p>
            <a:r>
              <a:rPr lang="en-US" sz="3200" dirty="0" smtClean="0"/>
              <a:t>chat</a:t>
            </a:r>
          </a:p>
          <a:p>
            <a:r>
              <a:rPr lang="en-US" sz="3200" b="1" u="sng" dirty="0" smtClean="0"/>
              <a:t>Command </a:t>
            </a:r>
          </a:p>
          <a:p>
            <a:r>
              <a:rPr lang="en-US" sz="3200" dirty="0" smtClean="0"/>
              <a:t>Set menu</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Main algorithm</a:t>
            </a:r>
          </a:p>
        </p:txBody>
      </p:sp>
      <p:sp>
        <p:nvSpPr>
          <p:cNvPr id="6" name="Rectangle 5"/>
          <p:cNvSpPr/>
          <p:nvPr/>
        </p:nvSpPr>
        <p:spPr>
          <a:xfrm>
            <a:off x="2667000" y="1657350"/>
            <a:ext cx="6324600" cy="501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1657350"/>
            <a:ext cx="6229350" cy="4124325"/>
          </a:xfrm>
          <a:prstGeom prst="rect">
            <a:avLst/>
          </a:prstGeom>
        </p:spPr>
      </p:pic>
      <p:sp>
        <p:nvSpPr>
          <p:cNvPr id="8" name="Content Placeholder 2"/>
          <p:cNvSpPr txBox="1">
            <a:spLocks/>
          </p:cNvSpPr>
          <p:nvPr/>
        </p:nvSpPr>
        <p:spPr>
          <a:xfrm>
            <a:off x="304800" y="1905000"/>
            <a:ext cx="4343400" cy="4572000"/>
          </a:xfrm>
          <a:prstGeom prst="rect">
            <a:avLst/>
          </a:prstGeom>
        </p:spPr>
        <p:txBody>
          <a:bodyPr numCol="2"/>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dirty="0"/>
              <a:t>Big part of the project was to parse JSON </a:t>
            </a:r>
            <a:r>
              <a:rPr lang="en-US" dirty="0" smtClean="0"/>
              <a:t>Results, </a:t>
            </a:r>
            <a:r>
              <a:rPr lang="en-US" dirty="0"/>
              <a:t>like the one on the right</a:t>
            </a:r>
            <a:r>
              <a:rPr lang="en-US" dirty="0" smtClean="0"/>
              <a:t>.</a:t>
            </a:r>
          </a:p>
          <a:p>
            <a:r>
              <a:rPr lang="en-US" dirty="0" smtClean="0"/>
              <a:t>Google </a:t>
            </a:r>
            <a:r>
              <a:rPr lang="en-US" dirty="0"/>
              <a:t>civic information </a:t>
            </a:r>
            <a:r>
              <a:rPr lang="en-US" dirty="0" smtClean="0"/>
              <a:t>api.</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Main algorithm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576" y="1657350"/>
            <a:ext cx="4247024" cy="260938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576" y="4266736"/>
            <a:ext cx="4247024" cy="2591264"/>
          </a:xfrm>
          <a:prstGeom prst="rect">
            <a:avLst/>
          </a:prstGeom>
        </p:spPr>
      </p:pic>
      <p:sp>
        <p:nvSpPr>
          <p:cNvPr id="9" name="Content Placeholder 2"/>
          <p:cNvSpPr txBox="1">
            <a:spLocks/>
          </p:cNvSpPr>
          <p:nvPr/>
        </p:nvSpPr>
        <p:spPr>
          <a:xfrm>
            <a:off x="304800" y="1905000"/>
            <a:ext cx="7848600" cy="4572000"/>
          </a:xfrm>
          <a:prstGeom prst="rect">
            <a:avLst/>
          </a:prstGeom>
        </p:spPr>
        <p:txBody>
          <a:bodyPr numCol="2"/>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sz="2800" dirty="0" smtClean="0"/>
              <a:t>Hash function consideration.</a:t>
            </a:r>
          </a:p>
          <a:p>
            <a:r>
              <a:rPr lang="en-US" sz="2800" dirty="0" smtClean="0"/>
              <a:t>Simple hash function(identity). </a:t>
            </a:r>
          </a:p>
          <a:p>
            <a:r>
              <a:rPr lang="en-US" sz="2800" dirty="0" smtClean="0"/>
              <a:t>MD5 hash function(security).</a:t>
            </a:r>
          </a:p>
        </p:txBody>
      </p:sp>
    </p:spTree>
    <p:extLst>
      <p:ext uri="{BB962C8B-B14F-4D97-AF65-F5344CB8AC3E}">
        <p14:creationId xmlns:p14="http://schemas.microsoft.com/office/powerpoint/2010/main" val="3302718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Test: sunny </a:t>
            </a:r>
            <a:r>
              <a:rPr lang="en-US" dirty="0"/>
              <a:t>day</a:t>
            </a:r>
          </a:p>
        </p:txBody>
      </p:sp>
      <p:graphicFrame>
        <p:nvGraphicFramePr>
          <p:cNvPr id="5" name="Content Placeholder 3"/>
          <p:cNvGraphicFramePr>
            <a:graphicFrameLocks/>
          </p:cNvGraphicFramePr>
          <p:nvPr>
            <p:extLst>
              <p:ext uri="{D42A27DB-BD31-4B8C-83A1-F6EECF244321}">
                <p14:modId xmlns:p14="http://schemas.microsoft.com/office/powerpoint/2010/main" val="1101529134"/>
              </p:ext>
            </p:extLst>
          </p:nvPr>
        </p:nvGraphicFramePr>
        <p:xfrm>
          <a:off x="533400" y="1676400"/>
          <a:ext cx="8077202" cy="4867476"/>
        </p:xfrm>
        <a:graphic>
          <a:graphicData uri="http://schemas.openxmlformats.org/drawingml/2006/table">
            <a:tbl>
              <a:tblPr/>
              <a:tblGrid>
                <a:gridCol w="4038601"/>
                <a:gridCol w="4038601"/>
              </a:tblGrid>
              <a:tr h="213162">
                <a:tc>
                  <a:txBody>
                    <a:bodyPr/>
                    <a:lstStyle/>
                    <a:p>
                      <a:pPr rtl="0" fontAlgn="t">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Test Case ID</a:t>
                      </a:r>
                      <a:endParaRPr lang="en-US" sz="1600" dirty="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panose="02020603050405020304" pitchFamily="18" charset="0"/>
                          <a:cs typeface="Times New Roman" panose="02020603050405020304" pitchFamily="18" charset="0"/>
                        </a:rPr>
                        <a:t>representative chat #736</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786907">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cs typeface="Times New Roman" panose="02020603050405020304" pitchFamily="18" charset="0"/>
                        </a:rPr>
                        <a:t>Test Objective</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Test that the representative page in terms of redirecting and chat participation(checking chat for each representative ). </a:t>
                      </a:r>
                      <a:endParaRPr lang="en-US" sz="1600" dirty="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30344">
                <a:tc>
                  <a:txBody>
                    <a:bodyPr/>
                    <a:lstStyle/>
                    <a:p>
                      <a:pPr rtl="0" fontAlgn="t">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Precondition</a:t>
                      </a:r>
                      <a:endParaRPr lang="en-US" sz="1600" dirty="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panose="02020603050405020304" pitchFamily="18" charset="0"/>
                          <a:cs typeface="Times New Roman" panose="02020603050405020304" pitchFamily="18" charset="0"/>
                        </a:rPr>
                        <a:t>1.    the representative  list is already loaded.</a:t>
                      </a:r>
                      <a:endParaRPr lang="en-US" sz="160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0" i="0" u="none" strike="noStrike">
                          <a:solidFill>
                            <a:srgbClr val="000000"/>
                          </a:solidFill>
                          <a:effectLst/>
                          <a:latin typeface="Times New Roman" panose="02020603050405020304" pitchFamily="18" charset="0"/>
                          <a:cs typeface="Times New Roman" panose="02020603050405020304" pitchFamily="18" charset="0"/>
                        </a:rPr>
                        <a:t>2.    The lan and lat coordinates are enabled.</a:t>
                      </a:r>
                      <a:endParaRPr lang="en-US" sz="160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0" i="0" u="none" strike="noStrike">
                          <a:solidFill>
                            <a:srgbClr val="000000"/>
                          </a:solidFill>
                          <a:effectLst/>
                          <a:latin typeface="Times New Roman" panose="02020603050405020304" pitchFamily="18" charset="0"/>
                          <a:cs typeface="Times New Roman" panose="02020603050405020304" pitchFamily="18" charset="0"/>
                        </a:rPr>
                        <a:t>3.    There are representative in the area.</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360653">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cs typeface="Times New Roman" panose="02020603050405020304" pitchFamily="18" charset="0"/>
                        </a:rPr>
                        <a:t>Steps:</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1.    Click on the menu button (to see the menu).</a:t>
                      </a:r>
                      <a:endParaRPr lang="en-US" sz="16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2.    Click on the Representative  page.</a:t>
                      </a:r>
                      <a:endParaRPr lang="en-US" sz="16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3.    Click on search By GPS.</a:t>
                      </a:r>
                      <a:endParaRPr lang="en-US" sz="16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4.    Click on the first representative.</a:t>
                      </a:r>
                      <a:endParaRPr lang="en-US" sz="16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5.    add a comment to the chat.</a:t>
                      </a:r>
                      <a:endParaRPr lang="en-US" sz="1600" dirty="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56599">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cs typeface="Times New Roman" panose="02020603050405020304" pitchFamily="18" charset="0"/>
                        </a:rPr>
                        <a:t>Test Data</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panose="02020603050405020304" pitchFamily="18" charset="0"/>
                          <a:cs typeface="Times New Roman" panose="02020603050405020304" pitchFamily="18" charset="0"/>
                        </a:rPr>
                        <a:t>message: “Hello representative “</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56599">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cs typeface="Times New Roman" panose="02020603050405020304" pitchFamily="18" charset="0"/>
                        </a:rPr>
                        <a:t>Expected Result</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panose="02020603050405020304" pitchFamily="18" charset="0"/>
                          <a:cs typeface="Times New Roman" panose="02020603050405020304" pitchFamily="18" charset="0"/>
                        </a:rPr>
                        <a:t>the message was added after the page was redirected.</a:t>
                      </a:r>
                      <a:endParaRPr lang="en-US" sz="160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81719">
                <a:tc>
                  <a:txBody>
                    <a:bodyPr/>
                    <a:lstStyle/>
                    <a:p>
                      <a:pPr rtl="0" fontAlgn="t">
                        <a:spcBef>
                          <a:spcPts val="0"/>
                        </a:spcBef>
                        <a:spcAft>
                          <a:spcPts val="0"/>
                        </a:spcAft>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Actual Output</a:t>
                      </a:r>
                      <a:endParaRPr lang="en-US" sz="1600" dirty="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message was added after the page was redirected.</a:t>
                      </a:r>
                      <a:endParaRPr lang="en-US" sz="1600" dirty="0">
                        <a:effectLst/>
                        <a:latin typeface="Times New Roman" panose="02020603050405020304" pitchFamily="18" charset="0"/>
                        <a:cs typeface="Times New Roman" panose="02020603050405020304" pitchFamily="18" charset="0"/>
                      </a:endParaRPr>
                    </a:p>
                  </a:txBody>
                  <a:tcPr marL="33645" marR="33645" marT="33645" marB="3364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Test: rainy day</a:t>
            </a:r>
          </a:p>
        </p:txBody>
      </p:sp>
      <p:graphicFrame>
        <p:nvGraphicFramePr>
          <p:cNvPr id="5" name="Content Placeholder 3"/>
          <p:cNvGraphicFramePr>
            <a:graphicFrameLocks/>
          </p:cNvGraphicFramePr>
          <p:nvPr>
            <p:extLst>
              <p:ext uri="{D42A27DB-BD31-4B8C-83A1-F6EECF244321}">
                <p14:modId xmlns:p14="http://schemas.microsoft.com/office/powerpoint/2010/main" val="2686699415"/>
              </p:ext>
            </p:extLst>
          </p:nvPr>
        </p:nvGraphicFramePr>
        <p:xfrm>
          <a:off x="381000" y="1676400"/>
          <a:ext cx="8328413" cy="4836034"/>
        </p:xfrm>
        <a:graphic>
          <a:graphicData uri="http://schemas.openxmlformats.org/drawingml/2006/table">
            <a:tbl>
              <a:tblPr/>
              <a:tblGrid>
                <a:gridCol w="2694909"/>
                <a:gridCol w="2737912"/>
                <a:gridCol w="2895592"/>
              </a:tblGrid>
              <a:tr h="318115">
                <a:tc>
                  <a:txBody>
                    <a:bodyPr/>
                    <a:lstStyle/>
                    <a:p>
                      <a:pPr algn="ctr" rtl="0" fontAlgn="t">
                        <a:spcBef>
                          <a:spcPts val="0"/>
                        </a:spcBef>
                        <a:spcAft>
                          <a:spcPts val="0"/>
                        </a:spcAft>
                      </a:pPr>
                      <a:r>
                        <a:rPr lang="en-US" sz="1600" b="1" i="0" u="none" strike="noStrike" dirty="0">
                          <a:solidFill>
                            <a:srgbClr val="000000"/>
                          </a:solidFill>
                          <a:effectLst/>
                          <a:latin typeface="Times New Roman"/>
                        </a:rPr>
                        <a:t>Test Case ID</a:t>
                      </a:r>
                      <a:endParaRPr lang="en-US" sz="1600" dirty="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6E6E6"/>
                    </a:solidFill>
                  </a:tcPr>
                </a:tc>
                <a:tc>
                  <a:txBody>
                    <a:bodyPr/>
                    <a:lstStyle/>
                    <a:p>
                      <a:pPr algn="ctr" rtl="0" fontAlgn="t">
                        <a:spcBef>
                          <a:spcPts val="0"/>
                        </a:spcBef>
                        <a:spcAft>
                          <a:spcPts val="0"/>
                        </a:spcAft>
                      </a:pPr>
                      <a:r>
                        <a:rPr lang="en-US" sz="1600" b="1" i="0" u="none" strike="noStrike" dirty="0" err="1">
                          <a:solidFill>
                            <a:srgbClr val="000000"/>
                          </a:solidFill>
                          <a:effectLst/>
                          <a:latin typeface="Times New Roman"/>
                        </a:rPr>
                        <a:t>WiFi</a:t>
                      </a:r>
                      <a:r>
                        <a:rPr lang="en-US" sz="1600" b="1" i="0" u="none" strike="noStrike" dirty="0">
                          <a:solidFill>
                            <a:srgbClr val="000000"/>
                          </a:solidFill>
                          <a:effectLst/>
                          <a:latin typeface="Times New Roman"/>
                        </a:rPr>
                        <a:t> Result</a:t>
                      </a:r>
                      <a:endParaRPr lang="en-US" sz="1600" dirty="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6E6E6"/>
                    </a:solidFill>
                  </a:tcPr>
                </a:tc>
                <a:tc>
                  <a:txBody>
                    <a:bodyPr/>
                    <a:lstStyle/>
                    <a:p>
                      <a:pPr algn="ctr" rtl="0" fontAlgn="t">
                        <a:spcBef>
                          <a:spcPts val="0"/>
                        </a:spcBef>
                        <a:spcAft>
                          <a:spcPts val="0"/>
                        </a:spcAft>
                      </a:pPr>
                      <a:r>
                        <a:rPr lang="en-US" sz="1600" b="1" i="0" u="none" strike="noStrike">
                          <a:solidFill>
                            <a:srgbClr val="000000"/>
                          </a:solidFill>
                          <a:effectLst/>
                          <a:latin typeface="Times New Roman"/>
                        </a:rPr>
                        <a:t>4G LTE Result</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6E6E6"/>
                    </a:solidFill>
                  </a:tcPr>
                </a:tc>
              </a:tr>
              <a:tr h="469795">
                <a:tc>
                  <a:txBody>
                    <a:bodyPr/>
                    <a:lstStyle/>
                    <a:p>
                      <a:pPr rtl="0" fontAlgn="t">
                        <a:spcBef>
                          <a:spcPts val="0"/>
                        </a:spcBef>
                        <a:spcAft>
                          <a:spcPts val="0"/>
                        </a:spcAft>
                      </a:pPr>
                      <a:r>
                        <a:rPr lang="en-US" sz="1600" b="0" i="0" u="none" strike="noStrike">
                          <a:solidFill>
                            <a:srgbClr val="000000"/>
                          </a:solidFill>
                          <a:effectLst/>
                          <a:latin typeface="Times New Roman"/>
                        </a:rPr>
                        <a:t>chat locality #730</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a:rPr>
                        <a:t>Map does not load</a:t>
                      </a:r>
                      <a:endParaRPr lang="en-US" sz="1600" dirty="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Map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58762">
                <a:tc>
                  <a:txBody>
                    <a:bodyPr/>
                    <a:lstStyle/>
                    <a:p>
                      <a:pPr rtl="0" fontAlgn="t">
                        <a:spcBef>
                          <a:spcPts val="0"/>
                        </a:spcBef>
                        <a:spcAft>
                          <a:spcPts val="0"/>
                        </a:spcAft>
                      </a:pPr>
                      <a:r>
                        <a:rPr lang="en-US" sz="1600" b="0" i="0" u="none" strike="noStrike">
                          <a:solidFill>
                            <a:srgbClr val="000000"/>
                          </a:solidFill>
                          <a:effectLst/>
                          <a:latin typeface="Times New Roman"/>
                        </a:rPr>
                        <a:t>representative chat #736</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Representative photo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Representative photo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69795">
                <a:tc>
                  <a:txBody>
                    <a:bodyPr/>
                    <a:lstStyle/>
                    <a:p>
                      <a:pPr rtl="0" fontAlgn="t">
                        <a:spcBef>
                          <a:spcPts val="0"/>
                        </a:spcBef>
                        <a:spcAft>
                          <a:spcPts val="0"/>
                        </a:spcAft>
                      </a:pPr>
                      <a:r>
                        <a:rPr lang="en-US" sz="1600" b="0" i="0" u="none" strike="noStrike">
                          <a:solidFill>
                            <a:srgbClr val="000000"/>
                          </a:solidFill>
                          <a:effectLst/>
                          <a:latin typeface="Times New Roman"/>
                        </a:rPr>
                        <a:t>Petition #722</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Petition photo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Petition photo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18115">
                <a:tc>
                  <a:txBody>
                    <a:bodyPr/>
                    <a:lstStyle/>
                    <a:p>
                      <a:pPr rtl="0" fontAlgn="t">
                        <a:spcBef>
                          <a:spcPts val="0"/>
                        </a:spcBef>
                        <a:spcAft>
                          <a:spcPts val="0"/>
                        </a:spcAft>
                      </a:pPr>
                      <a:r>
                        <a:rPr lang="en-US" sz="1600" b="0" i="0" u="none" strike="noStrike" dirty="0">
                          <a:solidFill>
                            <a:srgbClr val="000000"/>
                          </a:solidFill>
                          <a:effectLst/>
                          <a:latin typeface="Times New Roman"/>
                        </a:rPr>
                        <a:t>Surveys #675</a:t>
                      </a:r>
                      <a:endParaRPr lang="en-US" sz="1600" dirty="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69795">
                <a:tc>
                  <a:txBody>
                    <a:bodyPr/>
                    <a:lstStyle/>
                    <a:p>
                      <a:pPr rtl="0" fontAlgn="t">
                        <a:spcBef>
                          <a:spcPts val="0"/>
                        </a:spcBef>
                        <a:spcAft>
                          <a:spcPts val="0"/>
                        </a:spcAft>
                      </a:pPr>
                      <a:r>
                        <a:rPr lang="en-US" sz="1600" b="0" i="0" u="none" strike="noStrike">
                          <a:solidFill>
                            <a:srgbClr val="000000"/>
                          </a:solidFill>
                          <a:effectLst/>
                          <a:latin typeface="Times New Roman"/>
                        </a:rPr>
                        <a:t>Chat Room #724</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User photos do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User photos do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69795">
                <a:tc>
                  <a:txBody>
                    <a:bodyPr/>
                    <a:lstStyle/>
                    <a:p>
                      <a:pPr rtl="0" fontAlgn="t">
                        <a:spcBef>
                          <a:spcPts val="0"/>
                        </a:spcBef>
                        <a:spcAft>
                          <a:spcPts val="0"/>
                        </a:spcAft>
                      </a:pPr>
                      <a:r>
                        <a:rPr lang="en-US" sz="1600" b="0" i="0" u="none" strike="noStrike">
                          <a:solidFill>
                            <a:srgbClr val="000000"/>
                          </a:solidFill>
                          <a:effectLst/>
                          <a:latin typeface="Times New Roman"/>
                        </a:rPr>
                        <a:t>Search by location # 710</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58762">
                <a:tc>
                  <a:txBody>
                    <a:bodyPr/>
                    <a:lstStyle/>
                    <a:p>
                      <a:pPr rtl="0" fontAlgn="t">
                        <a:spcBef>
                          <a:spcPts val="0"/>
                        </a:spcBef>
                        <a:spcAft>
                          <a:spcPts val="0"/>
                        </a:spcAft>
                      </a:pPr>
                      <a:r>
                        <a:rPr lang="en-US" sz="1600" b="0" i="0" u="none" strike="noStrike">
                          <a:solidFill>
                            <a:srgbClr val="000000"/>
                          </a:solidFill>
                          <a:effectLst/>
                          <a:latin typeface="Times New Roman"/>
                        </a:rPr>
                        <a:t>Local politicians# 672</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Representatives’ photos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Representatives’ photos does not load</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18115">
                <a:tc>
                  <a:txBody>
                    <a:bodyPr/>
                    <a:lstStyle/>
                    <a:p>
                      <a:pPr rtl="0" fontAlgn="t">
                        <a:spcBef>
                          <a:spcPts val="0"/>
                        </a:spcBef>
                        <a:spcAft>
                          <a:spcPts val="0"/>
                        </a:spcAft>
                      </a:pPr>
                      <a:r>
                        <a:rPr lang="en-US" sz="1600" b="0" i="0" u="none" strike="noStrike">
                          <a:solidFill>
                            <a:srgbClr val="000000"/>
                          </a:solidFill>
                          <a:effectLst/>
                          <a:latin typeface="Times New Roman"/>
                        </a:rPr>
                        <a:t>Elections #713</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18115">
                <a:tc>
                  <a:txBody>
                    <a:bodyPr/>
                    <a:lstStyle/>
                    <a:p>
                      <a:pPr rtl="0" fontAlgn="t">
                        <a:spcBef>
                          <a:spcPts val="0"/>
                        </a:spcBef>
                        <a:spcAft>
                          <a:spcPts val="0"/>
                        </a:spcAft>
                      </a:pPr>
                      <a:r>
                        <a:rPr lang="en-US" sz="1600" b="0" i="0" u="none" strike="noStrike">
                          <a:solidFill>
                            <a:srgbClr val="000000"/>
                          </a:solidFill>
                          <a:effectLst/>
                          <a:latin typeface="Times New Roman"/>
                        </a:rPr>
                        <a:t>Registration</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Times New Roman"/>
                        </a:rPr>
                        <a:t>Success</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18115">
                <a:tc>
                  <a:txBody>
                    <a:bodyPr/>
                    <a:lstStyle/>
                    <a:p>
                      <a:pPr rtl="0" fontAlgn="t">
                        <a:spcBef>
                          <a:spcPts val="0"/>
                        </a:spcBef>
                        <a:spcAft>
                          <a:spcPts val="0"/>
                        </a:spcAft>
                      </a:pPr>
                      <a:r>
                        <a:rPr lang="en-US" sz="1600" b="0" i="0" u="none" strike="noStrike">
                          <a:solidFill>
                            <a:srgbClr val="000000"/>
                          </a:solidFill>
                          <a:effectLst/>
                          <a:latin typeface="Times New Roman"/>
                        </a:rPr>
                        <a:t>Login</a:t>
                      </a:r>
                      <a:endParaRPr lang="en-US" sz="160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a:rPr>
                        <a:t>Success</a:t>
                      </a:r>
                      <a:endParaRPr lang="en-US" sz="1600" dirty="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rgbClr val="000000"/>
                          </a:solidFill>
                          <a:effectLst/>
                          <a:latin typeface="Times New Roman"/>
                        </a:rPr>
                        <a:t>Success</a:t>
                      </a:r>
                      <a:endParaRPr lang="en-US" sz="1600" dirty="0">
                        <a:effectLst/>
                      </a:endParaRPr>
                    </a:p>
                  </a:txBody>
                  <a:tcPr marL="42013" marR="42013" marT="42013" marB="4201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Automated test</a:t>
            </a:r>
          </a:p>
        </p:txBody>
      </p:sp>
      <p:sp>
        <p:nvSpPr>
          <p:cNvPr id="19" name="Content Placeholder 18"/>
          <p:cNvSpPr>
            <a:spLocks noGrp="1"/>
          </p:cNvSpPr>
          <p:nvPr>
            <p:ph idx="1"/>
          </p:nvPr>
        </p:nvSpPr>
        <p:spPr>
          <a:xfrm>
            <a:off x="380999" y="1719071"/>
            <a:ext cx="6172201" cy="4407408"/>
          </a:xfrm>
        </p:spPr>
        <p:txBody>
          <a:bodyPr>
            <a:normAutofit/>
          </a:bodyPr>
          <a:lstStyle/>
          <a:p>
            <a:endParaRPr lang="en-US" sz="3200" dirty="0" smtClean="0"/>
          </a:p>
          <a:p>
            <a:r>
              <a:rPr lang="en-US" sz="3200" b="1" dirty="0" smtClean="0"/>
              <a:t>Selenium.</a:t>
            </a:r>
          </a:p>
          <a:p>
            <a:r>
              <a:rPr lang="en-US" sz="3200" dirty="0" smtClean="0"/>
              <a:t>Please look on the documentation and intro video for code and demo.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Problem</a:t>
            </a:r>
            <a:endParaRPr lang="en-US" dirty="0"/>
          </a:p>
        </p:txBody>
      </p:sp>
      <p:sp>
        <p:nvSpPr>
          <p:cNvPr id="5" name="Content Placeholder 2"/>
          <p:cNvSpPr>
            <a:spLocks noGrp="1"/>
          </p:cNvSpPr>
          <p:nvPr>
            <p:ph idx="1"/>
          </p:nvPr>
        </p:nvSpPr>
        <p:spPr>
          <a:xfrm>
            <a:off x="685800" y="1828800"/>
            <a:ext cx="7583487" cy="4208463"/>
          </a:xfrm>
        </p:spPr>
        <p:txBody>
          <a:bodyPr>
            <a:normAutofit fontScale="92500"/>
          </a:bodyPr>
          <a:lstStyle/>
          <a:p>
            <a:pPr>
              <a:defRPr/>
            </a:pPr>
            <a:r>
              <a:rPr lang="en-US" altLang="en-US" sz="2800" dirty="0"/>
              <a:t>problem is the lack of organized portal for the citizens to connect with each other and engage in different activities that can result in real impact on national and local level</a:t>
            </a:r>
            <a:r>
              <a:rPr lang="en-US" altLang="en-US" sz="2800" dirty="0" smtClean="0"/>
              <a:t>.</a:t>
            </a:r>
          </a:p>
          <a:p>
            <a:pPr>
              <a:defRPr/>
            </a:pPr>
            <a:r>
              <a:rPr lang="en-US" altLang="en-US" sz="2800" dirty="0" smtClean="0"/>
              <a:t>We at VoterCloud designed and implemented an exact solution for this problem. VoterCloud is an application(mobile and web) that enable users to engage and connect on local and national politics.</a:t>
            </a:r>
            <a:endParaRPr lang="en-US" altLang="en-US" sz="2800" dirty="0"/>
          </a:p>
          <a:p>
            <a:pPr>
              <a:defRPr/>
            </a:pPr>
            <a:endParaRPr lang="is-IS" sz="2800" dirty="0"/>
          </a:p>
          <a:p>
            <a:pPr marL="0" indent="0">
              <a:buNone/>
              <a:defRPr/>
            </a:pPr>
            <a:endParaRPr lang="is-IS" sz="2800" dirty="0" smtClean="0"/>
          </a:p>
        </p:txBody>
      </p:sp>
    </p:spTree>
    <p:extLst>
      <p:ext uri="{BB962C8B-B14F-4D97-AF65-F5344CB8AC3E}">
        <p14:creationId xmlns:p14="http://schemas.microsoft.com/office/powerpoint/2010/main" val="1224154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Management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5" y="1219200"/>
            <a:ext cx="9112155" cy="5638800"/>
          </a:xfrm>
          <a:prstGeom prst="rect">
            <a:avLst/>
          </a:prstGeom>
        </p:spPr>
      </p:pic>
    </p:spTree>
    <p:extLst>
      <p:ext uri="{BB962C8B-B14F-4D97-AF65-F5344CB8AC3E}">
        <p14:creationId xmlns:p14="http://schemas.microsoft.com/office/powerpoint/2010/main" val="218710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Stories Implemented</a:t>
            </a:r>
          </a:p>
        </p:txBody>
      </p:sp>
      <p:sp>
        <p:nvSpPr>
          <p:cNvPr id="4" name="Content Placeholder 2"/>
          <p:cNvSpPr>
            <a:spLocks noGrp="1"/>
          </p:cNvSpPr>
          <p:nvPr>
            <p:ph sz="quarter" idx="1"/>
          </p:nvPr>
        </p:nvSpPr>
        <p:spPr>
          <a:xfrm>
            <a:off x="304800" y="1905000"/>
            <a:ext cx="8503920" cy="4572000"/>
          </a:xfrm>
        </p:spPr>
        <p:txBody>
          <a:bodyPr numCol="2"/>
          <a:lstStyle/>
          <a:p>
            <a:r>
              <a:rPr lang="en-US" dirty="0" smtClean="0"/>
              <a:t>Side Menu</a:t>
            </a:r>
          </a:p>
          <a:p>
            <a:r>
              <a:rPr lang="en-US" dirty="0" smtClean="0"/>
              <a:t>View Local Politicians</a:t>
            </a:r>
          </a:p>
          <a:p>
            <a:r>
              <a:rPr lang="en-US" dirty="0" smtClean="0"/>
              <a:t>Search by location</a:t>
            </a:r>
          </a:p>
          <a:p>
            <a:r>
              <a:rPr lang="en-US" dirty="0" smtClean="0"/>
              <a:t>Elections</a:t>
            </a:r>
          </a:p>
          <a:p>
            <a:r>
              <a:rPr lang="en-US" dirty="0" smtClean="0"/>
              <a:t>Representative Image profile</a:t>
            </a:r>
          </a:p>
          <a:p>
            <a:r>
              <a:rPr lang="en-US" dirty="0" smtClean="0"/>
              <a:t>Polls</a:t>
            </a:r>
          </a:p>
          <a:p>
            <a:r>
              <a:rPr lang="en-US" dirty="0" smtClean="0"/>
              <a:t>Petitions</a:t>
            </a:r>
          </a:p>
          <a:p>
            <a:r>
              <a:rPr lang="en-US" dirty="0" smtClean="0"/>
              <a:t>Signature</a:t>
            </a:r>
          </a:p>
          <a:p>
            <a:r>
              <a:rPr lang="en-US" dirty="0" smtClean="0"/>
              <a:t>Database Security</a:t>
            </a:r>
            <a:endParaRPr lang="en-US" dirty="0"/>
          </a:p>
          <a:p>
            <a:r>
              <a:rPr lang="en-US" dirty="0"/>
              <a:t>PDF generator and serving</a:t>
            </a:r>
          </a:p>
          <a:p>
            <a:r>
              <a:rPr lang="en-US" dirty="0"/>
              <a:t>chat locality</a:t>
            </a:r>
          </a:p>
          <a:p>
            <a:r>
              <a:rPr lang="en-US" dirty="0" smtClean="0"/>
              <a:t>Representative </a:t>
            </a:r>
            <a:r>
              <a:rPr lang="en-US" dirty="0"/>
              <a:t>chat</a:t>
            </a:r>
          </a:p>
          <a:p>
            <a:r>
              <a:rPr lang="en-US" dirty="0"/>
              <a:t>Admin portal</a:t>
            </a:r>
          </a:p>
          <a:p>
            <a:r>
              <a:rPr lang="en-US" dirty="0" smtClean="0"/>
              <a:t>Design</a:t>
            </a:r>
            <a:endParaRPr lang="en-US" dirty="0"/>
          </a:p>
          <a:p>
            <a:r>
              <a:rPr lang="en-US" dirty="0"/>
              <a:t>Testing</a:t>
            </a:r>
          </a:p>
          <a:p>
            <a:endParaRPr lang="en-US" dirty="0"/>
          </a:p>
        </p:txBody>
      </p:sp>
    </p:spTree>
    <p:extLst>
      <p:ext uri="{BB962C8B-B14F-4D97-AF65-F5344CB8AC3E}">
        <p14:creationId xmlns:p14="http://schemas.microsoft.com/office/powerpoint/2010/main" val="3946207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5400000">
            <a:off x="5764142" y="3456058"/>
            <a:ext cx="5486401" cy="707886"/>
          </a:xfrm>
          <a:prstGeom prst="rect">
            <a:avLst/>
          </a:prstGeom>
          <a:noFill/>
        </p:spPr>
        <p:txBody>
          <a:bodyPr wrap="square" rtlCol="0">
            <a:spAutoFit/>
          </a:bodyPr>
          <a:lstStyle/>
          <a:p>
            <a:r>
              <a:rPr lang="en-US" sz="4000" spc="150" dirty="0">
                <a:solidFill>
                  <a:schemeClr val="bg2"/>
                </a:solidFill>
              </a:rPr>
              <a:t>Use Case Diagram</a:t>
            </a:r>
            <a:endParaRPr lang="en-US" sz="4000" spc="150" dirty="0" smtClean="0">
              <a:solidFill>
                <a:schemeClr val="bg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52400"/>
            <a:ext cx="3359020" cy="6553200"/>
          </a:xfrm>
          <a:prstGeom prst="rect">
            <a:avLst/>
          </a:prstGeom>
        </p:spPr>
      </p:pic>
    </p:spTree>
    <p:extLst>
      <p:ext uri="{BB962C8B-B14F-4D97-AF65-F5344CB8AC3E}">
        <p14:creationId xmlns:p14="http://schemas.microsoft.com/office/powerpoint/2010/main" val="2741009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representative </a:t>
            </a:r>
            <a:r>
              <a:rPr lang="en-US" dirty="0" smtClean="0"/>
              <a:t>images: </a:t>
            </a:r>
            <a:r>
              <a:rPr lang="en-US" dirty="0"/>
              <a:t>user story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600201"/>
            <a:ext cx="5717628" cy="5306428"/>
          </a:xfrm>
          <a:prstGeom prst="rect">
            <a:avLst/>
          </a:prstGeom>
        </p:spPr>
      </p:pic>
    </p:spTree>
    <p:extLst>
      <p:ext uri="{BB962C8B-B14F-4D97-AF65-F5344CB8AC3E}">
        <p14:creationId xmlns:p14="http://schemas.microsoft.com/office/powerpoint/2010/main" val="2436970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Map locality: user story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00200"/>
            <a:ext cx="6400800" cy="5253679"/>
          </a:xfrm>
          <a:prstGeom prst="rect">
            <a:avLst/>
          </a:prstGeom>
        </p:spPr>
      </p:pic>
    </p:spTree>
    <p:extLst>
      <p:ext uri="{BB962C8B-B14F-4D97-AF65-F5344CB8AC3E}">
        <p14:creationId xmlns:p14="http://schemas.microsoft.com/office/powerpoint/2010/main" val="2265504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pdf creator: </a:t>
            </a:r>
            <a:r>
              <a:rPr lang="en-US" dirty="0" smtClean="0"/>
              <a:t>user story</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980" y="1600200"/>
            <a:ext cx="5483020" cy="5118403"/>
          </a:xfrm>
          <a:prstGeom prst="rect">
            <a:avLst/>
          </a:prstGeom>
        </p:spPr>
      </p:pic>
    </p:spTree>
    <p:extLst>
      <p:ext uri="{BB962C8B-B14F-4D97-AF65-F5344CB8AC3E}">
        <p14:creationId xmlns:p14="http://schemas.microsoft.com/office/powerpoint/2010/main" val="2471314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t>
            </a:r>
            <a:r>
              <a:rPr lang="en-US" dirty="0" smtClean="0"/>
              <a:t>decomposition: MVC</a:t>
            </a:r>
            <a:endParaRPr lang="en-US" dirty="0"/>
          </a:p>
        </p:txBody>
      </p:sp>
      <p:sp>
        <p:nvSpPr>
          <p:cNvPr id="5" name="Rectangle 4"/>
          <p:cNvSpPr/>
          <p:nvPr/>
        </p:nvSpPr>
        <p:spPr>
          <a:xfrm>
            <a:off x="3962400" y="1657350"/>
            <a:ext cx="5029200" cy="501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4129087" y="1862135"/>
            <a:ext cx="4695825" cy="4105275"/>
          </a:xfrm>
          <a:prstGeom prst="rect">
            <a:avLst/>
          </a:prstGeom>
        </p:spPr>
      </p:pic>
      <p:sp>
        <p:nvSpPr>
          <p:cNvPr id="8" name="Content Placeholder 2"/>
          <p:cNvSpPr txBox="1">
            <a:spLocks/>
          </p:cNvSpPr>
          <p:nvPr/>
        </p:nvSpPr>
        <p:spPr>
          <a:xfrm>
            <a:off x="304800" y="1905000"/>
            <a:ext cx="3657600" cy="4572000"/>
          </a:xfrm>
          <a:prstGeom prst="rect">
            <a:avLst/>
          </a:prstGeom>
        </p:spPr>
        <p:txBody>
          <a:bodyPr numCol="2"/>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lang="en-US" b="1" dirty="0" smtClean="0"/>
              <a:t>Model</a:t>
            </a:r>
            <a:r>
              <a:rPr lang="en-US" dirty="0" smtClean="0"/>
              <a:t>:</a:t>
            </a:r>
          </a:p>
          <a:p>
            <a:r>
              <a:rPr lang="en-US" dirty="0" smtClean="0"/>
              <a:t>mongoDB</a:t>
            </a:r>
            <a:endParaRPr lang="en-US" dirty="0"/>
          </a:p>
          <a:p>
            <a:r>
              <a:rPr lang="en-US" dirty="0" smtClean="0"/>
              <a:t>miniMongo</a:t>
            </a:r>
          </a:p>
          <a:p>
            <a:r>
              <a:rPr lang="en-US" b="1" dirty="0" smtClean="0"/>
              <a:t>View</a:t>
            </a:r>
          </a:p>
          <a:p>
            <a:r>
              <a:rPr lang="en-US" dirty="0" smtClean="0"/>
              <a:t>Templates</a:t>
            </a:r>
          </a:p>
          <a:p>
            <a:r>
              <a:rPr lang="en-US" b="1" dirty="0" smtClean="0"/>
              <a:t>Controller</a:t>
            </a:r>
          </a:p>
          <a:p>
            <a:r>
              <a:rPr lang="en-US" dirty="0" smtClean="0"/>
              <a:t>Template helpers and events.</a:t>
            </a:r>
          </a:p>
          <a:p>
            <a:r>
              <a:rPr lang="en-US" dirty="0" smtClean="0"/>
              <a:t>Server methods.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246</TotalTime>
  <Words>436</Words>
  <Application>Microsoft Office PowerPoint</Application>
  <PresentationFormat>On-screen Show (4:3)</PresentationFormat>
  <Paragraphs>126</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Grid</vt:lpstr>
      <vt:lpstr>PowerPoint Presentation</vt:lpstr>
      <vt:lpstr>Problem</vt:lpstr>
      <vt:lpstr>Project Management</vt:lpstr>
      <vt:lpstr>User Stories Implemented</vt:lpstr>
      <vt:lpstr>PowerPoint Presentation</vt:lpstr>
      <vt:lpstr>representative images: user story</vt:lpstr>
      <vt:lpstr>Map locality: user story</vt:lpstr>
      <vt:lpstr>pdf creator: user story</vt:lpstr>
      <vt:lpstr>System decomposition: MVC</vt:lpstr>
      <vt:lpstr>System deployment</vt:lpstr>
      <vt:lpstr>Persistent data design</vt:lpstr>
      <vt:lpstr>Security/Privacy</vt:lpstr>
      <vt:lpstr>Minimal class diagram</vt:lpstr>
      <vt:lpstr>design patterns</vt:lpstr>
      <vt:lpstr>Main algorithm</vt:lpstr>
      <vt:lpstr>Main algorithm</vt:lpstr>
      <vt:lpstr>Test: sunny day</vt:lpstr>
      <vt:lpstr>Test: rainy day</vt:lpstr>
      <vt:lpstr>Automated test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VoterCloud present eldar</dc:title>
  <dc:creator>Feldbeine, Eldar</dc:creator>
  <cp:lastModifiedBy>Owner</cp:lastModifiedBy>
  <cp:revision>56</cp:revision>
  <dcterms:created xsi:type="dcterms:W3CDTF">2012-10-04T17:42:40Z</dcterms:created>
  <dcterms:modified xsi:type="dcterms:W3CDTF">2015-12-11T03:21:12Z</dcterms:modified>
</cp:coreProperties>
</file>