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6" d="100"/>
          <a:sy n="46" d="100"/>
        </p:scale>
        <p:origin x="3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Font typeface="Arial"/>
              <a:buNone/>
              <a:defRPr sz="1800" b="0" i="0" u="none" strike="noStrike" cap="none"/>
            </a:lvl1pPr>
            <a:lvl2pPr marL="457200" marR="0" lvl="1" indent="0" algn="l" rtl="0">
              <a:spcBef>
                <a:spcPts val="0"/>
              </a:spcBef>
              <a:buFont typeface="Arial"/>
              <a:buNone/>
              <a:defRPr sz="1800" b="0" i="0" u="none" strike="noStrike" cap="none"/>
            </a:lvl2pPr>
            <a:lvl3pPr marL="914400" marR="0" lvl="2" indent="0" algn="l" rtl="0">
              <a:spcBef>
                <a:spcPts val="0"/>
              </a:spcBef>
              <a:buFont typeface="Arial"/>
              <a:buNone/>
              <a:defRPr sz="1800" b="0" i="0" u="none" strike="noStrike" cap="none"/>
            </a:lvl3pPr>
            <a:lvl4pPr marL="1371600" marR="0" lvl="3" indent="0" algn="l" rtl="0">
              <a:spcBef>
                <a:spcPts val="0"/>
              </a:spcBef>
              <a:buFont typeface="Arial"/>
              <a:buNone/>
              <a:defRPr sz="1800" b="0" i="0" u="none" strike="noStrike" cap="none"/>
            </a:lvl4pPr>
            <a:lvl5pPr marL="1828800" marR="0" lvl="4" indent="0" algn="l" rtl="0">
              <a:spcBef>
                <a:spcPts val="0"/>
              </a:spcBef>
              <a:buFont typeface="Arial"/>
              <a:buNone/>
              <a:defRPr sz="1800" b="0" i="0" u="none" strike="noStrike" cap="none"/>
            </a:lvl5pPr>
            <a:lvl6pPr marL="2286000" marR="0" lvl="5" indent="0" algn="l" rtl="0">
              <a:spcBef>
                <a:spcPts val="0"/>
              </a:spcBef>
              <a:buFont typeface="Arial"/>
              <a:buNone/>
              <a:defRPr sz="1800" b="0" i="0" u="none" strike="noStrike" cap="none"/>
            </a:lvl6pPr>
            <a:lvl7pPr marL="2743200" marR="0" lvl="6" indent="0" algn="l" rtl="0">
              <a:spcBef>
                <a:spcPts val="0"/>
              </a:spcBef>
              <a:buFont typeface="Arial"/>
              <a:buNone/>
              <a:defRPr sz="1800" b="0" i="0" u="none" strike="noStrike" cap="none"/>
            </a:lvl7pPr>
            <a:lvl8pPr marL="3200400" marR="0" lvl="7" indent="0" algn="l" rtl="0">
              <a:spcBef>
                <a:spcPts val="0"/>
              </a:spcBef>
              <a:buFont typeface="Arial"/>
              <a:buNone/>
              <a:defRPr sz="1800" b="0" i="0" u="none" strike="noStrike" cap="none"/>
            </a:lvl8pPr>
            <a:lvl9pPr marL="3657600" marR="0" lvl="8" indent="0" algn="l" rtl="0">
              <a:spcBef>
                <a:spcPts val="0"/>
              </a:spcBef>
              <a:buFont typeface="Arial"/>
              <a:buNone/>
              <a:defRPr sz="1800" b="0" i="0" u="none" strike="noStrike" cap="none"/>
            </a:lvl9pPr>
          </a:lstStyle>
          <a:p>
            <a:endParaRPr/>
          </a:p>
        </p:txBody>
      </p:sp>
      <p:sp>
        <p:nvSpPr>
          <p:cNvPr id="7" name="Shape 7"/>
          <p:cNvSpPr txBox="1">
            <a:spLocks noGrp="1"/>
          </p:cNvSpPr>
          <p:nvPr>
            <p:ph type="ftr" idx="11"/>
          </p:nvPr>
        </p:nvSpPr>
        <p:spPr>
          <a:xfrm>
            <a:off x="0" y="868521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Arial"/>
              <a:buNone/>
            </a:pPr>
            <a:endParaRPr sz="1800" b="0" i="0" u="none" strike="noStrike" cap="none" dirty="0"/>
          </a:p>
        </p:txBody>
      </p:sp>
      <p:sp>
        <p:nvSpPr>
          <p:cNvPr id="87" name="Shape 87"/>
          <p:cNvSpPr txBox="1"/>
          <p:nvPr/>
        </p:nvSpPr>
        <p:spPr>
          <a:xfrm>
            <a:off x="3884612" y="868521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lang="en-US" sz="12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lnSpc>
                <a:spcPct val="100000"/>
              </a:lnSpc>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lnSpc>
                <a:spcPct val="100000"/>
              </a:lnSpc>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lnSpc>
                <a:spcPct val="100000"/>
              </a:lnSpc>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lnSpc>
                <a:spcPct val="100000"/>
              </a:lnSpc>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6" cy="3626222"/>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7"/>
            <a:ext cx="19751276" cy="263338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100000"/>
              </a:lnSpc>
              <a:spcBef>
                <a:spcPts val="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6" cy="5152464"/>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3" y="1748116"/>
            <a:ext cx="10829926" cy="743622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6"/>
            <a:ext cx="18402298" cy="37459024"/>
          </a:xfrm>
          <a:prstGeom prst="rect">
            <a:avLst/>
          </a:prstGeom>
          <a:noFill/>
          <a:ln>
            <a:noFill/>
          </a:ln>
        </p:spPr>
        <p:txBody>
          <a:bodyPr lIns="91425" tIns="91425" rIns="91425" bIns="91425" anchor="t" anchorCtr="0"/>
          <a:lstStyle>
            <a:lvl1pPr marL="1606550" marR="0" lvl="0" indent="-120015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992187"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771525"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817563"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827088"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3" y="9184339"/>
            <a:ext cx="10829926" cy="30022799"/>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2" y="9825317"/>
            <a:ext cx="14544675"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2" y="13919948"/>
            <a:ext cx="14544675"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3017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093787"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847725"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868363"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877888"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3"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250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042987"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822325"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842963"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852488"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Arial"/>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100000"/>
              </a:lnSpc>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lnSpc>
                <a:spcPct val="100000"/>
              </a:lnSpc>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lnSpc>
                <a:spcPct val="100000"/>
              </a:lnSpc>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5" y="1757360"/>
            <a:ext cx="29627511" cy="73152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Clr>
                <a:schemeClr val="dk2"/>
              </a:buClr>
              <a:buFont typeface="Arial"/>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5" y="10242550"/>
            <a:ext cx="29627511" cy="28963937"/>
          </a:xfrm>
          <a:prstGeom prst="rect">
            <a:avLst/>
          </a:prstGeom>
          <a:noFill/>
          <a:ln>
            <a:noFill/>
          </a:ln>
        </p:spPr>
        <p:txBody>
          <a:bodyPr lIns="91425" tIns="91425" rIns="91425" bIns="91425" anchor="t" anchorCtr="0"/>
          <a:lstStyle>
            <a:lvl1pPr marL="1606550" marR="0" lvl="0" indent="298450" algn="l" rtl="0">
              <a:lnSpc>
                <a:spcPct val="100000"/>
              </a:lnSpc>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309562" algn="l" rtl="0">
              <a:lnSpc>
                <a:spcPct val="100000"/>
              </a:lnSpc>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46075" algn="l" rtl="0">
              <a:lnSpc>
                <a:spcPct val="100000"/>
              </a:lnSpc>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122236"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112711" algn="l" rtl="0">
              <a:lnSpc>
                <a:spcPct val="100000"/>
              </a:lnSpc>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0"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5"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Clr>
                <a:schemeClr val="dk1"/>
              </a:buClr>
              <a:buFont typeface="Arial"/>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0"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8856750" y="2202525"/>
            <a:ext cx="15357300" cy="1077900"/>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dirty="0">
                <a:solidFill>
                  <a:schemeClr val="dk1"/>
                </a:solidFill>
                <a:latin typeface="Times New Roman"/>
                <a:ea typeface="Times New Roman"/>
                <a:cs typeface="Times New Roman"/>
                <a:sym typeface="Times New Roman"/>
              </a:rPr>
              <a:t>Senior Project, 2017</a:t>
            </a:r>
            <a:r>
              <a:rPr lang="en-US" sz="7200" b="1" i="0" u="none" strike="noStrike" cap="none" dirty="0">
                <a:solidFill>
                  <a:schemeClr val="dk1"/>
                </a:solidFill>
                <a:latin typeface="Times New Roman"/>
                <a:ea typeface="Times New Roman"/>
                <a:cs typeface="Times New Roman"/>
                <a:sym typeface="Times New Roman"/>
              </a:rPr>
              <a:t>, </a:t>
            </a:r>
            <a:r>
              <a:rPr lang="en-US" sz="7200" b="1" dirty="0">
                <a:solidFill>
                  <a:schemeClr val="dk1"/>
                </a:solidFill>
                <a:latin typeface="Times New Roman"/>
                <a:ea typeface="Times New Roman"/>
                <a:cs typeface="Times New Roman"/>
                <a:sym typeface="Times New Roman"/>
              </a:rPr>
              <a:t>Summer</a:t>
            </a:r>
          </a:p>
        </p:txBody>
      </p:sp>
      <p:sp>
        <p:nvSpPr>
          <p:cNvPr id="90" name="Shape 90"/>
          <p:cNvSpPr txBox="1"/>
          <p:nvPr/>
        </p:nvSpPr>
        <p:spPr>
          <a:xfrm>
            <a:off x="6567485" y="2590800"/>
            <a:ext cx="19797600" cy="24528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6000" b="1" i="0" u="none" strike="noStrike" cap="none" dirty="0" err="1">
                <a:solidFill>
                  <a:srgbClr val="3333CC"/>
                </a:solidFill>
                <a:latin typeface="Arial"/>
                <a:ea typeface="Arial"/>
                <a:cs typeface="Arial"/>
                <a:sym typeface="Arial"/>
              </a:rPr>
              <a:t>WebVR</a:t>
            </a:r>
            <a:r>
              <a:rPr lang="en-US" sz="6000" b="1" i="0" u="none" strike="noStrike" cap="none" dirty="0">
                <a:solidFill>
                  <a:srgbClr val="3333CC"/>
                </a:solidFill>
                <a:latin typeface="Arial"/>
                <a:ea typeface="Arial"/>
                <a:cs typeface="Arial"/>
                <a:sym typeface="Arial"/>
              </a:rPr>
              <a:t> – 1.0</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Student: </a:t>
            </a:r>
            <a:r>
              <a:rPr lang="en-US" sz="3500" b="0" i="0" u="none" strike="noStrike" cap="none" dirty="0">
                <a:solidFill>
                  <a:srgbClr val="3333CC"/>
                </a:solidFill>
                <a:latin typeface="Arial"/>
                <a:ea typeface="Arial"/>
                <a:cs typeface="Arial"/>
                <a:sym typeface="Arial"/>
              </a:rPr>
              <a:t>Daniel V Rivero, 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Mentor:</a:t>
            </a:r>
            <a:r>
              <a:rPr lang="en-US" sz="3500" b="1" i="1" u="none" strike="noStrike" cap="none" dirty="0">
                <a:solidFill>
                  <a:srgbClr val="3333CC"/>
                </a:solidFill>
                <a:latin typeface="Arial"/>
                <a:ea typeface="Arial"/>
                <a:cs typeface="Arial"/>
                <a:sym typeface="Arial"/>
              </a:rPr>
              <a:t> </a:t>
            </a:r>
            <a:r>
              <a:rPr lang="en-US" sz="3500" b="0" i="1" u="none" strike="noStrike" cap="none" dirty="0">
                <a:solidFill>
                  <a:srgbClr val="3333CC"/>
                </a:solidFill>
                <a:latin typeface="Arial"/>
                <a:ea typeface="Arial"/>
                <a:cs typeface="Arial"/>
                <a:sym typeface="Arial"/>
              </a:rPr>
              <a:t>Francisco D. Ortega</a:t>
            </a:r>
            <a:r>
              <a:rPr lang="en-US" sz="3500" b="0" i="0" u="none" strike="noStrike" cap="none" dirty="0">
                <a:solidFill>
                  <a:srgbClr val="3333CC"/>
                </a:solidFill>
                <a:latin typeface="Arial"/>
                <a:ea typeface="Arial"/>
                <a:cs typeface="Arial"/>
                <a:sym typeface="Arial"/>
              </a:rPr>
              <a:t>,</a:t>
            </a:r>
            <a:r>
              <a:rPr lang="en-US" sz="3500" b="0" i="1" u="none" strike="noStrike" cap="none" dirty="0">
                <a:solidFill>
                  <a:srgbClr val="3333CC"/>
                </a:solidFill>
                <a:latin typeface="Arial"/>
                <a:ea typeface="Arial"/>
                <a:cs typeface="Arial"/>
                <a:sym typeface="Arial"/>
              </a:rPr>
              <a:t> Project Manager</a:t>
            </a:r>
            <a:r>
              <a:rPr lang="en-US" sz="3500" b="0" i="0" u="none" strike="noStrike" cap="none" dirty="0">
                <a:solidFill>
                  <a:srgbClr val="3333CC"/>
                </a:solidFill>
                <a:latin typeface="Arial"/>
                <a:ea typeface="Arial"/>
                <a:cs typeface="Arial"/>
                <a:sym typeface="Arial"/>
              </a:rPr>
              <a:t> </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Instructor:</a:t>
            </a:r>
            <a:r>
              <a:rPr lang="en-US" sz="3500" b="1" i="1"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Masoud</a:t>
            </a:r>
            <a:r>
              <a:rPr lang="en-US" sz="3500" b="0" i="0"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Sadjadi</a:t>
            </a:r>
            <a:r>
              <a:rPr lang="en-US" sz="3500" b="0" i="0" u="none" strike="noStrike" cap="none" dirty="0">
                <a:solidFill>
                  <a:srgbClr val="3333CC"/>
                </a:solidFill>
                <a:latin typeface="Arial"/>
                <a:ea typeface="Arial"/>
                <a:cs typeface="Arial"/>
                <a:sym typeface="Arial"/>
              </a:rPr>
              <a:t>, Florida International University</a:t>
            </a:r>
          </a:p>
        </p:txBody>
      </p:sp>
      <p:sp>
        <p:nvSpPr>
          <p:cNvPr id="91" name="Shape 91"/>
          <p:cNvSpPr txBox="1"/>
          <p:nvPr/>
        </p:nvSpPr>
        <p:spPr>
          <a:xfrm>
            <a:off x="990600" y="5493600"/>
            <a:ext cx="31089600" cy="356616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dirty="0">
              <a:solidFill>
                <a:schemeClr val="dk1"/>
              </a:solidFill>
              <a:latin typeface="Arial"/>
              <a:ea typeface="Arial"/>
              <a:cs typeface="Arial"/>
              <a:sym typeface="Arial"/>
            </a:endParaRPr>
          </a:p>
        </p:txBody>
      </p:sp>
      <p:sp>
        <p:nvSpPr>
          <p:cNvPr id="92" name="Shape 92"/>
          <p:cNvSpPr txBox="1"/>
          <p:nvPr/>
        </p:nvSpPr>
        <p:spPr>
          <a:xfrm>
            <a:off x="1636400" y="6095925"/>
            <a:ext cx="9424500" cy="6297174"/>
          </a:xfrm>
          <a:prstGeom prst="rect">
            <a:avLst/>
          </a:prstGeom>
          <a:solidFill>
            <a:schemeClr val="lt1"/>
          </a:solidFill>
          <a:ln w="12700" cap="flat" cmpd="sng">
            <a:no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Problem</a:t>
            </a:r>
          </a:p>
          <a:p>
            <a:pPr>
              <a:buClr>
                <a:srgbClr val="336699"/>
              </a:buClr>
              <a:buSzPct val="25000"/>
            </a:pPr>
            <a:r>
              <a:rPr lang="en-US" sz="4100" dirty="0">
                <a:solidFill>
                  <a:srgbClr val="336699"/>
                </a:solidFill>
              </a:rPr>
              <a:t>There is a stigma around getting a computer science degree. It’s regarded as too difficult. Because of this, potential students can be turned away from the department. How can we, as computer scientist, take this negative perception and turn it into something new and engaging?</a:t>
            </a:r>
          </a:p>
        </p:txBody>
      </p:sp>
      <p:sp>
        <p:nvSpPr>
          <p:cNvPr id="93" name="Shape 93"/>
          <p:cNvSpPr txBox="1"/>
          <p:nvPr/>
        </p:nvSpPr>
        <p:spPr>
          <a:xfrm>
            <a:off x="990612" y="41924400"/>
            <a:ext cx="4980000" cy="7302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Acknowledgement</a:t>
            </a:r>
          </a:p>
        </p:txBody>
      </p:sp>
      <p:sp>
        <p:nvSpPr>
          <p:cNvPr id="94" name="Shape 94"/>
          <p:cNvSpPr txBox="1"/>
          <p:nvPr/>
        </p:nvSpPr>
        <p:spPr>
          <a:xfrm>
            <a:off x="15925800" y="446087"/>
            <a:ext cx="4724400" cy="10779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strike="noStrike" cap="none">
                <a:solidFill>
                  <a:schemeClr val="accent2"/>
                </a:solidFill>
                <a:latin typeface="Arial"/>
                <a:ea typeface="Arial"/>
                <a:cs typeface="Arial"/>
                <a:sym typeface="Arial"/>
              </a:rPr>
              <a:t>School of Computing &amp; Information Sciences</a:t>
            </a:r>
          </a:p>
        </p:txBody>
      </p:sp>
      <p:pic>
        <p:nvPicPr>
          <p:cNvPr id="95" name="Shape 95"/>
          <p:cNvPicPr preferRelativeResize="0"/>
          <p:nvPr/>
        </p:nvPicPr>
        <p:blipFill rotWithShape="1">
          <a:blip r:embed="rId3">
            <a:alphaModFix/>
          </a:blip>
          <a:srcRect/>
          <a:stretch/>
        </p:blipFill>
        <p:spPr>
          <a:xfrm>
            <a:off x="13182600" y="381000"/>
            <a:ext cx="2630400" cy="1219200"/>
          </a:xfrm>
          <a:prstGeom prst="rect">
            <a:avLst/>
          </a:prstGeom>
          <a:noFill/>
          <a:ln>
            <a:noFill/>
          </a:ln>
        </p:spPr>
      </p:pic>
      <p:sp>
        <p:nvSpPr>
          <p:cNvPr id="96" name="Shape 96"/>
          <p:cNvSpPr txBox="1"/>
          <p:nvPr/>
        </p:nvSpPr>
        <p:spPr>
          <a:xfrm>
            <a:off x="22947444" y="5966963"/>
            <a:ext cx="8275106" cy="6139597"/>
          </a:xfrm>
          <a:prstGeom prst="rect">
            <a:avLst/>
          </a:prstGeom>
          <a:solidFill>
            <a:schemeClr val="lt1"/>
          </a:solidFill>
          <a:ln w="12700" cap="flat" cmpd="sng">
            <a:no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Current System</a:t>
            </a:r>
          </a:p>
          <a:p>
            <a:pPr lvl="0">
              <a:buClr>
                <a:srgbClr val="336699"/>
              </a:buClr>
            </a:pPr>
            <a:r>
              <a:rPr lang="en-US" sz="4100" dirty="0">
                <a:solidFill>
                  <a:srgbClr val="336699"/>
                </a:solidFill>
              </a:rPr>
              <a:t>The design of the game is to build a state machine that gives direction to a robot. States are represented as modules that issue commands to the robot. The player must make transitions between modules so that correct commands are given to the robot to complete the level.</a:t>
            </a:r>
            <a:endParaRPr lang="en-US" sz="4100" i="0" u="none" strike="noStrike" cap="none" dirty="0">
              <a:solidFill>
                <a:srgbClr val="336699"/>
              </a:solidFill>
              <a:sym typeface="Arial"/>
            </a:endParaRPr>
          </a:p>
          <a:p>
            <a:pPr marL="571500" marR="0" lvl="0" indent="-571500" rtl="0">
              <a:lnSpc>
                <a:spcPct val="100000"/>
              </a:lnSpc>
              <a:spcBef>
                <a:spcPts val="0"/>
              </a:spcBef>
              <a:spcAft>
                <a:spcPts val="0"/>
              </a:spcAft>
              <a:buClr>
                <a:srgbClr val="336699"/>
              </a:buClr>
              <a:buFont typeface="Arial" panose="020B0604020202020204" pitchFamily="34" charset="0"/>
              <a:buChar char="•"/>
            </a:pPr>
            <a:endParaRPr sz="4100" b="1" i="0" u="none" strike="noStrike" cap="none" dirty="0">
              <a:solidFill>
                <a:srgbClr val="336699"/>
              </a:solidFill>
              <a:latin typeface="Arial"/>
              <a:ea typeface="Arial"/>
              <a:cs typeface="Arial"/>
              <a:sym typeface="Arial"/>
            </a:endParaRPr>
          </a:p>
        </p:txBody>
      </p:sp>
      <p:sp>
        <p:nvSpPr>
          <p:cNvPr id="97" name="Shape 97"/>
          <p:cNvSpPr txBox="1"/>
          <p:nvPr/>
        </p:nvSpPr>
        <p:spPr>
          <a:xfrm>
            <a:off x="1811950" y="23063150"/>
            <a:ext cx="9249000" cy="9049800"/>
          </a:xfrm>
          <a:prstGeom prst="rect">
            <a:avLst/>
          </a:prstGeom>
          <a:solidFill>
            <a:schemeClr val="lt1"/>
          </a:solidFill>
          <a:ln w="12700" cap="flat" cmpd="sng">
            <a:no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Requirements</a:t>
            </a:r>
          </a:p>
          <a:p>
            <a:pPr marL="0" marR="0" lvl="0" indent="0" algn="ctr" rtl="0">
              <a:lnSpc>
                <a:spcPct val="100000"/>
              </a:lnSpc>
              <a:spcBef>
                <a:spcPts val="0"/>
              </a:spcBef>
              <a:spcAft>
                <a:spcPts val="0"/>
              </a:spcAft>
              <a:buClr>
                <a:srgbClr val="336699"/>
              </a:buClr>
              <a:buSzPct val="25000"/>
              <a:buFont typeface="Arial"/>
              <a:buNone/>
            </a:pPr>
            <a:endParaRPr lang="en-US" sz="4100" b="1" i="0" u="none" strike="noStrike" cap="none" dirty="0">
              <a:solidFill>
                <a:srgbClr val="336699"/>
              </a:solidFill>
              <a:latin typeface="Arial"/>
              <a:ea typeface="Arial"/>
              <a:cs typeface="Arial"/>
              <a:sym typeface="Arial"/>
            </a:endParaRPr>
          </a:p>
          <a:p>
            <a:pPr marL="571500" lvl="0" indent="-571500">
              <a:buClr>
                <a:srgbClr val="336699"/>
              </a:buClr>
              <a:buFont typeface="Arial" panose="020B0604020202020204" pitchFamily="34" charset="0"/>
              <a:buChar char="•"/>
            </a:pPr>
            <a:r>
              <a:rPr lang="en-US" sz="4400" dirty="0">
                <a:solidFill>
                  <a:srgbClr val="336699"/>
                </a:solidFill>
              </a:rPr>
              <a:t>Game objects represented as states to a state machine</a:t>
            </a:r>
          </a:p>
          <a:p>
            <a:pPr marL="571500" lvl="0" indent="-571500">
              <a:buClr>
                <a:srgbClr val="336699"/>
              </a:buClr>
              <a:buFont typeface="Arial" panose="020B0604020202020204" pitchFamily="34" charset="0"/>
              <a:buChar char="•"/>
            </a:pPr>
            <a:r>
              <a:rPr lang="en-US" sz="4400" dirty="0">
                <a:solidFill>
                  <a:srgbClr val="336699"/>
                </a:solidFill>
              </a:rPr>
              <a:t>Logic to create transitions between modules</a:t>
            </a:r>
          </a:p>
          <a:p>
            <a:pPr marL="571500" lvl="0" indent="-571500">
              <a:buClr>
                <a:srgbClr val="336699"/>
              </a:buClr>
              <a:buFont typeface="Arial" panose="020B0604020202020204" pitchFamily="34" charset="0"/>
              <a:buChar char="•"/>
            </a:pPr>
            <a:r>
              <a:rPr lang="en-US" sz="4400" dirty="0">
                <a:solidFill>
                  <a:srgbClr val="336699"/>
                </a:solidFill>
              </a:rPr>
              <a:t>Animation for robot and board</a:t>
            </a:r>
          </a:p>
          <a:p>
            <a:pPr marL="571500" lvl="0" indent="-571500">
              <a:buClr>
                <a:srgbClr val="336699"/>
              </a:buClr>
              <a:buFont typeface="Arial" panose="020B0604020202020204" pitchFamily="34" charset="0"/>
              <a:buChar char="•"/>
            </a:pPr>
            <a:r>
              <a:rPr lang="en-US" sz="4400" dirty="0">
                <a:solidFill>
                  <a:srgbClr val="336699"/>
                </a:solidFill>
              </a:rPr>
              <a:t>Issuing commands to the robot based on state machine state</a:t>
            </a:r>
          </a:p>
          <a:p>
            <a:pPr marL="571500" lvl="0" indent="-571500">
              <a:buClr>
                <a:srgbClr val="336699"/>
              </a:buClr>
              <a:buFont typeface="Arial" panose="020B0604020202020204" pitchFamily="34" charset="0"/>
              <a:buChar char="•"/>
            </a:pPr>
            <a:r>
              <a:rPr lang="en-US" sz="4400" dirty="0">
                <a:solidFill>
                  <a:srgbClr val="336699"/>
                </a:solidFill>
              </a:rPr>
              <a:t>HTC </a:t>
            </a:r>
            <a:r>
              <a:rPr lang="en-US" sz="4400" dirty="0" err="1">
                <a:solidFill>
                  <a:srgbClr val="336699"/>
                </a:solidFill>
              </a:rPr>
              <a:t>Vive</a:t>
            </a:r>
            <a:r>
              <a:rPr lang="en-US" sz="4400" dirty="0">
                <a:solidFill>
                  <a:srgbClr val="336699"/>
                </a:solidFill>
              </a:rPr>
              <a:t> connection logic</a:t>
            </a:r>
          </a:p>
          <a:p>
            <a:pPr marL="571500" lvl="0" indent="-571500">
              <a:buClr>
                <a:srgbClr val="336699"/>
              </a:buClr>
              <a:buFont typeface="Arial" panose="020B0604020202020204" pitchFamily="34" charset="0"/>
              <a:buChar char="•"/>
            </a:pPr>
            <a:r>
              <a:rPr lang="en-US" sz="4400" dirty="0">
                <a:solidFill>
                  <a:srgbClr val="336699"/>
                </a:solidFill>
              </a:rPr>
              <a:t>Level 1 objects and textures</a:t>
            </a:r>
          </a:p>
          <a:p>
            <a:pPr marL="571500" lvl="0" indent="-571500">
              <a:buClr>
                <a:srgbClr val="336699"/>
              </a:buClr>
              <a:buFont typeface="Arial" panose="020B0604020202020204" pitchFamily="34" charset="0"/>
              <a:buChar char="•"/>
            </a:pPr>
            <a:r>
              <a:rPr lang="en-US" sz="4400" dirty="0">
                <a:solidFill>
                  <a:srgbClr val="336699"/>
                </a:solidFill>
              </a:rPr>
              <a:t>Level puzzle: get the key and return it to the user</a:t>
            </a:r>
          </a:p>
          <a:p>
            <a:pPr marL="571500" marR="0" lvl="0" indent="-571500" algn="l" rtl="0">
              <a:lnSpc>
                <a:spcPct val="100000"/>
              </a:lnSpc>
              <a:spcBef>
                <a:spcPts val="0"/>
              </a:spcBef>
              <a:spcAft>
                <a:spcPts val="0"/>
              </a:spcAft>
              <a:buClr>
                <a:srgbClr val="336699"/>
              </a:buClr>
              <a:buSzPct val="25000"/>
              <a:buFont typeface="Arial" panose="020B0604020202020204" pitchFamily="34" charset="0"/>
              <a:buChar char="•"/>
            </a:pPr>
            <a:endParaRPr lang="en-US" sz="4100" b="0" i="0" u="none" strike="noStrike" cap="none" dirty="0">
              <a:solidFill>
                <a:srgbClr val="336699"/>
              </a:solidFill>
              <a:latin typeface="Arial"/>
              <a:ea typeface="Arial"/>
              <a:cs typeface="Arial"/>
              <a:sym typeface="Arial"/>
            </a:endParaRP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98" name="Shape 98"/>
          <p:cNvSpPr txBox="1"/>
          <p:nvPr/>
        </p:nvSpPr>
        <p:spPr>
          <a:xfrm>
            <a:off x="12183375" y="23063150"/>
            <a:ext cx="9975600" cy="8924700"/>
          </a:xfrm>
          <a:prstGeom prst="rect">
            <a:avLst/>
          </a:prstGeom>
          <a:solidFill>
            <a:schemeClr val="lt1"/>
          </a:solidFill>
          <a:ln w="12700" cap="flat" cmpd="sng">
            <a:no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System Design</a:t>
            </a:r>
          </a:p>
        </p:txBody>
      </p:sp>
      <p:sp>
        <p:nvSpPr>
          <p:cNvPr id="99" name="Shape 99"/>
          <p:cNvSpPr txBox="1"/>
          <p:nvPr/>
        </p:nvSpPr>
        <p:spPr>
          <a:xfrm>
            <a:off x="12183375" y="33085225"/>
            <a:ext cx="9975600" cy="7303800"/>
          </a:xfrm>
          <a:prstGeom prst="rect">
            <a:avLst/>
          </a:prstGeom>
          <a:solidFill>
            <a:schemeClr val="lt1"/>
          </a:solidFill>
          <a:ln w="12700" cap="flat" cmpd="sng">
            <a:no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a:solidFill>
                  <a:srgbClr val="336699"/>
                </a:solidFill>
                <a:latin typeface="Arial"/>
                <a:ea typeface="Arial"/>
                <a:cs typeface="Arial"/>
                <a:sym typeface="Arial"/>
              </a:rPr>
              <a:t>Object Design</a:t>
            </a:r>
          </a:p>
        </p:txBody>
      </p:sp>
      <p:sp>
        <p:nvSpPr>
          <p:cNvPr id="100" name="Shape 100"/>
          <p:cNvSpPr txBox="1"/>
          <p:nvPr/>
        </p:nvSpPr>
        <p:spPr>
          <a:xfrm>
            <a:off x="23383100" y="23063125"/>
            <a:ext cx="7933800" cy="9049800"/>
          </a:xfrm>
          <a:prstGeom prst="rect">
            <a:avLst/>
          </a:prstGeom>
          <a:solidFill>
            <a:schemeClr val="lt1"/>
          </a:solidFill>
          <a:ln w="12700" cap="flat" cmpd="sng">
            <a:no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Implementation</a:t>
            </a:r>
          </a:p>
          <a:p>
            <a:pPr marL="0" marR="0" lvl="0" indent="0" algn="ctr" rtl="0">
              <a:lnSpc>
                <a:spcPct val="100000"/>
              </a:lnSpc>
              <a:spcBef>
                <a:spcPts val="0"/>
              </a:spcBef>
              <a:spcAft>
                <a:spcPts val="0"/>
              </a:spcAft>
              <a:buClr>
                <a:srgbClr val="336699"/>
              </a:buClr>
              <a:buSzPct val="25000"/>
              <a:buFont typeface="Arial"/>
              <a:buNone/>
            </a:pPr>
            <a:endParaRPr lang="en-US" sz="4100" b="1" i="0" u="none" strike="noStrike" cap="none" dirty="0">
              <a:solidFill>
                <a:srgbClr val="336699"/>
              </a:solidFill>
              <a:latin typeface="Arial"/>
              <a:ea typeface="Arial"/>
              <a:cs typeface="Arial"/>
              <a:sym typeface="Arial"/>
            </a:endParaRPr>
          </a:p>
          <a:p>
            <a:pPr marL="571500" lvl="0" indent="-571500">
              <a:buClr>
                <a:srgbClr val="336699"/>
              </a:buClr>
              <a:buSzPct val="25000"/>
              <a:buFont typeface="Arial" panose="020B0604020202020204" pitchFamily="34" charset="0"/>
              <a:buChar char="•"/>
            </a:pPr>
            <a:r>
              <a:rPr lang="en-US" sz="4100" b="1" dirty="0">
                <a:solidFill>
                  <a:srgbClr val="336699"/>
                </a:solidFill>
              </a:rPr>
              <a:t>HTC </a:t>
            </a:r>
            <a:r>
              <a:rPr lang="en-US" sz="4100" b="1" dirty="0" err="1">
                <a:solidFill>
                  <a:srgbClr val="336699"/>
                </a:solidFill>
              </a:rPr>
              <a:t>Vive</a:t>
            </a:r>
            <a:endParaRPr lang="en-US" sz="4100" b="1" dirty="0">
              <a:solidFill>
                <a:srgbClr val="336699"/>
              </a:solidFill>
            </a:endParaRPr>
          </a:p>
          <a:p>
            <a:pPr marL="571500" lvl="0" indent="-571500">
              <a:buClr>
                <a:srgbClr val="336699"/>
              </a:buClr>
              <a:buSzPct val="25000"/>
              <a:buFont typeface="Arial" panose="020B0604020202020204" pitchFamily="34" charset="0"/>
              <a:buChar char="•"/>
            </a:pPr>
            <a:r>
              <a:rPr lang="en-US" sz="4100" b="1" dirty="0" err="1">
                <a:solidFill>
                  <a:srgbClr val="336699"/>
                </a:solidFill>
              </a:rPr>
              <a:t>SteamVR</a:t>
            </a:r>
            <a:r>
              <a:rPr lang="en-US" sz="4100" b="1" dirty="0">
                <a:solidFill>
                  <a:srgbClr val="336699"/>
                </a:solidFill>
              </a:rPr>
              <a:t> Plugin</a:t>
            </a:r>
          </a:p>
          <a:p>
            <a:pPr marL="571500" lvl="0" indent="-571500">
              <a:buClr>
                <a:srgbClr val="336699"/>
              </a:buClr>
              <a:buSzPct val="25000"/>
              <a:buFont typeface="Arial" panose="020B0604020202020204" pitchFamily="34" charset="0"/>
              <a:buChar char="•"/>
            </a:pPr>
            <a:r>
              <a:rPr lang="en-US" sz="4100" b="1" dirty="0">
                <a:solidFill>
                  <a:srgbClr val="336699"/>
                </a:solidFill>
              </a:rPr>
              <a:t>Unity3d Engine</a:t>
            </a:r>
          </a:p>
          <a:p>
            <a:pPr marL="571500" lvl="0" indent="-571500">
              <a:buClr>
                <a:srgbClr val="336699"/>
              </a:buClr>
              <a:buSzPct val="25000"/>
              <a:buFont typeface="Arial" panose="020B0604020202020204" pitchFamily="34" charset="0"/>
              <a:buChar char="•"/>
            </a:pPr>
            <a:r>
              <a:rPr lang="en-US" sz="4100" dirty="0">
                <a:solidFill>
                  <a:srgbClr val="336699"/>
                </a:solidFill>
              </a:rPr>
              <a:t>C# Environment</a:t>
            </a:r>
          </a:p>
          <a:p>
            <a:pPr marL="571500" lvl="0" indent="-571500">
              <a:buClr>
                <a:srgbClr val="336699"/>
              </a:buClr>
              <a:buSzPct val="25000"/>
              <a:buFont typeface="Arial" panose="020B0604020202020204" pitchFamily="34" charset="0"/>
              <a:buChar char="•"/>
            </a:pPr>
            <a:r>
              <a:rPr lang="en-US" sz="4100" dirty="0">
                <a:solidFill>
                  <a:srgbClr val="336699"/>
                </a:solidFill>
              </a:rPr>
              <a:t>Blender</a:t>
            </a:r>
          </a:p>
          <a:p>
            <a:pPr marL="571500" lvl="0" indent="-571500">
              <a:buClr>
                <a:srgbClr val="336699"/>
              </a:buClr>
              <a:buSzPct val="25000"/>
              <a:buFont typeface="Arial" panose="020B0604020202020204" pitchFamily="34" charset="0"/>
              <a:buChar char="•"/>
            </a:pPr>
            <a:r>
              <a:rPr lang="en-US" sz="4100" dirty="0">
                <a:solidFill>
                  <a:srgbClr val="336699"/>
                </a:solidFill>
              </a:rPr>
              <a:t>Windows 7</a:t>
            </a:r>
          </a:p>
          <a:p>
            <a:pPr marL="571500" lvl="0" indent="-571500">
              <a:buClr>
                <a:srgbClr val="336699"/>
              </a:buClr>
              <a:buSzPct val="25000"/>
              <a:buFont typeface="Arial" panose="020B0604020202020204" pitchFamily="34" charset="0"/>
              <a:buChar char="•"/>
            </a:pPr>
            <a:r>
              <a:rPr lang="en-US" sz="4100" dirty="0">
                <a:solidFill>
                  <a:srgbClr val="336699"/>
                </a:solidFill>
              </a:rPr>
              <a:t>Photoshop</a:t>
            </a:r>
          </a:p>
          <a:p>
            <a:pPr lvl="0">
              <a:buClr>
                <a:srgbClr val="336699"/>
              </a:buClr>
              <a:buSzPct val="25000"/>
            </a:pPr>
            <a:endParaRPr lang="en-US" sz="4100" dirty="0">
              <a:solidFill>
                <a:srgbClr val="336699"/>
              </a:solidFill>
            </a:endParaRPr>
          </a:p>
          <a:p>
            <a:pPr lvl="0">
              <a:buClr>
                <a:srgbClr val="336699"/>
              </a:buClr>
              <a:buSzPct val="25000"/>
            </a:pPr>
            <a:r>
              <a:rPr lang="en-US" sz="4100" dirty="0">
                <a:solidFill>
                  <a:srgbClr val="336699"/>
                </a:solidFill>
              </a:rPr>
              <a:t>Note: Bold Faced requirements are the requirements needed to run the application.</a:t>
            </a:r>
            <a:endParaRPr sz="4100" b="1" i="0" u="none" strike="noStrike" cap="none" dirty="0">
              <a:solidFill>
                <a:srgbClr val="336699"/>
              </a:solidFill>
              <a:latin typeface="Arial"/>
              <a:ea typeface="Arial"/>
              <a:cs typeface="Arial"/>
              <a:sym typeface="Arial"/>
            </a:endParaRPr>
          </a:p>
        </p:txBody>
      </p:sp>
      <p:sp>
        <p:nvSpPr>
          <p:cNvPr id="101" name="Shape 101"/>
          <p:cNvSpPr txBox="1"/>
          <p:nvPr/>
        </p:nvSpPr>
        <p:spPr>
          <a:xfrm>
            <a:off x="2022487" y="32954136"/>
            <a:ext cx="9249000" cy="7742489"/>
          </a:xfrm>
          <a:prstGeom prst="rect">
            <a:avLst/>
          </a:prstGeom>
          <a:solidFill>
            <a:schemeClr val="lt1"/>
          </a:solidFill>
          <a:ln w="12700" cap="flat" cmpd="sng">
            <a:no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Verification</a:t>
            </a:r>
            <a:endParaRPr lang="en-US" sz="4100" b="1" dirty="0">
              <a:solidFill>
                <a:srgbClr val="336699"/>
              </a:solidFill>
            </a:endParaRPr>
          </a:p>
          <a:p>
            <a:pPr marR="0" lvl="0" rtl="0">
              <a:lnSpc>
                <a:spcPct val="100000"/>
              </a:lnSpc>
              <a:spcBef>
                <a:spcPts val="0"/>
              </a:spcBef>
              <a:spcAft>
                <a:spcPts val="0"/>
              </a:spcAft>
              <a:buClr>
                <a:srgbClr val="336699"/>
              </a:buClr>
              <a:buSzPct val="25000"/>
            </a:pPr>
            <a:r>
              <a:rPr lang="en-US" sz="4100" dirty="0">
                <a:solidFill>
                  <a:srgbClr val="336699"/>
                </a:solidFill>
              </a:rPr>
              <a:t>We did manual testing on the system by instantiating certain features of the game in their own unity project to test for bugs and functionality. Manual testing involved testing animations, object instantiation and collision detection. Unit testing was done on the state machine class to make sure that each state was being processed with transitions between them. </a:t>
            </a:r>
            <a:endParaRPr lang="en-US" sz="4100" i="0" u="none" strike="noStrike" cap="none" dirty="0">
              <a:solidFill>
                <a:srgbClr val="336699"/>
              </a:solidFill>
              <a:latin typeface="Arial"/>
              <a:ea typeface="Arial"/>
              <a:cs typeface="Arial"/>
              <a:sym typeface="Arial"/>
            </a:endParaRPr>
          </a:p>
        </p:txBody>
      </p:sp>
      <p:sp>
        <p:nvSpPr>
          <p:cNvPr id="102" name="Shape 102"/>
          <p:cNvSpPr txBox="1"/>
          <p:nvPr/>
        </p:nvSpPr>
        <p:spPr>
          <a:xfrm>
            <a:off x="1397478" y="12853375"/>
            <a:ext cx="30153406" cy="92133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Screenshots</a:t>
            </a:r>
          </a:p>
        </p:txBody>
      </p:sp>
      <p:sp>
        <p:nvSpPr>
          <p:cNvPr id="103" name="Shape 103"/>
          <p:cNvSpPr txBox="1"/>
          <p:nvPr/>
        </p:nvSpPr>
        <p:spPr>
          <a:xfrm>
            <a:off x="23383500" y="33020500"/>
            <a:ext cx="7933800" cy="7368600"/>
          </a:xfrm>
          <a:prstGeom prst="rect">
            <a:avLst/>
          </a:prstGeom>
          <a:solidFill>
            <a:schemeClr val="lt1"/>
          </a:solidFill>
          <a:ln w="12700" cap="flat" cmpd="sng">
            <a:no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Summary</a:t>
            </a:r>
          </a:p>
          <a:p>
            <a:pPr marR="0" lvl="0" rtl="0">
              <a:lnSpc>
                <a:spcPct val="100000"/>
              </a:lnSpc>
              <a:spcBef>
                <a:spcPts val="0"/>
              </a:spcBef>
              <a:spcAft>
                <a:spcPts val="0"/>
              </a:spcAft>
              <a:buClr>
                <a:srgbClr val="336699"/>
              </a:buClr>
              <a:buSzPct val="25000"/>
            </a:pPr>
            <a:r>
              <a:rPr lang="en-US" sz="4100" dirty="0">
                <a:solidFill>
                  <a:srgbClr val="336699"/>
                </a:solidFill>
              </a:rPr>
              <a:t>This project was a proof of concept. We set out to prove that virtual reality video games are an excellent medium for introducing potential computer scientist into the field. We also hope that new iterations of the project can continue to express programming concepts in innovative ways.</a:t>
            </a:r>
            <a:endParaRPr lang="en-US" sz="4100" b="0" i="0" u="none" strike="noStrike" cap="none" dirty="0">
              <a:solidFill>
                <a:srgbClr val="336699"/>
              </a:solidFill>
              <a:latin typeface="Arial"/>
              <a:ea typeface="Arial"/>
              <a:cs typeface="Arial"/>
              <a:sym typeface="Arial"/>
            </a:endParaRPr>
          </a:p>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104" name="Shape 104"/>
          <p:cNvSpPr txBox="1"/>
          <p:nvPr/>
        </p:nvSpPr>
        <p:spPr>
          <a:xfrm>
            <a:off x="990600" y="609600"/>
            <a:ext cx="4724400" cy="41148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33399"/>
              </a:buClr>
              <a:buSzPct val="25000"/>
              <a:buFont typeface="Arial"/>
              <a:buNone/>
            </a:pPr>
            <a:endParaRPr lang="en-US" sz="8400" b="0" i="0" u="none" strike="noStrike" cap="none" dirty="0">
              <a:solidFill>
                <a:srgbClr val="333399"/>
              </a:solidFill>
              <a:latin typeface="Arial"/>
              <a:ea typeface="Arial"/>
              <a:cs typeface="Arial"/>
              <a:sym typeface="Arial"/>
            </a:endParaRPr>
          </a:p>
        </p:txBody>
      </p:sp>
      <p:sp>
        <p:nvSpPr>
          <p:cNvPr id="105" name="Shape 105"/>
          <p:cNvSpPr txBox="1"/>
          <p:nvPr/>
        </p:nvSpPr>
        <p:spPr>
          <a:xfrm>
            <a:off x="27203400" y="609600"/>
            <a:ext cx="4724400" cy="41148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33399"/>
              </a:buClr>
              <a:buSzPct val="25000"/>
              <a:buFont typeface="Arial"/>
              <a:buNone/>
            </a:pPr>
            <a:endParaRPr lang="en-US" sz="8400" b="0" i="0" u="none" strike="noStrike" cap="none" dirty="0">
              <a:solidFill>
                <a:srgbClr val="333399"/>
              </a:solidFill>
              <a:latin typeface="Arial"/>
              <a:ea typeface="Arial"/>
              <a:cs typeface="Arial"/>
              <a:sym typeface="Arial"/>
            </a:endParaRPr>
          </a:p>
        </p:txBody>
      </p:sp>
      <p:sp>
        <p:nvSpPr>
          <p:cNvPr id="106" name="Shape 106"/>
          <p:cNvSpPr txBox="1"/>
          <p:nvPr/>
        </p:nvSpPr>
        <p:spPr>
          <a:xfrm>
            <a:off x="11706700" y="6095924"/>
            <a:ext cx="10138775" cy="6297175"/>
          </a:xfrm>
          <a:prstGeom prst="rect">
            <a:avLst/>
          </a:prstGeom>
          <a:solidFill>
            <a:schemeClr val="lt1"/>
          </a:solidFill>
          <a:ln w="12700" cap="flat" cmpd="sng">
            <a:no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strike="noStrike" cap="none" dirty="0">
                <a:solidFill>
                  <a:srgbClr val="336699"/>
                </a:solidFill>
                <a:latin typeface="Arial"/>
                <a:ea typeface="Arial"/>
                <a:cs typeface="Arial"/>
                <a:sym typeface="Arial"/>
              </a:rPr>
              <a:t>Solution</a:t>
            </a:r>
          </a:p>
          <a:p>
            <a:pPr>
              <a:buClr>
                <a:srgbClr val="336699"/>
              </a:buClr>
            </a:pPr>
            <a:r>
              <a:rPr lang="en-US" sz="4100" dirty="0">
                <a:solidFill>
                  <a:srgbClr val="336699"/>
                </a:solidFill>
              </a:rPr>
              <a:t>Video games can be an approachable medium for learning. They are a great way to teach problem solving skills. Through virtual reality, problem solving puzzles can be framed in creative and engaging ways. We have built a game that uses VR to frame programming concepts as problem solving puzzles.</a:t>
            </a:r>
            <a:endParaRPr sz="4100" b="0" i="0" u="none" strike="noStrike" cap="none" dirty="0">
              <a:solidFill>
                <a:srgbClr val="336699"/>
              </a:solidFill>
              <a:latin typeface="Arial"/>
              <a:ea typeface="Arial"/>
              <a:cs typeface="Arial"/>
              <a:sym typeface="Arial"/>
            </a:endParaRPr>
          </a:p>
          <a:p>
            <a:pPr marL="0" marR="0" lvl="0" indent="0" algn="l" rtl="0">
              <a:lnSpc>
                <a:spcPct val="100000"/>
              </a:lnSpc>
              <a:spcBef>
                <a:spcPts val="0"/>
              </a:spcBef>
              <a:spcAft>
                <a:spcPts val="0"/>
              </a:spcAft>
              <a:buClr>
                <a:srgbClr val="336699"/>
              </a:buClr>
              <a:buFont typeface="Arial"/>
              <a:buNone/>
            </a:pPr>
            <a:endParaRPr sz="4100" b="0" i="0" u="none" strike="noStrike" cap="none" dirty="0">
              <a:solidFill>
                <a:srgbClr val="336699"/>
              </a:solidFill>
              <a:latin typeface="Arial"/>
              <a:ea typeface="Arial"/>
              <a:cs typeface="Arial"/>
              <a:sym typeface="Arial"/>
            </a:endParaRPr>
          </a:p>
        </p:txBody>
      </p:sp>
      <p:sp>
        <p:nvSpPr>
          <p:cNvPr id="107" name="Shape 107"/>
          <p:cNvSpPr txBox="1"/>
          <p:nvPr/>
        </p:nvSpPr>
        <p:spPr>
          <a:xfrm>
            <a:off x="6343000" y="41615475"/>
            <a:ext cx="25737000" cy="1356600"/>
          </a:xfrm>
          <a:prstGeom prst="rect">
            <a:avLst/>
          </a:prstGeom>
          <a:noFill/>
          <a:ln w="63500" cap="flat" cmpd="sng">
            <a:solidFill>
              <a:srgbClr val="0033CC"/>
            </a:solidFill>
            <a:prstDash val="solid"/>
            <a:miter/>
            <a:headEnd type="none" w="med" len="med"/>
            <a:tailEnd type="none" w="med" len="med"/>
          </a:ln>
        </p:spPr>
        <p:txBody>
          <a:bodyPr lIns="91425" tIns="91425" rIns="91425" bIns="91425" anchor="t" anchorCtr="0">
            <a:noAutofit/>
          </a:bodyPr>
          <a:lstStyle/>
          <a:p>
            <a:pPr marL="0" lvl="0" indent="0" algn="l" rtl="0">
              <a:spcBef>
                <a:spcPts val="0"/>
              </a:spcBef>
              <a:buClr>
                <a:schemeClr val="dk1"/>
              </a:buClr>
              <a:buSzPct val="25000"/>
              <a:buFont typeface="Arial"/>
              <a:buNone/>
            </a:pPr>
            <a:r>
              <a:rPr lang="en-US" sz="3000" dirty="0">
                <a:solidFill>
                  <a:schemeClr val="dk1"/>
                </a:solidFill>
              </a:rPr>
              <a:t>The material presented in this poster is based upon the work supported by Francisco D. Ortega. I am thankful of the help that I received from my </a:t>
            </a:r>
            <a:r>
              <a:rPr lang="en-US" sz="3000">
                <a:solidFill>
                  <a:schemeClr val="dk1"/>
                </a:solidFill>
              </a:rPr>
              <a:t>group member, </a:t>
            </a:r>
            <a:r>
              <a:rPr lang="en-US" sz="3000" dirty="0">
                <a:solidFill>
                  <a:schemeClr val="dk1"/>
                </a:solidFill>
              </a:rPr>
              <a:t>Guido Ruiz.</a:t>
            </a:r>
          </a:p>
          <a:p>
            <a:pPr lvl="0">
              <a:spcBef>
                <a:spcPts val="0"/>
              </a:spcBef>
              <a:buNone/>
            </a:pPr>
            <a:endParaRPr dirty="0"/>
          </a:p>
        </p:txBody>
      </p:sp>
      <p:pic>
        <p:nvPicPr>
          <p:cNvPr id="3" name="Picture 2"/>
          <p:cNvPicPr>
            <a:picLocks noChangeAspect="1"/>
          </p:cNvPicPr>
          <p:nvPr/>
        </p:nvPicPr>
        <p:blipFill>
          <a:blip r:embed="rId4"/>
          <a:stretch>
            <a:fillRect/>
          </a:stretch>
        </p:blipFill>
        <p:spPr>
          <a:xfrm>
            <a:off x="1048500" y="422750"/>
            <a:ext cx="6438900" cy="2343150"/>
          </a:xfrm>
          <a:prstGeom prst="rect">
            <a:avLst/>
          </a:prstGeom>
        </p:spPr>
      </p:pic>
      <p:pic>
        <p:nvPicPr>
          <p:cNvPr id="5" name="Picture 4"/>
          <p:cNvPicPr>
            <a:picLocks noChangeAspect="1"/>
          </p:cNvPicPr>
          <p:nvPr/>
        </p:nvPicPr>
        <p:blipFill>
          <a:blip r:embed="rId5"/>
          <a:stretch>
            <a:fillRect/>
          </a:stretch>
        </p:blipFill>
        <p:spPr>
          <a:xfrm>
            <a:off x="1636400" y="3215900"/>
            <a:ext cx="6000750" cy="1447800"/>
          </a:xfrm>
          <a:prstGeom prst="rect">
            <a:avLst/>
          </a:prstGeom>
        </p:spPr>
      </p:pic>
      <p:pic>
        <p:nvPicPr>
          <p:cNvPr id="7" name="Picture 6"/>
          <p:cNvPicPr>
            <a:picLocks noChangeAspect="1"/>
          </p:cNvPicPr>
          <p:nvPr/>
        </p:nvPicPr>
        <p:blipFill>
          <a:blip r:embed="rId6"/>
          <a:stretch>
            <a:fillRect/>
          </a:stretch>
        </p:blipFill>
        <p:spPr>
          <a:xfrm>
            <a:off x="23404859" y="389913"/>
            <a:ext cx="3571875" cy="3571875"/>
          </a:xfrm>
          <a:prstGeom prst="rect">
            <a:avLst/>
          </a:prstGeom>
        </p:spPr>
      </p:pic>
      <p:pic>
        <p:nvPicPr>
          <p:cNvPr id="9" name="Picture 8"/>
          <p:cNvPicPr>
            <a:picLocks noChangeAspect="1"/>
          </p:cNvPicPr>
          <p:nvPr/>
        </p:nvPicPr>
        <p:blipFill>
          <a:blip r:embed="rId7"/>
          <a:stretch>
            <a:fillRect/>
          </a:stretch>
        </p:blipFill>
        <p:spPr>
          <a:xfrm>
            <a:off x="26197441" y="103693"/>
            <a:ext cx="6176338" cy="5226132"/>
          </a:xfrm>
          <a:prstGeom prst="rect">
            <a:avLst/>
          </a:prstGeom>
        </p:spPr>
      </p:pic>
      <p:pic>
        <p:nvPicPr>
          <p:cNvPr id="11" name="Picture 10"/>
          <p:cNvPicPr>
            <a:picLocks noChangeAspect="1"/>
          </p:cNvPicPr>
          <p:nvPr/>
        </p:nvPicPr>
        <p:blipFill>
          <a:blip r:embed="rId8"/>
          <a:stretch>
            <a:fillRect/>
          </a:stretch>
        </p:blipFill>
        <p:spPr>
          <a:xfrm>
            <a:off x="12801601" y="24063251"/>
            <a:ext cx="9043874" cy="7924599"/>
          </a:xfrm>
          <a:prstGeom prst="rect">
            <a:avLst/>
          </a:prstGeom>
        </p:spPr>
      </p:pic>
      <p:cxnSp>
        <p:nvCxnSpPr>
          <p:cNvPr id="13" name="Straight Arrow Connector 12"/>
          <p:cNvCxnSpPr/>
          <p:nvPr/>
        </p:nvCxnSpPr>
        <p:spPr>
          <a:xfrm>
            <a:off x="15032736" y="25219152"/>
            <a:ext cx="1027768" cy="25837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p:cNvCxnSpPr/>
          <p:nvPr/>
        </p:nvCxnSpPr>
        <p:spPr>
          <a:xfrm flipH="1">
            <a:off x="17014425" y="27231975"/>
            <a:ext cx="502050" cy="800100"/>
          </a:xfrm>
          <a:prstGeom prst="straightConnector1">
            <a:avLst/>
          </a:prstGeom>
          <a:ln w="9525"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18" name="Picture 17"/>
          <p:cNvPicPr>
            <a:picLocks noChangeAspect="1"/>
          </p:cNvPicPr>
          <p:nvPr/>
        </p:nvPicPr>
        <p:blipFill>
          <a:blip r:embed="rId9"/>
          <a:stretch>
            <a:fillRect/>
          </a:stretch>
        </p:blipFill>
        <p:spPr>
          <a:xfrm>
            <a:off x="12329574" y="34362189"/>
            <a:ext cx="9438040" cy="5603836"/>
          </a:xfrm>
          <a:prstGeom prst="rect">
            <a:avLst/>
          </a:prstGeom>
        </p:spPr>
      </p:pic>
      <p:pic>
        <p:nvPicPr>
          <p:cNvPr id="4" name="Picture 3"/>
          <p:cNvPicPr>
            <a:picLocks noChangeAspect="1"/>
          </p:cNvPicPr>
          <p:nvPr/>
        </p:nvPicPr>
        <p:blipFill rotWithShape="1">
          <a:blip r:embed="rId10"/>
          <a:srcRect t="13087" r="43039" b="5370"/>
          <a:stretch/>
        </p:blipFill>
        <p:spPr>
          <a:xfrm>
            <a:off x="2233074" y="14052884"/>
            <a:ext cx="8827826" cy="6919146"/>
          </a:xfrm>
          <a:prstGeom prst="rect">
            <a:avLst/>
          </a:prstGeom>
        </p:spPr>
      </p:pic>
      <p:pic>
        <p:nvPicPr>
          <p:cNvPr id="8" name="Picture 7"/>
          <p:cNvPicPr>
            <a:picLocks noChangeAspect="1"/>
          </p:cNvPicPr>
          <p:nvPr/>
        </p:nvPicPr>
        <p:blipFill rotWithShape="1">
          <a:blip r:embed="rId11"/>
          <a:srcRect l="16192" t="-684" r="15971" b="6525"/>
          <a:stretch/>
        </p:blipFill>
        <p:spPr>
          <a:xfrm>
            <a:off x="11814777" y="14000452"/>
            <a:ext cx="8954551" cy="6919146"/>
          </a:xfrm>
          <a:prstGeom prst="rect">
            <a:avLst/>
          </a:prstGeom>
        </p:spPr>
      </p:pic>
      <p:pic>
        <p:nvPicPr>
          <p:cNvPr id="12" name="Picture 11"/>
          <p:cNvPicPr>
            <a:picLocks noChangeAspect="1"/>
          </p:cNvPicPr>
          <p:nvPr/>
        </p:nvPicPr>
        <p:blipFill rotWithShape="1">
          <a:blip r:embed="rId12"/>
          <a:srcRect l="32611" t="10360" r="15089" b="18657"/>
          <a:stretch/>
        </p:blipFill>
        <p:spPr>
          <a:xfrm>
            <a:off x="21523206" y="14081067"/>
            <a:ext cx="9404943" cy="6890963"/>
          </a:xfrm>
          <a:prstGeom prst="rect">
            <a:avLst/>
          </a:prstGeom>
        </p:spPr>
      </p:pic>
      <p:sp>
        <p:nvSpPr>
          <p:cNvPr id="36" name="Shape 96"/>
          <p:cNvSpPr txBox="1"/>
          <p:nvPr/>
        </p:nvSpPr>
        <p:spPr>
          <a:xfrm>
            <a:off x="22334909" y="5828593"/>
            <a:ext cx="9215975" cy="6689789"/>
          </a:xfrm>
          <a:prstGeom prst="rect">
            <a:avLst/>
          </a:prstGeom>
          <a:no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571500" marR="0" lvl="0" indent="-571500" rtl="0">
              <a:lnSpc>
                <a:spcPct val="100000"/>
              </a:lnSpc>
              <a:spcBef>
                <a:spcPts val="0"/>
              </a:spcBef>
              <a:spcAft>
                <a:spcPts val="0"/>
              </a:spcAft>
              <a:buClr>
                <a:srgbClr val="336699"/>
              </a:buClr>
              <a:buFont typeface="Arial" panose="020B0604020202020204" pitchFamily="34" charset="0"/>
              <a:buChar char="•"/>
            </a:pPr>
            <a:endParaRPr sz="4100" b="1" i="0" u="none" strike="noStrike" cap="none" dirty="0">
              <a:solidFill>
                <a:srgbClr val="336699"/>
              </a:solidFill>
              <a:latin typeface="Arial"/>
              <a:ea typeface="Arial"/>
              <a:cs typeface="Arial"/>
              <a:sym typeface="Arial"/>
            </a:endParaRPr>
          </a:p>
        </p:txBody>
      </p:sp>
      <p:sp>
        <p:nvSpPr>
          <p:cNvPr id="39" name="Shape 106"/>
          <p:cNvSpPr txBox="1"/>
          <p:nvPr/>
        </p:nvSpPr>
        <p:spPr>
          <a:xfrm>
            <a:off x="11524125" y="5812800"/>
            <a:ext cx="10429428" cy="6732699"/>
          </a:xfrm>
          <a:prstGeom prst="rect">
            <a:avLst/>
          </a:prstGeom>
          <a:no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l" rtl="0">
              <a:lnSpc>
                <a:spcPct val="100000"/>
              </a:lnSpc>
              <a:spcBef>
                <a:spcPts val="0"/>
              </a:spcBef>
              <a:spcAft>
                <a:spcPts val="0"/>
              </a:spcAft>
              <a:buClr>
                <a:srgbClr val="336699"/>
              </a:buClr>
              <a:buFont typeface="Arial"/>
              <a:buNone/>
            </a:pPr>
            <a:endParaRPr sz="4100" b="0" i="0" u="none" strike="noStrike" cap="none" dirty="0">
              <a:solidFill>
                <a:srgbClr val="336699"/>
              </a:solidFill>
              <a:latin typeface="Arial"/>
              <a:ea typeface="Arial"/>
              <a:cs typeface="Arial"/>
              <a:sym typeface="Arial"/>
            </a:endParaRPr>
          </a:p>
        </p:txBody>
      </p:sp>
      <p:sp>
        <p:nvSpPr>
          <p:cNvPr id="43" name="Shape 92"/>
          <p:cNvSpPr txBox="1"/>
          <p:nvPr/>
        </p:nvSpPr>
        <p:spPr>
          <a:xfrm>
            <a:off x="1397478" y="5828593"/>
            <a:ext cx="9815822" cy="6716906"/>
          </a:xfrm>
          <a:prstGeom prst="rect">
            <a:avLst/>
          </a:prstGeom>
          <a:no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endParaRPr lang="en-US" sz="4100" dirty="0">
              <a:solidFill>
                <a:srgbClr val="336699"/>
              </a:solidFill>
            </a:endParaRPr>
          </a:p>
        </p:txBody>
      </p:sp>
      <p:sp>
        <p:nvSpPr>
          <p:cNvPr id="44" name="Shape 101"/>
          <p:cNvSpPr txBox="1"/>
          <p:nvPr/>
        </p:nvSpPr>
        <p:spPr>
          <a:xfrm>
            <a:off x="1631535" y="32609918"/>
            <a:ext cx="9758506" cy="8189763"/>
          </a:xfrm>
          <a:prstGeom prst="rect">
            <a:avLst/>
          </a:prstGeom>
          <a:no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endParaRPr lang="en-US" sz="4100" i="0" u="none" strike="noStrike" cap="none" dirty="0">
              <a:solidFill>
                <a:srgbClr val="336699"/>
              </a:solidFill>
              <a:latin typeface="Arial"/>
              <a:ea typeface="Arial"/>
              <a:cs typeface="Arial"/>
              <a:sym typeface="Arial"/>
            </a:endParaRPr>
          </a:p>
        </p:txBody>
      </p:sp>
      <p:sp>
        <p:nvSpPr>
          <p:cNvPr id="45" name="Shape 103"/>
          <p:cNvSpPr txBox="1"/>
          <p:nvPr/>
        </p:nvSpPr>
        <p:spPr>
          <a:xfrm>
            <a:off x="22947445" y="32693629"/>
            <a:ext cx="8603440" cy="8106051"/>
          </a:xfrm>
          <a:prstGeom prst="rect">
            <a:avLst/>
          </a:prstGeom>
          <a:no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38" name="Shape 97"/>
          <p:cNvSpPr txBox="1"/>
          <p:nvPr/>
        </p:nvSpPr>
        <p:spPr>
          <a:xfrm>
            <a:off x="1636399" y="22896575"/>
            <a:ext cx="9753641" cy="9368775"/>
          </a:xfrm>
          <a:prstGeom prst="rect">
            <a:avLst/>
          </a:prstGeom>
          <a:no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Font typeface="Arial"/>
              <a:buNone/>
            </a:pPr>
            <a:endParaRPr sz="4100" b="1" i="0" u="none" strike="noStrike" cap="none" dirty="0">
              <a:solidFill>
                <a:srgbClr val="336699"/>
              </a:solidFill>
              <a:latin typeface="Arial"/>
              <a:ea typeface="Arial"/>
              <a:cs typeface="Arial"/>
              <a:sym typeface="Arial"/>
            </a:endParaRPr>
          </a:p>
        </p:txBody>
      </p:sp>
      <p:sp>
        <p:nvSpPr>
          <p:cNvPr id="41" name="Shape 98"/>
          <p:cNvSpPr txBox="1"/>
          <p:nvPr/>
        </p:nvSpPr>
        <p:spPr>
          <a:xfrm>
            <a:off x="12335775" y="22896575"/>
            <a:ext cx="9975600" cy="9243675"/>
          </a:xfrm>
          <a:prstGeom prst="rect">
            <a:avLst/>
          </a:prstGeom>
          <a:no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endParaRPr lang="en-US" sz="4100" b="1" i="0" u="none" strike="noStrike" cap="none" dirty="0">
              <a:solidFill>
                <a:srgbClr val="336699"/>
              </a:solidFill>
              <a:latin typeface="Arial"/>
              <a:ea typeface="Arial"/>
              <a:cs typeface="Arial"/>
              <a:sym typeface="Arial"/>
            </a:endParaRPr>
          </a:p>
        </p:txBody>
      </p:sp>
      <p:sp>
        <p:nvSpPr>
          <p:cNvPr id="46" name="Shape 100"/>
          <p:cNvSpPr txBox="1"/>
          <p:nvPr/>
        </p:nvSpPr>
        <p:spPr>
          <a:xfrm>
            <a:off x="22947444" y="22896575"/>
            <a:ext cx="8521856" cy="9368750"/>
          </a:xfrm>
          <a:prstGeom prst="rect">
            <a:avLst/>
          </a:prstGeom>
          <a:no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endParaRPr sz="4100" b="1" i="0" u="none" strike="noStrike" cap="none" dirty="0">
              <a:solidFill>
                <a:srgbClr val="336699"/>
              </a:solidFill>
              <a:latin typeface="Arial"/>
              <a:ea typeface="Arial"/>
              <a:cs typeface="Arial"/>
              <a:sym typeface="Arial"/>
            </a:endParaRPr>
          </a:p>
        </p:txBody>
      </p:sp>
      <p:sp>
        <p:nvSpPr>
          <p:cNvPr id="48" name="Shape 99"/>
          <p:cNvSpPr txBox="1"/>
          <p:nvPr/>
        </p:nvSpPr>
        <p:spPr>
          <a:xfrm>
            <a:off x="12335775" y="32693630"/>
            <a:ext cx="9975600" cy="8106051"/>
          </a:xfrm>
          <a:prstGeom prst="rect">
            <a:avLst/>
          </a:prstGeom>
          <a:no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endParaRPr lang="en-US" sz="4100" b="1" i="0" u="none" strike="noStrike" cap="none" dirty="0">
              <a:solidFill>
                <a:srgbClr val="336699"/>
              </a:solidFill>
              <a:latin typeface="Arial"/>
              <a:ea typeface="Arial"/>
              <a:cs typeface="Arial"/>
              <a:sym typeface="Arial"/>
            </a:endParaRPr>
          </a:p>
        </p:txBody>
      </p:sp>
    </p:spTree>
  </p:cSld>
  <p:clrMapOvr>
    <a:masterClrMapping/>
  </p:clrMapOvr>
  <p:transition spd="slow">
    <p:fade/>
  </p:transition>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437</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Daniel Rivero</cp:lastModifiedBy>
  <cp:revision>24</cp:revision>
  <dcterms:modified xsi:type="dcterms:W3CDTF">2017-07-17T20:34:18Z</dcterms:modified>
</cp:coreProperties>
</file>