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336699"/>
    <a:srgbClr val="00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 autoAdjust="0"/>
    <p:restoredTop sz="94660"/>
  </p:normalViewPr>
  <p:slideViewPr>
    <p:cSldViewPr snapToGrid="0">
      <p:cViewPr>
        <p:scale>
          <a:sx n="25" d="100"/>
          <a:sy n="25" d="100"/>
        </p:scale>
        <p:origin x="135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238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4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0237050" y="2847454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0400" y="3671344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WEB-VR v.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Pachev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Joseph, Florida International University</a:t>
            </a:r>
          </a:p>
          <a:p>
            <a:pPr lvl="0"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Francisco Ortega</a:t>
            </a:r>
            <a:r>
              <a:rPr lang="en-US" sz="3500" dirty="0">
                <a:solidFill>
                  <a:schemeClr val="tx1"/>
                </a:solidFill>
              </a:rPr>
              <a:t>, Florida International University</a:t>
            </a:r>
            <a:endParaRPr lang="en-US" sz="35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335450"/>
            <a:ext cx="30632400" cy="1066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lvl="0" indent="-493712" algn="ctr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Pachev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Joseph. I am thankful to the help that I received from my group members,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Bernado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Daniel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Khawand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Daniel Rivero, and Hamilton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Chevez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90600" y="6762750"/>
            <a:ext cx="31089600" cy="34222928"/>
          </a:xfrm>
          <a:prstGeom prst="rect">
            <a:avLst/>
          </a:prstGeom>
          <a:noFill/>
          <a:ln w="63500" cap="flat" cmpd="sng">
            <a:solidFill>
              <a:schemeClr val="accent3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12914" y="7220302"/>
            <a:ext cx="9015973" cy="48280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200" b="1" i="0" u="none" strike="noStrike" cap="none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connected devices universally to developers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input devices on any interface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developers to specify which parts of the device to access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proposed idea into code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endParaRPr lang="en-US" sz="4100" b="0" i="0" u="none" strike="noStrike" cap="none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801600" y="745961"/>
            <a:ext cx="7467600" cy="1219200"/>
            <a:chOff x="13182600" y="381000"/>
            <a:chExt cx="7467600" cy="1219200"/>
          </a:xfrm>
        </p:grpSpPr>
        <p:sp>
          <p:nvSpPr>
            <p:cNvPr id="96" name="Shape 96"/>
            <p:cNvSpPr txBox="1"/>
            <p:nvPr/>
          </p:nvSpPr>
          <p:spPr>
            <a:xfrm>
              <a:off x="15925800" y="446087"/>
              <a:ext cx="4724400" cy="107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School of Computing &amp; Information Sciences</a:t>
              </a:r>
            </a:p>
          </p:txBody>
        </p:sp>
        <p:pic>
          <p:nvPicPr>
            <p:cNvPr id="97" name="Shape 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182600" y="381000"/>
              <a:ext cx="2630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Shape 98"/>
          <p:cNvSpPr txBox="1"/>
          <p:nvPr/>
        </p:nvSpPr>
        <p:spPr>
          <a:xfrm>
            <a:off x="11325196" y="7220302"/>
            <a:ext cx="11852397" cy="38833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2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 can be used with various input devices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 can take device specifications and restrictions</a:t>
            </a:r>
          </a:p>
          <a:p>
            <a:pPr marL="45720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systems provides output based on specifications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  provides different modes of operation per device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809890" y="7301998"/>
            <a:ext cx="7707086" cy="1257023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 shall represent a device in 6-tuples in code</a:t>
            </a:r>
          </a:p>
          <a:p>
            <a:pPr marL="457200" lvl="1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336699"/>
              </a:solidFill>
            </a:endParaRPr>
          </a:p>
          <a:p>
            <a:pPr marL="457200" lvl="1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 shall support multiple devices of different mediums</a:t>
            </a:r>
          </a:p>
          <a:p>
            <a:pPr marL="457200" lvl="1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336699"/>
              </a:solidFill>
            </a:endParaRPr>
          </a:p>
          <a:p>
            <a:pPr marL="457200" lvl="1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36699"/>
                </a:solidFill>
              </a:rPr>
              <a:t>The system shall be a service to developers as a library</a:t>
            </a:r>
          </a:p>
          <a:p>
            <a:pPr lvl="0" algn="ctr">
              <a:buClr>
                <a:srgbClr val="336699"/>
              </a:buClr>
              <a:buSzPct val="25000"/>
            </a:pPr>
            <a:endParaRPr lang="en-US" sz="3600" dirty="0">
              <a:solidFill>
                <a:srgbClr val="336699"/>
              </a:solidFill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100" b="1" dirty="0">
                <a:solidFill>
                  <a:srgbClr val="336699"/>
                </a:solidFill>
              </a:rPr>
              <a:t>Contributions</a:t>
            </a:r>
          </a:p>
          <a:p>
            <a:pPr lvl="0" algn="ctr">
              <a:buClr>
                <a:srgbClr val="336699"/>
              </a:buClr>
              <a:buSzPct val="25000"/>
            </a:pPr>
            <a:endParaRPr lang="en-US" sz="3400" b="1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Overall system architecture design and technology selection</a:t>
            </a:r>
          </a:p>
          <a:p>
            <a:pPr marL="571500" lvl="0" indent="-5715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endParaRPr lang="en-US" sz="34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Design and implementation of interface to be used by all other devices</a:t>
            </a:r>
          </a:p>
          <a:p>
            <a:pPr marL="571500" lvl="0" indent="-5715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endParaRPr lang="en-US" sz="34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571500" lvl="0" indent="-5715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i="0" u="none" strike="noStrike" cap="none" dirty="0">
                <a:solidFill>
                  <a:srgbClr val="336699"/>
                </a:solidFill>
                <a:sym typeface="Arial"/>
              </a:rPr>
              <a:t>Implementation of Game Controller and Mouse </a:t>
            </a:r>
            <a:r>
              <a:rPr lang="en-US" sz="3400" i="0" u="none" strike="noStrike" cap="none">
                <a:solidFill>
                  <a:srgbClr val="336699"/>
                </a:solidFill>
                <a:sym typeface="Arial"/>
              </a:rPr>
              <a:t>input devices</a:t>
            </a:r>
            <a:endParaRPr sz="34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1325196" y="11565226"/>
            <a:ext cx="11852397" cy="1303757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12914" y="28357851"/>
            <a:ext cx="9076737" cy="1172826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6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With each user story</a:t>
            </a:r>
            <a:r>
              <a:rPr lang="en-US" sz="3600" dirty="0">
                <a:solidFill>
                  <a:srgbClr val="336699"/>
                </a:solidFill>
              </a:rPr>
              <a:t>, several unit test were written. Below are two of such tests:</a:t>
            </a:r>
            <a:endParaRPr lang="en-US" sz="36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325198" y="25146770"/>
            <a:ext cx="11852396" cy="1493934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09890" y="33089001"/>
            <a:ext cx="7707086" cy="69971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Web-VR input library lets device developers work without worrying about the connection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The physical connections are represented as software components that are easily manipulated</a:t>
            </a:r>
          </a:p>
          <a:p>
            <a:pPr marL="457200" lvl="0" indent="-457200">
              <a:buClr>
                <a:srgbClr val="336699"/>
              </a:buClr>
              <a:buSzPct val="42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This creates a streamlined process for the developer and the end user</a:t>
            </a:r>
            <a:endParaRPr lang="en-US" sz="34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552690" y="12636048"/>
            <a:ext cx="9015973" cy="641127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Provide developers with a library for accessing connected devices</a:t>
            </a:r>
          </a:p>
          <a:p>
            <a:pPr marL="457200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Provide meaningful output in universal JSON format </a:t>
            </a:r>
          </a:p>
          <a:p>
            <a:pPr marL="457200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Provide developers with the tools to restrict the types of input to receive</a:t>
            </a:r>
          </a:p>
          <a:p>
            <a:pPr marL="457200" indent="-457200"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Represent devices as a set of tuples that developers can manipulate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2734"/>
            <a:ext cx="7990114" cy="250637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31703" y="19549773"/>
            <a:ext cx="9057948" cy="8257908"/>
            <a:chOff x="2208014" y="17961500"/>
            <a:chExt cx="9057948" cy="8257908"/>
          </a:xfrm>
        </p:grpSpPr>
        <p:sp>
          <p:nvSpPr>
            <p:cNvPr id="100" name="Shape 100"/>
            <p:cNvSpPr txBox="1"/>
            <p:nvPr/>
          </p:nvSpPr>
          <p:spPr>
            <a:xfrm>
              <a:off x="2208014" y="17961500"/>
              <a:ext cx="9057948" cy="825790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System Design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TextBox 10"/>
            <p:cNvSpPr txBox="1"/>
            <p:nvPr/>
          </p:nvSpPr>
          <p:spPr>
            <a:xfrm>
              <a:off x="3024284" y="23014527"/>
              <a:ext cx="7619849" cy="2862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>
                  <a:solidFill>
                    <a:srgbClr val="336699"/>
                  </a:solidFill>
                </a:rPr>
                <a:t>The system utilizes the client server architecture at its core. In addition, we use the observer pattern as a means of notifying developers on new inputs from users. </a:t>
              </a: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23809713" y="20565506"/>
            <a:ext cx="7707086" cy="1194754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Rust Programming Language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Cargo Package management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SDL for managing connections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Servo Browser for testing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41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336699"/>
                </a:solidFill>
              </a:rPr>
              <a:t>LibUSB for generic devices</a:t>
            </a:r>
            <a:endParaRPr lang="en-US" sz="34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28D3C-05F8-47CD-AF83-EE60C4334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41" y="20835257"/>
            <a:ext cx="7478635" cy="299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C534D-DE26-4255-813D-13EE3B52A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2166" y="534908"/>
            <a:ext cx="2276060" cy="2276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1D4B7-E48C-42CE-8211-29A35F30AF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3256" y="459251"/>
            <a:ext cx="2914650" cy="2619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14F763-5B55-438E-AAC5-2EE337DD0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69030" y="3535826"/>
            <a:ext cx="4352925" cy="2533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67989E-90D8-4D39-A520-68A3332AB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967" y="31125664"/>
            <a:ext cx="8642483" cy="4021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291303-4C97-46E2-9096-DA44432333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5731" y="35683107"/>
            <a:ext cx="8546881" cy="34646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3AA42E-BC23-404A-86E2-B0E2095A72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73400" y="12332724"/>
            <a:ext cx="7269075" cy="6743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313DC2-F35F-4B67-B9EF-D1BFBC5AA6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90852" y="13074672"/>
            <a:ext cx="3914775" cy="5534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4E65A4E-CB67-4E40-97AF-547D704C83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58650" y="19326386"/>
            <a:ext cx="10134600" cy="494363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3A43EB4-17DE-496A-923F-FFB767D7E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0046" y="24910965"/>
            <a:ext cx="2077954" cy="207795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0B3EC3-9689-4C8C-B9EE-C0E692C75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7680" y="25199937"/>
            <a:ext cx="2369562" cy="21295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2C59D8B-9A26-400C-B093-A6FD9E24F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00338" y="25044396"/>
            <a:ext cx="2774871" cy="16151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231066A-A4A7-466D-A1C5-34452B994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696956" y="27676082"/>
            <a:ext cx="2441269" cy="24412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90CA21-D004-4EC3-9DDA-1A28C79C45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566542" y="26959054"/>
            <a:ext cx="3118114" cy="31181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3D746E-CE18-4C08-AFA8-F63C278197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304993" y="30089604"/>
            <a:ext cx="3815167" cy="1831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3D2C04-E3BE-4DE4-B24E-9AD6AE11A8C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64989" y="30185448"/>
            <a:ext cx="2181225" cy="221932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2047E83-137A-4A5B-B366-B250E9F087D9}"/>
              </a:ext>
            </a:extLst>
          </p:cNvPr>
          <p:cNvSpPr/>
          <p:nvPr/>
        </p:nvSpPr>
        <p:spPr>
          <a:xfrm>
            <a:off x="24648314" y="31667353"/>
            <a:ext cx="212499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LibUSB</a:t>
            </a:r>
          </a:p>
        </p:txBody>
      </p:sp>
      <p:pic>
        <p:nvPicPr>
          <p:cNvPr id="1026" name="Picture 2" descr="https://lh5.googleusercontent.com/cS80kfbhSsYOyNOUniAKJyyxLa680K98WLh6u-ZuuPUAxOZWlfjxMfWI2uJUPmlwLJbEVN9QOGPA2am1p_wB6C5OJ8zLA7nYsjZHG4HO2zHBhFrmKDnv4cmOH0Pj4i14Qrt_fT6V">
            <a:extLst>
              <a:ext uri="{FF2B5EF4-FFF2-40B4-BE49-F238E27FC236}">
                <a16:creationId xmlns:a16="http://schemas.microsoft.com/office/drawing/2014/main" id="{E47E4D6F-9323-433F-B802-2927142C1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 bwMode="auto">
          <a:xfrm>
            <a:off x="11550041" y="26055111"/>
            <a:ext cx="11408102" cy="67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BVXESsEOpDoJbcS7KAjrfyd7Rr8IK039rQJvTAx87DDbtaO2t8JfD_gsxsR40Al0crQfombgBH_aVzNasNlSzpcwaQJsFGTJpZl1bs7g6y1WJb-rnqdHxHMYEfS2Ry4ediqMWe3">
            <a:extLst>
              <a:ext uri="{FF2B5EF4-FFF2-40B4-BE49-F238E27FC236}">
                <a16:creationId xmlns:a16="http://schemas.microsoft.com/office/drawing/2014/main" id="{779967C8-50A6-4B70-96DB-D71E0A5F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041" y="33136457"/>
            <a:ext cx="11370968" cy="6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360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</dc:creator>
  <cp:lastModifiedBy>PJ</cp:lastModifiedBy>
  <cp:revision>57</cp:revision>
  <dcterms:modified xsi:type="dcterms:W3CDTF">2017-07-17T20:02:16Z</dcterms:modified>
</cp:coreProperties>
</file>