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4"/>
  </p:notesMasterIdLst>
  <p:sldIdLst>
    <p:sldId id="256" r:id="rId3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1"/>
    <p:restoredTop sz="94768"/>
  </p:normalViewPr>
  <p:slideViewPr>
    <p:cSldViewPr snapToGrid="0" snapToObjects="1">
      <p:cViewPr>
        <p:scale>
          <a:sx n="63" d="100"/>
          <a:sy n="63" d="100"/>
        </p:scale>
        <p:origin x="-1816" y="-40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144" y="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7183438"/>
            <a:ext cx="24688800" cy="152796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675"/>
            <a:ext cx="24688800" cy="105965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2A5-EA64-D748-89F8-93656D254E8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AC46-E104-6F42-A319-69CB4693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75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2A5-EA64-D748-89F8-93656D254E8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AC46-E104-6F42-A319-69CB4693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6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313" y="10942638"/>
            <a:ext cx="28392437" cy="18257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6313" y="29371925"/>
            <a:ext cx="28392437" cy="96012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2A5-EA64-D748-89F8-93656D254E8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AC46-E104-6F42-A319-69CB4693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68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775" y="11684000"/>
            <a:ext cx="14119225" cy="2784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11684000"/>
            <a:ext cx="14119225" cy="2784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2A5-EA64-D748-89F8-93656D254E8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AC46-E104-6F42-A319-69CB4693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54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950" y="2336800"/>
            <a:ext cx="28392438" cy="8483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6950" y="10760075"/>
            <a:ext cx="13927138" cy="52720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6950" y="16032163"/>
            <a:ext cx="13927138" cy="2358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5575" y="10760075"/>
            <a:ext cx="13993813" cy="52720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5575" y="16032163"/>
            <a:ext cx="13993813" cy="2358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2A5-EA64-D748-89F8-93656D254E8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AC46-E104-6F42-A319-69CB4693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78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2A5-EA64-D748-89F8-93656D254E8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AC46-E104-6F42-A319-69CB4693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10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2A5-EA64-D748-89F8-93656D254E8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AC46-E104-6F42-A319-69CB4693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15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950" y="2925763"/>
            <a:ext cx="10617200" cy="10240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5400" y="6319838"/>
            <a:ext cx="16663988" cy="31191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6950" y="13166725"/>
            <a:ext cx="10617200" cy="243951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2A5-EA64-D748-89F8-93656D254E8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AC46-E104-6F42-A319-69CB4693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6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950" y="2925763"/>
            <a:ext cx="10617200" cy="10240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995400" y="6319838"/>
            <a:ext cx="16663988" cy="31191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6950" y="13166725"/>
            <a:ext cx="10617200" cy="243951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2A5-EA64-D748-89F8-93656D254E8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AC46-E104-6F42-A319-69CB4693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08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2A5-EA64-D748-89F8-93656D254E8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AC46-E104-6F42-A319-69CB4693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09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6913" y="2336800"/>
            <a:ext cx="7097712" cy="37195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775" y="2336800"/>
            <a:ext cx="21140738" cy="37195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2A5-EA64-D748-89F8-93656D254E8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AC46-E104-6F42-A319-69CB4693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775" y="2336800"/>
            <a:ext cx="28390850" cy="848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775" y="11684000"/>
            <a:ext cx="28390850" cy="27847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775" y="40681275"/>
            <a:ext cx="7405688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312A5-EA64-D748-89F8-93656D254E8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538" y="40681275"/>
            <a:ext cx="11109325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938" y="40681275"/>
            <a:ext cx="7405687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1AC46-E104-6F42-A319-69CB4693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3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jp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://104.236.51.191/)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401325" y="1516950"/>
            <a:ext cx="15357300" cy="10779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b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VIP JR, 2017</a:t>
            </a:r>
            <a:r>
              <a:rPr lang="en-US" sz="72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7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Summer</a:t>
            </a:r>
            <a:endParaRPr lang="en-US" sz="7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6567485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4400" b="1" dirty="0" smtClean="0">
                <a:solidFill>
                  <a:srgbClr val="3333CC"/>
                </a:solidFill>
              </a:rPr>
              <a:t>WEB-VR Towards Virtual and Augmented Reality for the </a:t>
            </a:r>
            <a:r>
              <a:rPr lang="en-US" sz="4400" b="1" dirty="0" smtClean="0">
                <a:solidFill>
                  <a:srgbClr val="3333CC"/>
                </a:solidFill>
              </a:rPr>
              <a:t>Web: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4400" b="1" i="0" u="none" strike="noStrike" cap="none" dirty="0" smtClean="0">
                <a:solidFill>
                  <a:srgbClr val="3333CC"/>
                </a:solidFill>
                <a:sym typeface="Arial"/>
              </a:rPr>
              <a:t>Education</a:t>
            </a:r>
            <a:endParaRPr lang="en-US" sz="4400" b="1" i="0" u="none" strike="noStrike" cap="none" dirty="0">
              <a:solidFill>
                <a:srgbClr val="3333CC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3333CC"/>
                </a:solidFill>
                <a:sym typeface="Arial"/>
              </a:rPr>
              <a:t>Student: </a:t>
            </a:r>
            <a:r>
              <a:rPr lang="en-US" sz="3200" dirty="0" smtClean="0">
                <a:solidFill>
                  <a:srgbClr val="3333CC"/>
                </a:solidFill>
              </a:rPr>
              <a:t>Hamilton Chevez</a:t>
            </a:r>
            <a:r>
              <a:rPr lang="en-US" sz="3200" b="0" i="0" u="none" strike="noStrike" cap="none" dirty="0" smtClean="0">
                <a:solidFill>
                  <a:srgbClr val="3333CC"/>
                </a:solidFill>
                <a:sym typeface="Arial"/>
              </a:rPr>
              <a:t>, </a:t>
            </a:r>
            <a:r>
              <a:rPr lang="en-US" sz="3200" b="0" i="0" u="none" strike="noStrike" cap="none" dirty="0">
                <a:solidFill>
                  <a:srgbClr val="3333CC"/>
                </a:solidFill>
                <a:sym typeface="Arial"/>
              </a:rPr>
              <a:t>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3333CC"/>
                </a:solidFill>
                <a:sym typeface="Arial"/>
              </a:rPr>
              <a:t>Mentor:</a:t>
            </a:r>
            <a:r>
              <a:rPr lang="en-US" sz="3200" b="1" i="1" u="none" strike="noStrike" cap="none" dirty="0">
                <a:solidFill>
                  <a:srgbClr val="3333CC"/>
                </a:solidFill>
                <a:sym typeface="Arial"/>
              </a:rPr>
              <a:t> </a:t>
            </a:r>
            <a:r>
              <a:rPr lang="en-US" sz="3200" i="1" dirty="0" smtClean="0">
                <a:solidFill>
                  <a:srgbClr val="3333CC"/>
                </a:solidFill>
              </a:rPr>
              <a:t>Francisco Ortega</a:t>
            </a:r>
            <a:r>
              <a:rPr lang="en-US" sz="3200" b="0" i="0" u="none" strike="noStrike" cap="none" dirty="0" smtClean="0">
                <a:solidFill>
                  <a:srgbClr val="3333CC"/>
                </a:solidFill>
                <a:sym typeface="Arial"/>
              </a:rPr>
              <a:t>,</a:t>
            </a:r>
            <a:r>
              <a:rPr lang="en-US" sz="3200" b="0" i="1" u="none" strike="noStrike" cap="none" dirty="0" smtClean="0">
                <a:solidFill>
                  <a:srgbClr val="3333CC"/>
                </a:solidFill>
                <a:sym typeface="Arial"/>
              </a:rPr>
              <a:t> Florida International University</a:t>
            </a:r>
            <a:r>
              <a:rPr lang="en-US" sz="3200" b="0" i="0" u="none" strike="noStrike" cap="none" dirty="0" smtClean="0">
                <a:solidFill>
                  <a:srgbClr val="3333CC"/>
                </a:solidFill>
                <a:sym typeface="Arial"/>
              </a:rPr>
              <a:t> </a:t>
            </a:r>
            <a:endParaRPr lang="en-US" sz="3200" b="0" i="0" u="none" strike="noStrike" cap="none" dirty="0">
              <a:solidFill>
                <a:srgbClr val="3333CC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3333CC"/>
                </a:solidFill>
                <a:sym typeface="Arial"/>
              </a:rPr>
              <a:t>Instructor:</a:t>
            </a:r>
            <a:r>
              <a:rPr lang="en-US" sz="3200" b="1" i="1" u="none" strike="noStrike" cap="none" dirty="0">
                <a:solidFill>
                  <a:srgbClr val="3333CC"/>
                </a:solidFill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3333CC"/>
                </a:solidFill>
                <a:sym typeface="Arial"/>
              </a:rPr>
              <a:t>Masoud</a:t>
            </a:r>
            <a:r>
              <a:rPr lang="en-US" sz="3200" b="0" i="0" u="none" strike="noStrike" cap="none" dirty="0">
                <a:solidFill>
                  <a:srgbClr val="3333CC"/>
                </a:solidFill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3333CC"/>
                </a:solidFill>
                <a:sym typeface="Arial"/>
              </a:rPr>
              <a:t>Sadjadi</a:t>
            </a:r>
            <a:r>
              <a:rPr lang="en-US" sz="3200" b="0" i="0" u="none" strike="noStrike" cap="none" dirty="0">
                <a:solidFill>
                  <a:srgbClr val="3333CC"/>
                </a:solidFill>
                <a:sym typeface="Arial"/>
              </a:rPr>
              <a:t>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544400"/>
            <a:ext cx="31089600" cy="35661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5"/>
            <a:ext cx="94245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Increase retention rate of Computer Science students.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Use </a:t>
            </a:r>
            <a:r>
              <a:rPr lang="en-US" sz="4100" dirty="0" err="1" smtClean="0">
                <a:solidFill>
                  <a:srgbClr val="336699"/>
                </a:solidFill>
              </a:rPr>
              <a:t>WebVR</a:t>
            </a:r>
            <a:r>
              <a:rPr lang="en-US" sz="4100" dirty="0" smtClean="0">
                <a:solidFill>
                  <a:srgbClr val="336699"/>
                </a:solidFill>
              </a:rPr>
              <a:t> to bring Virtual and Augmented reality to user devices.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Make visualizations of Abstract Data Structures and Algorithms.</a:t>
            </a:r>
            <a:endParaRPr lang="en-US" sz="4100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967950" y="6095925"/>
            <a:ext cx="83493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marL="571500" lvl="0" indent="-571500">
              <a:buClr>
                <a:srgbClr val="336699"/>
              </a:buClr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Online application accessed via</a:t>
            </a:r>
            <a:r>
              <a:rPr lang="en-US" sz="4100" dirty="0" smtClean="0">
                <a:solidFill>
                  <a:srgbClr val="336699"/>
                </a:solidFill>
              </a:rPr>
              <a:t> </a:t>
            </a:r>
            <a:r>
              <a:rPr lang="en-US" sz="4100" dirty="0" smtClean="0">
                <a:solidFill>
                  <a:srgbClr val="336699"/>
                </a:solidFill>
              </a:rPr>
              <a:t>(</a:t>
            </a:r>
            <a:r>
              <a:rPr lang="de-DE" sz="4100" dirty="0">
                <a:solidFill>
                  <a:srgbClr val="336699"/>
                </a:solidFill>
                <a:hlinkClick r:id="rId4"/>
              </a:rPr>
              <a:t>http://104.236.51.191</a:t>
            </a:r>
            <a:r>
              <a:rPr lang="de-DE" sz="4100" dirty="0" smtClean="0">
                <a:solidFill>
                  <a:srgbClr val="336699"/>
                </a:solidFill>
                <a:hlinkClick r:id="rId4"/>
              </a:rPr>
              <a:t>/)</a:t>
            </a:r>
            <a:endParaRPr lang="de-DE" sz="4100" dirty="0" smtClean="0">
              <a:solidFill>
                <a:srgbClr val="336699"/>
              </a:solidFill>
            </a:endParaRPr>
          </a:p>
          <a:p>
            <a:pPr marL="571500" lvl="0" indent="-571500">
              <a:buClr>
                <a:srgbClr val="336699"/>
              </a:buClr>
              <a:buFont typeface="Arial" charset="0"/>
              <a:buChar char="•"/>
            </a:pPr>
            <a:r>
              <a:rPr lang="de-DE" sz="4100" dirty="0" smtClean="0">
                <a:solidFill>
                  <a:srgbClr val="336699"/>
                </a:solidFill>
              </a:rPr>
              <a:t>Users </a:t>
            </a:r>
            <a:r>
              <a:rPr lang="de-DE" sz="4100" dirty="0" err="1" smtClean="0">
                <a:solidFill>
                  <a:srgbClr val="336699"/>
                </a:solidFill>
              </a:rPr>
              <a:t>click</a:t>
            </a:r>
            <a:r>
              <a:rPr lang="de-DE" sz="4100" dirty="0" smtClean="0">
                <a:solidFill>
                  <a:srgbClr val="336699"/>
                </a:solidFill>
              </a:rPr>
              <a:t> </a:t>
            </a:r>
            <a:r>
              <a:rPr lang="de-DE" sz="4100" dirty="0" smtClean="0">
                <a:solidFill>
                  <a:srgbClr val="336699"/>
                </a:solidFill>
              </a:rPr>
              <a:t>on </a:t>
            </a:r>
            <a:r>
              <a:rPr lang="de-DE" sz="4100" dirty="0" err="1" smtClean="0">
                <a:solidFill>
                  <a:srgbClr val="336699"/>
                </a:solidFill>
              </a:rPr>
              <a:t>any</a:t>
            </a:r>
            <a:r>
              <a:rPr lang="de-DE" sz="4100" dirty="0" smtClean="0">
                <a:solidFill>
                  <a:srgbClr val="336699"/>
                </a:solidFill>
              </a:rPr>
              <a:t> </a:t>
            </a:r>
            <a:r>
              <a:rPr lang="de-DE" sz="4100" dirty="0" err="1" smtClean="0">
                <a:solidFill>
                  <a:srgbClr val="336699"/>
                </a:solidFill>
              </a:rPr>
              <a:t>associated</a:t>
            </a:r>
            <a:r>
              <a:rPr lang="de-DE" sz="4100" dirty="0" smtClean="0">
                <a:solidFill>
                  <a:srgbClr val="336699"/>
                </a:solidFill>
              </a:rPr>
              <a:t> VR Scene </a:t>
            </a:r>
            <a:r>
              <a:rPr lang="de-DE" sz="4100" dirty="0" err="1" smtClean="0">
                <a:solidFill>
                  <a:srgbClr val="336699"/>
                </a:solidFill>
              </a:rPr>
              <a:t>button</a:t>
            </a:r>
            <a:r>
              <a:rPr lang="de-DE" sz="4100" dirty="0" smtClean="0">
                <a:solidFill>
                  <a:srgbClr val="336699"/>
                </a:solidFill>
              </a:rPr>
              <a:t>.</a:t>
            </a:r>
          </a:p>
          <a:p>
            <a:pPr marL="571500" lvl="0" indent="-571500">
              <a:buClr>
                <a:srgbClr val="336699"/>
              </a:buClr>
              <a:buFont typeface="Arial" charset="0"/>
              <a:buChar char="•"/>
            </a:pPr>
            <a:r>
              <a:rPr lang="de-DE" sz="4100" i="0" u="none" strike="noStrike" cap="none" dirty="0" smtClean="0">
                <a:solidFill>
                  <a:srgbClr val="336699"/>
                </a:solidFill>
                <a:sym typeface="Arial"/>
              </a:rPr>
              <a:t>User </a:t>
            </a:r>
            <a:r>
              <a:rPr lang="de-DE" sz="4100" i="0" u="none" strike="noStrike" cap="none" dirty="0" err="1" smtClean="0">
                <a:solidFill>
                  <a:srgbClr val="336699"/>
                </a:solidFill>
                <a:sym typeface="Arial"/>
              </a:rPr>
              <a:t>is</a:t>
            </a:r>
            <a:r>
              <a:rPr lang="de-DE" sz="4100" i="0" u="none" strike="noStrike" cap="none" dirty="0" smtClean="0">
                <a:solidFill>
                  <a:srgbClr val="336699"/>
                </a:solidFill>
                <a:sym typeface="Arial"/>
              </a:rPr>
              <a:t> </a:t>
            </a:r>
            <a:r>
              <a:rPr lang="de-DE" sz="4100" i="0" u="none" strike="noStrike" cap="none" dirty="0" err="1" smtClean="0">
                <a:solidFill>
                  <a:srgbClr val="336699"/>
                </a:solidFill>
                <a:sym typeface="Arial"/>
              </a:rPr>
              <a:t>redirected</a:t>
            </a:r>
            <a:r>
              <a:rPr lang="de-DE" sz="4100" i="0" u="none" strike="noStrike" cap="none" dirty="0" smtClean="0">
                <a:solidFill>
                  <a:srgbClr val="336699"/>
                </a:solidFill>
                <a:sym typeface="Arial"/>
              </a:rPr>
              <a:t> </a:t>
            </a:r>
            <a:r>
              <a:rPr lang="de-DE" sz="4100" i="0" u="none" strike="noStrike" cap="none" dirty="0" err="1" smtClean="0">
                <a:solidFill>
                  <a:srgbClr val="336699"/>
                </a:solidFill>
                <a:sym typeface="Arial"/>
              </a:rPr>
              <a:t>to</a:t>
            </a:r>
            <a:r>
              <a:rPr lang="de-DE" sz="4100" i="0" u="none" strike="noStrike" cap="none" dirty="0" smtClean="0">
                <a:solidFill>
                  <a:srgbClr val="336699"/>
                </a:solidFill>
                <a:sym typeface="Arial"/>
              </a:rPr>
              <a:t> VR Scene.</a:t>
            </a:r>
          </a:p>
          <a:p>
            <a:pPr marL="571500" lvl="0" indent="-571500">
              <a:buClr>
                <a:srgbClr val="336699"/>
              </a:buClr>
              <a:buFont typeface="Arial" charset="0"/>
              <a:buChar char="•"/>
            </a:pPr>
            <a:r>
              <a:rPr lang="de-DE" sz="4100" dirty="0" smtClean="0">
                <a:solidFill>
                  <a:srgbClr val="336699"/>
                </a:solidFill>
              </a:rPr>
              <a:t>User </a:t>
            </a:r>
            <a:r>
              <a:rPr lang="de-DE" sz="4100" dirty="0" err="1" smtClean="0">
                <a:solidFill>
                  <a:srgbClr val="336699"/>
                </a:solidFill>
              </a:rPr>
              <a:t>can</a:t>
            </a:r>
            <a:r>
              <a:rPr lang="de-DE" sz="4100" dirty="0" smtClean="0">
                <a:solidFill>
                  <a:srgbClr val="336699"/>
                </a:solidFill>
              </a:rPr>
              <a:t> </a:t>
            </a:r>
            <a:r>
              <a:rPr lang="de-DE" sz="4100" dirty="0" err="1" smtClean="0">
                <a:solidFill>
                  <a:srgbClr val="336699"/>
                </a:solidFill>
              </a:rPr>
              <a:t>click</a:t>
            </a:r>
            <a:r>
              <a:rPr lang="de-DE" sz="4100" dirty="0" smtClean="0">
                <a:solidFill>
                  <a:srgbClr val="336699"/>
                </a:solidFill>
              </a:rPr>
              <a:t> </a:t>
            </a:r>
            <a:r>
              <a:rPr lang="de-DE" sz="4100" dirty="0" smtClean="0">
                <a:solidFill>
                  <a:srgbClr val="336699"/>
                </a:solidFill>
              </a:rPr>
              <a:t>on VR </a:t>
            </a:r>
            <a:r>
              <a:rPr lang="de-DE" sz="4100" dirty="0" err="1" smtClean="0">
                <a:solidFill>
                  <a:srgbClr val="336699"/>
                </a:solidFill>
              </a:rPr>
              <a:t>icon</a:t>
            </a:r>
            <a:r>
              <a:rPr lang="de-DE" sz="4100" dirty="0" smtClean="0">
                <a:solidFill>
                  <a:srgbClr val="336699"/>
                </a:solidFill>
              </a:rPr>
              <a:t> </a:t>
            </a:r>
            <a:r>
              <a:rPr lang="de-DE" sz="4100" dirty="0" err="1" smtClean="0">
                <a:solidFill>
                  <a:srgbClr val="336699"/>
                </a:solidFill>
              </a:rPr>
              <a:t>to</a:t>
            </a:r>
            <a:r>
              <a:rPr lang="de-DE" sz="4100" dirty="0" smtClean="0">
                <a:solidFill>
                  <a:srgbClr val="336699"/>
                </a:solidFill>
              </a:rPr>
              <a:t> </a:t>
            </a:r>
            <a:r>
              <a:rPr lang="de-DE" sz="4100" dirty="0" err="1" smtClean="0">
                <a:solidFill>
                  <a:srgbClr val="336699"/>
                </a:solidFill>
              </a:rPr>
              <a:t>enter</a:t>
            </a:r>
            <a:r>
              <a:rPr lang="de-DE" sz="4100" dirty="0" smtClean="0">
                <a:solidFill>
                  <a:srgbClr val="336699"/>
                </a:solidFill>
              </a:rPr>
              <a:t> VR </a:t>
            </a:r>
            <a:r>
              <a:rPr lang="de-DE" sz="4100" dirty="0" err="1" smtClean="0">
                <a:solidFill>
                  <a:srgbClr val="336699"/>
                </a:solidFill>
              </a:rPr>
              <a:t>mode</a:t>
            </a:r>
            <a:r>
              <a:rPr lang="de-DE" sz="4100" dirty="0" smtClean="0">
                <a:solidFill>
                  <a:srgbClr val="336699"/>
                </a:solidFill>
              </a:rPr>
              <a:t>.</a:t>
            </a:r>
            <a:endParaRPr lang="de-DE" sz="4100" i="0" u="none" strike="noStrike" cap="none" dirty="0" smtClean="0">
              <a:solidFill>
                <a:srgbClr val="336699"/>
              </a:solidFill>
              <a:sym typeface="Arial"/>
            </a:endParaRPr>
          </a:p>
          <a:p>
            <a:pPr marL="571500" lvl="0" indent="-571500">
              <a:buClr>
                <a:srgbClr val="336699"/>
              </a:buClr>
              <a:buFont typeface="Arial" charset="0"/>
              <a:buChar char="•"/>
            </a:pPr>
            <a:endParaRPr sz="28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636400" y="32949762"/>
            <a:ext cx="94245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marL="571500" indent="-571500"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000" dirty="0" smtClean="0">
                <a:solidFill>
                  <a:srgbClr val="336699"/>
                </a:solidFill>
              </a:rPr>
              <a:t>Allow users to access content through their mobile devices.</a:t>
            </a:r>
          </a:p>
          <a:p>
            <a:pPr marL="571500" indent="-571500"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000" dirty="0" smtClean="0">
                <a:solidFill>
                  <a:srgbClr val="336699"/>
                </a:solidFill>
              </a:rPr>
              <a:t>Create visualizations of abstract data structures and algorithms with VR and AR.</a:t>
            </a:r>
          </a:p>
          <a:p>
            <a:pPr marL="571500" indent="-571500"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000" dirty="0" smtClean="0">
                <a:solidFill>
                  <a:srgbClr val="336699"/>
                </a:solidFill>
              </a:rPr>
              <a:t>Use the </a:t>
            </a:r>
            <a:r>
              <a:rPr lang="en-US" sz="4000" dirty="0" err="1" smtClean="0">
                <a:solidFill>
                  <a:srgbClr val="336699"/>
                </a:solidFill>
              </a:rPr>
              <a:t>WebVR</a:t>
            </a:r>
            <a:r>
              <a:rPr lang="en-US" sz="4000" dirty="0" smtClean="0">
                <a:solidFill>
                  <a:srgbClr val="336699"/>
                </a:solidFill>
              </a:rPr>
              <a:t> </a:t>
            </a:r>
            <a:r>
              <a:rPr lang="en-US" sz="4000" dirty="0" err="1" smtClean="0">
                <a:solidFill>
                  <a:srgbClr val="336699"/>
                </a:solidFill>
              </a:rPr>
              <a:t>api</a:t>
            </a:r>
            <a:r>
              <a:rPr lang="en-US" sz="4000" dirty="0" smtClean="0">
                <a:solidFill>
                  <a:srgbClr val="336699"/>
                </a:solidFill>
              </a:rPr>
              <a:t>.</a:t>
            </a:r>
          </a:p>
          <a:p>
            <a:pPr marL="571500" indent="-571500"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000" dirty="0" smtClean="0">
                <a:solidFill>
                  <a:srgbClr val="336699"/>
                </a:solidFill>
              </a:rPr>
              <a:t>Dynamically set behavior of components based on user input.</a:t>
            </a:r>
            <a:endParaRPr lang="en-US" sz="4000" dirty="0">
              <a:solidFill>
                <a:srgbClr val="33669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636400" y="23063125"/>
            <a:ext cx="29680500" cy="9049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endParaRPr lang="en-US" sz="4100" b="0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636400" y="12853375"/>
            <a:ext cx="29680800" cy="9213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2183375" y="32949762"/>
            <a:ext cx="96621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L="571500" lvl="0" indent="-571500"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 err="1" smtClean="0">
                <a:solidFill>
                  <a:srgbClr val="336699"/>
                </a:solidFill>
              </a:rPr>
              <a:t>WebVR</a:t>
            </a:r>
            <a:r>
              <a:rPr lang="en-US" sz="4100" dirty="0" smtClean="0">
                <a:solidFill>
                  <a:srgbClr val="336699"/>
                </a:solidFill>
              </a:rPr>
              <a:t> for Education has the potential to enrich material taught in Computer Science courses.</a:t>
            </a:r>
          </a:p>
          <a:p>
            <a:pPr marL="571500" lvl="0" indent="-571500"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Providing access to visual learning material, the range of retention can increase for students with difficulty learning from traditional expositional teaching styles.</a:t>
            </a:r>
            <a:endParaRPr sz="4100" i="0" u="none" strike="noStrike" cap="none" dirty="0">
              <a:solidFill>
                <a:srgbClr val="336699"/>
              </a:solidFill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2183375" y="6095925"/>
            <a:ext cx="96621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 smtClean="0">
                <a:solidFill>
                  <a:srgbClr val="336699"/>
                </a:solidFill>
              </a:rPr>
              <a:t>Application</a:t>
            </a: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charset="0"/>
              <a:buChar char="•"/>
            </a:pPr>
            <a:r>
              <a:rPr lang="en-US" sz="4100" b="0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Via web access, students can explore visualized Computer Science topics.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Cross platform browser compatibility for </a:t>
            </a:r>
            <a:r>
              <a:rPr lang="en-US" sz="4100" dirty="0" err="1" smtClean="0">
                <a:solidFill>
                  <a:srgbClr val="336699"/>
                </a:solidFill>
              </a:rPr>
              <a:t>WebVR</a:t>
            </a:r>
            <a:r>
              <a:rPr lang="en-US" sz="4100" dirty="0" smtClean="0">
                <a:solidFill>
                  <a:srgbClr val="336699"/>
                </a:solidFill>
              </a:rPr>
              <a:t> </a:t>
            </a:r>
            <a:r>
              <a:rPr lang="en-US" sz="4100" dirty="0" err="1" smtClean="0">
                <a:solidFill>
                  <a:srgbClr val="336699"/>
                </a:solidFill>
              </a:rPr>
              <a:t>api</a:t>
            </a:r>
            <a:r>
              <a:rPr lang="en-US" sz="4100" dirty="0" smtClean="0">
                <a:solidFill>
                  <a:srgbClr val="336699"/>
                </a:solidFill>
              </a:rPr>
              <a:t>, allows students ease of access on desktop and mobile devices.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Financial barriers imposed by expensive hardware become smaller.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charset="0"/>
              <a:buChar char="•"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</a:rPr>
              <a:t>The material presented in this poster is based upon the work supported </a:t>
            </a:r>
            <a:r>
              <a:rPr lang="en-US" sz="3000" dirty="0" smtClean="0">
                <a:solidFill>
                  <a:schemeClr val="dk1"/>
                </a:solidFill>
              </a:rPr>
              <a:t>by Hamilton Chevez. </a:t>
            </a:r>
            <a:r>
              <a:rPr lang="en-US" sz="3000" dirty="0">
                <a:solidFill>
                  <a:schemeClr val="dk1"/>
                </a:solidFill>
              </a:rPr>
              <a:t>I am thankful to the help that I received from </a:t>
            </a:r>
            <a:r>
              <a:rPr lang="en-US" sz="3000" dirty="0" smtClean="0">
                <a:solidFill>
                  <a:schemeClr val="dk1"/>
                </a:solidFill>
              </a:rPr>
              <a:t>my project mentor Francisco Ortega and group members Bernardo </a:t>
            </a:r>
            <a:r>
              <a:rPr lang="en-US" sz="3000" dirty="0" err="1" smtClean="0">
                <a:solidFill>
                  <a:schemeClr val="dk1"/>
                </a:solidFill>
              </a:rPr>
              <a:t>Pla</a:t>
            </a:r>
            <a:r>
              <a:rPr lang="en-US" sz="3000" dirty="0" smtClean="0">
                <a:solidFill>
                  <a:schemeClr val="dk1"/>
                </a:solidFill>
              </a:rPr>
              <a:t>, Daniel </a:t>
            </a:r>
            <a:r>
              <a:rPr lang="en-US" sz="3000" dirty="0" err="1" smtClean="0">
                <a:solidFill>
                  <a:schemeClr val="dk1"/>
                </a:solidFill>
              </a:rPr>
              <a:t>Khawand</a:t>
            </a:r>
            <a:r>
              <a:rPr lang="en-US" sz="3000" dirty="0" smtClean="0">
                <a:solidFill>
                  <a:schemeClr val="dk1"/>
                </a:solidFill>
              </a:rPr>
              <a:t>, Daniel </a:t>
            </a:r>
            <a:r>
              <a:rPr lang="en-US" sz="3000" dirty="0" err="1" smtClean="0">
                <a:solidFill>
                  <a:schemeClr val="dk1"/>
                </a:solidFill>
              </a:rPr>
              <a:t>Rivero</a:t>
            </a:r>
            <a:r>
              <a:rPr lang="en-US" sz="3000" dirty="0" smtClean="0">
                <a:solidFill>
                  <a:schemeClr val="dk1"/>
                </a:solidFill>
              </a:rPr>
              <a:t>, </a:t>
            </a:r>
            <a:r>
              <a:rPr lang="en-US" sz="3000" dirty="0" err="1" smtClean="0">
                <a:solidFill>
                  <a:schemeClr val="dk1"/>
                </a:solidFill>
              </a:rPr>
              <a:t>Pachev</a:t>
            </a:r>
            <a:r>
              <a:rPr lang="en-US" sz="3000" dirty="0" smtClean="0">
                <a:solidFill>
                  <a:schemeClr val="dk1"/>
                </a:solidFill>
              </a:rPr>
              <a:t> Joseph</a:t>
            </a:r>
            <a:endParaRPr lang="en-US" sz="30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36" y="28759512"/>
            <a:ext cx="3488649" cy="31207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12" y="3616333"/>
            <a:ext cx="3612974" cy="18766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8" y="3204892"/>
            <a:ext cx="4745531" cy="19834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171" y="3304792"/>
            <a:ext cx="2854152" cy="2188183"/>
          </a:xfrm>
          <a:prstGeom prst="rect">
            <a:avLst/>
          </a:prstGeom>
        </p:spPr>
      </p:pic>
      <p:sp>
        <p:nvSpPr>
          <p:cNvPr id="23" name="Shape 103"/>
          <p:cNvSpPr txBox="1"/>
          <p:nvPr/>
        </p:nvSpPr>
        <p:spPr>
          <a:xfrm>
            <a:off x="22967949" y="32859555"/>
            <a:ext cx="8348951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What’s Next</a:t>
            </a: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Creating dynamic content in VR Scenes.</a:t>
            </a:r>
            <a:endParaRPr lang="en-US" sz="4100" dirty="0" smtClean="0">
              <a:solidFill>
                <a:srgbClr val="336699"/>
              </a:solidFill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Using </a:t>
            </a:r>
            <a:r>
              <a:rPr lang="en-US" sz="4100" dirty="0" err="1" smtClean="0">
                <a:solidFill>
                  <a:srgbClr val="336699"/>
                </a:solidFill>
              </a:rPr>
              <a:t>Argon.js</a:t>
            </a:r>
            <a:r>
              <a:rPr lang="en-US" sz="4100" dirty="0" smtClean="0">
                <a:solidFill>
                  <a:srgbClr val="336699"/>
                </a:solidFill>
              </a:rPr>
              <a:t> for AR content.</a:t>
            </a:r>
            <a:endParaRPr lang="en-US" sz="4100" dirty="0" smtClean="0">
              <a:solidFill>
                <a:srgbClr val="336699"/>
              </a:solidFill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Optimize rendering speed with </a:t>
            </a:r>
            <a:r>
              <a:rPr lang="en-US" sz="4100" dirty="0" err="1" smtClean="0">
                <a:solidFill>
                  <a:srgbClr val="336699"/>
                </a:solidFill>
              </a:rPr>
              <a:t>WebAssembly</a:t>
            </a:r>
            <a:r>
              <a:rPr lang="en-US" sz="4100" dirty="0" smtClean="0">
                <a:solidFill>
                  <a:srgbClr val="336699"/>
                </a:solidFill>
              </a:rPr>
              <a:t>.</a:t>
            </a:r>
            <a:endParaRPr lang="en-US" sz="4100" dirty="0" smtClean="0">
              <a:solidFill>
                <a:srgbClr val="336699"/>
              </a:solidFill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Visualizing more Computer Science concepts.</a:t>
            </a: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5437" y="24648820"/>
            <a:ext cx="866287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Built with A-Frame JavaScript framework.</a:t>
            </a:r>
          </a:p>
          <a:p>
            <a:pPr marL="571500" lvl="0" indent="-571500"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The framework is an abstraction of an entity-component architecture on top of </a:t>
            </a:r>
            <a:r>
              <a:rPr lang="en-US" sz="4100" dirty="0" err="1">
                <a:solidFill>
                  <a:srgbClr val="336699"/>
                </a:solidFill>
              </a:rPr>
              <a:t>Three.JS</a:t>
            </a:r>
            <a:r>
              <a:rPr lang="en-US" sz="4100" dirty="0">
                <a:solidFill>
                  <a:srgbClr val="336699"/>
                </a:solidFill>
              </a:rPr>
              <a:t>, </a:t>
            </a:r>
            <a:r>
              <a:rPr lang="en-US" sz="4100" dirty="0" err="1">
                <a:solidFill>
                  <a:srgbClr val="336699"/>
                </a:solidFill>
              </a:rPr>
              <a:t>WebVR</a:t>
            </a:r>
            <a:r>
              <a:rPr lang="en-US" sz="4100" dirty="0">
                <a:solidFill>
                  <a:srgbClr val="336699"/>
                </a:solidFill>
              </a:rPr>
              <a:t> </a:t>
            </a:r>
            <a:r>
              <a:rPr lang="en-US" sz="4100" dirty="0" err="1">
                <a:solidFill>
                  <a:srgbClr val="336699"/>
                </a:solidFill>
              </a:rPr>
              <a:t>api</a:t>
            </a:r>
            <a:r>
              <a:rPr lang="en-US" sz="4100" dirty="0">
                <a:solidFill>
                  <a:srgbClr val="336699"/>
                </a:solidFill>
              </a:rPr>
              <a:t>, and </a:t>
            </a:r>
            <a:r>
              <a:rPr lang="en-US" sz="4100" dirty="0" err="1">
                <a:solidFill>
                  <a:srgbClr val="336699"/>
                </a:solidFill>
              </a:rPr>
              <a:t>WebGL</a:t>
            </a:r>
            <a:r>
              <a:rPr lang="en-US" sz="4100" dirty="0">
                <a:solidFill>
                  <a:srgbClr val="336699"/>
                </a:solidFill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5906" y="24657412"/>
            <a:ext cx="9156700" cy="1930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321" y="14635402"/>
            <a:ext cx="9023703" cy="56199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916" y="14635402"/>
            <a:ext cx="8494020" cy="561994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2" name="TextBox 11"/>
          <p:cNvSpPr txBox="1"/>
          <p:nvPr/>
        </p:nvSpPr>
        <p:spPr>
          <a:xfrm>
            <a:off x="12183375" y="27371291"/>
            <a:ext cx="9119231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Scenes : Global management of classes and entities.</a:t>
            </a:r>
          </a:p>
          <a:p>
            <a:pPr marL="571500" lvl="0" indent="-571500"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Entities: Placeholder objects appearance, behavior, and functionality components.</a:t>
            </a:r>
          </a:p>
          <a:p>
            <a:pPr marL="571500" lvl="0" indent="-571500"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Components: Reusable and modular chunk of data.</a:t>
            </a:r>
            <a:endParaRPr lang="en-US" sz="4100" dirty="0">
              <a:solidFill>
                <a:srgbClr val="336699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5631" y="15150775"/>
            <a:ext cx="6834569" cy="5104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49" y="417952"/>
            <a:ext cx="6550628" cy="16720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5085" y="417952"/>
            <a:ext cx="4951815" cy="28785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888" y="23709744"/>
            <a:ext cx="6839238" cy="757793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12056" y="20831790"/>
            <a:ext cx="379623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99"/>
                </a:solidFill>
              </a:rPr>
              <a:t>Binary Search Tree Scene</a:t>
            </a:r>
            <a:endParaRPr lang="en-US" sz="2400" dirty="0">
              <a:solidFill>
                <a:srgbClr val="00669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032700" y="20831790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99"/>
                </a:solidFill>
              </a:rPr>
              <a:t>Selection Sort Scene</a:t>
            </a:r>
            <a:endParaRPr lang="en-US" sz="2400" dirty="0">
              <a:solidFill>
                <a:srgbClr val="00669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5782</TotalTime>
  <Words>374</Words>
  <Application>Microsoft Macintosh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Times New Roman</vt:lpstr>
      <vt:lpstr>Arial</vt:lpstr>
      <vt:lpstr>Diseño predeterminado</vt:lpstr>
      <vt:lpstr>Custom Design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Hamilton Chevez</cp:lastModifiedBy>
  <cp:revision>33</cp:revision>
  <cp:lastPrinted>2017-07-17T16:12:14Z</cp:lastPrinted>
  <dcterms:modified xsi:type="dcterms:W3CDTF">2017-07-17T20:04:54Z</dcterms:modified>
</cp:coreProperties>
</file>