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0" name="Shape 25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60" name="Shape 26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8" name="Shape 27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3" name="Shape 28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84" name="Shape 28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2" name="Shape 18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90" name="Shape 19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9" name="Shape 19"/>
          <p:cNvSpPr txBox="1"/>
          <p:nvPr>
            <p:ph type="ctrTitle"/>
          </p:nvPr>
        </p:nvSpPr>
        <p:spPr>
          <a:xfrm>
            <a:off x="1600200" y="2492375"/>
            <a:ext cx="6762600" cy="1470000"/>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600"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95" name="Shape 95"/>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00" name="Shape 100"/>
          <p:cNvSpPr txBox="1"/>
          <p:nvPr>
            <p:ph type="title"/>
          </p:nvPr>
        </p:nvSpPr>
        <p:spPr>
          <a:xfrm>
            <a:off x="779464" y="590550"/>
            <a:ext cx="3657600" cy="1161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599" cy="53088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6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00" cy="6483300"/>
          </a:xfrm>
          <a:prstGeom prst="rect">
            <a:avLst/>
          </a:prstGeom>
          <a:noFill/>
          <a:ln>
            <a:noFill/>
          </a:ln>
        </p:spPr>
      </p:pic>
      <p:sp>
        <p:nvSpPr>
          <p:cNvPr id="108" name="Shape 108"/>
          <p:cNvSpPr txBox="1"/>
          <p:nvPr>
            <p:ph type="title"/>
          </p:nvPr>
        </p:nvSpPr>
        <p:spPr>
          <a:xfrm>
            <a:off x="3886200" y="533400"/>
            <a:ext cx="4476600" cy="12525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00" cy="3810000"/>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39" y="179292"/>
            <a:ext cx="3281100" cy="6483000"/>
          </a:xfrm>
          <a:prstGeom prst="round1Rect">
            <a:avLst>
              <a:gd fmla="val 17325" name="adj"/>
            </a:avLst>
          </a:prstGeom>
          <a:blipFill rotWithShape="1">
            <a:blip r:embed="rId3">
              <a:alphaModFix/>
            </a:blip>
            <a:stretch>
              <a:fillRect b="0" l="100000" r="10000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6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16" name="Shape 116"/>
          <p:cNvSpPr txBox="1"/>
          <p:nvPr>
            <p:ph type="title"/>
          </p:nvPr>
        </p:nvSpPr>
        <p:spPr>
          <a:xfrm>
            <a:off x="4710953" y="533400"/>
            <a:ext cx="3657600" cy="12525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0"/>
          </a:xfrm>
          <a:prstGeom prst="ellipse">
            <a:avLst/>
          </a:prstGeom>
          <a:blipFill rotWithShape="1">
            <a:blip r:embed="rId3">
              <a:alphaModFix/>
            </a:blip>
            <a:stretch>
              <a:fillRect b="0" l="100000" r="10000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599" cy="3810000"/>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4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2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24" name="Shape 124"/>
          <p:cNvSpPr txBox="1"/>
          <p:nvPr>
            <p:ph type="title"/>
          </p:nvPr>
        </p:nvSpPr>
        <p:spPr>
          <a:xfrm>
            <a:off x="808037" y="3778623"/>
            <a:ext cx="7560600" cy="11028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610" y="762000"/>
            <a:ext cx="7427700" cy="2989800"/>
          </a:xfrm>
          <a:prstGeom prst="roundRect">
            <a:avLst>
              <a:gd fmla="val 7476" name="adj"/>
            </a:avLst>
          </a:prstGeom>
          <a:blipFill rotWithShape="1">
            <a:blip r:embed="rId3">
              <a:alphaModFix/>
            </a:blip>
            <a:stretch>
              <a:fillRect b="0" l="100000" r="10000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60000" cy="1221000"/>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4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2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132" name="Shape 132"/>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7050" y="141300"/>
            <a:ext cx="4208400" cy="7583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139" name="Shape 139"/>
          <p:cNvSpPr txBox="1"/>
          <p:nvPr>
            <p:ph type="title"/>
          </p:nvPr>
        </p:nvSpPr>
        <p:spPr>
          <a:xfrm rot="5400000">
            <a:off x="5373299" y="2734862"/>
            <a:ext cx="5268900" cy="13581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275" y="328564"/>
            <a:ext cx="5268900" cy="61707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26" name="Shape 26"/>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600" cy="6483299"/>
          </a:xfrm>
          <a:prstGeom prst="rect">
            <a:avLst/>
          </a:prstGeom>
          <a:noFill/>
          <a:ln>
            <a:noFill/>
          </a:ln>
        </p:spPr>
      </p:pic>
      <p:sp>
        <p:nvSpPr>
          <p:cNvPr id="33" name="Shape 33"/>
          <p:cNvSpPr txBox="1"/>
          <p:nvPr>
            <p:ph type="title"/>
          </p:nvPr>
        </p:nvSpPr>
        <p:spPr>
          <a:xfrm>
            <a:off x="779462" y="2591359"/>
            <a:ext cx="7583400" cy="13620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00" cy="1500300"/>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40" name="Shape 40"/>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cxnSp>
        <p:nvCxnSpPr>
          <p:cNvPr id="48" name="Shape 48"/>
          <p:cNvCxnSpPr/>
          <p:nvPr/>
        </p:nvCxnSpPr>
        <p:spPr>
          <a:xfrm>
            <a:off x="874712" y="2286000"/>
            <a:ext cx="3562500" cy="1500"/>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00" cy="1500"/>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500" cy="1500"/>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00" cy="1500"/>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00" cy="10443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99"/>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99"/>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62" name="Shape 62"/>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2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2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0" name="Shape 70"/>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9" name="Shape 79"/>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89" name="Shape 89"/>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00" cy="6478500"/>
          </a:xfrm>
          <a:prstGeom prst="round2DiagRect">
            <a:avLst>
              <a:gd fmla="val 9416" name="adj1"/>
              <a:gd fmla="val 0" name="adj2"/>
            </a:avLst>
          </a:prstGeom>
          <a:gradFill>
            <a:gsLst>
              <a:gs pos="0">
                <a:srgbClr val="B27A00"/>
              </a:gs>
              <a:gs pos="13000">
                <a:srgbClr val="B27A00"/>
              </a:gs>
              <a:gs pos="100000">
                <a:schemeClr val="lt1"/>
              </a:gs>
            </a:gsLst>
            <a:lin ang="5400012"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600" cy="6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66900" y="430699"/>
            <a:ext cx="8848500" cy="55608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rPr lang="en-US" sz="2600"/>
              <a:t>Final Presentation</a:t>
            </a:r>
          </a:p>
          <a:p>
            <a:pPr indent="0" lvl="0" marL="0" marR="0" rtl="0" algn="ctr">
              <a:spcBef>
                <a:spcPts val="0"/>
              </a:spcBef>
              <a:spcAft>
                <a:spcPts val="0"/>
              </a:spcAft>
              <a:buSzPct val="25000"/>
              <a:buNone/>
            </a:pPr>
            <a:r>
              <a:rPr lang="en-US" sz="2600"/>
              <a:t>Summer 2017</a:t>
            </a:r>
          </a:p>
          <a:p>
            <a:pPr indent="0" lvl="0" marL="0" marR="0" rtl="0" algn="ctr">
              <a:spcBef>
                <a:spcPts val="0"/>
              </a:spcBef>
              <a:spcAft>
                <a:spcPts val="0"/>
              </a:spcAft>
              <a:buSzPct val="25000"/>
              <a:buNone/>
            </a:pPr>
            <a:r>
              <a:t/>
            </a:r>
            <a:endParaRPr sz="2600"/>
          </a:p>
          <a:p>
            <a:pPr indent="0" lvl="0" marL="0" marR="0" rtl="0" algn="ctr">
              <a:spcBef>
                <a:spcPts val="0"/>
              </a:spcBef>
              <a:spcAft>
                <a:spcPts val="0"/>
              </a:spcAft>
              <a:buSzPct val="25000"/>
              <a:buNone/>
            </a:pPr>
            <a:r>
              <a:rPr lang="en-US" sz="2600"/>
              <a:t>Web-VR v. 1.0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1" i="0" lang="en-US" sz="1800" u="none" cap="none" strike="noStrike">
                <a:solidFill>
                  <a:srgbClr val="001D4D"/>
                </a:solidFill>
              </a:rPr>
              <a:t>Team Members</a:t>
            </a:r>
          </a:p>
          <a:p>
            <a:pPr indent="0" lvl="0" marL="0" marR="0" rtl="0" algn="ctr">
              <a:spcBef>
                <a:spcPts val="0"/>
              </a:spcBef>
              <a:spcAft>
                <a:spcPts val="0"/>
              </a:spcAft>
              <a:buSzPct val="25000"/>
              <a:buNone/>
            </a:pPr>
            <a:r>
              <a:rPr b="0" i="0" lang="en-US" sz="1600" u="none" cap="none" strike="noStrike">
                <a:solidFill>
                  <a:srgbClr val="001D4D"/>
                </a:solidFill>
                <a:latin typeface="Trebuchet MS"/>
                <a:ea typeface="Trebuchet MS"/>
                <a:cs typeface="Trebuchet MS"/>
                <a:sym typeface="Trebuchet MS"/>
              </a:rPr>
              <a:t> Hamilton Chevez, Pachev Joseph, Daniel Khawand, Bernardo Pla, Daniel Rivero</a:t>
            </a:r>
          </a:p>
          <a:p>
            <a:pPr indent="0" lvl="0" marL="0" marR="0" rtl="0" algn="ctr">
              <a:spcBef>
                <a:spcPts val="0"/>
              </a:spcBef>
              <a:spcAft>
                <a:spcPts val="0"/>
              </a:spcAft>
              <a:buSzPct val="25000"/>
              <a:buNone/>
            </a:pPr>
            <a:br>
              <a:rPr b="0" i="0" lang="en-US" sz="2000" u="none" cap="none" strike="noStrike">
                <a:solidFill>
                  <a:srgbClr val="001D4D"/>
                </a:solidFill>
                <a:latin typeface="Trebuchet MS"/>
                <a:ea typeface="Trebuchet MS"/>
                <a:cs typeface="Trebuchet MS"/>
                <a:sym typeface="Trebuchet MS"/>
              </a:rPr>
            </a:br>
            <a:r>
              <a:rPr b="1" i="0" lang="en-US" sz="1800" u="none" cap="none" strike="noStrike">
                <a:solidFill>
                  <a:srgbClr val="001D4D"/>
                </a:solidFill>
              </a:rPr>
              <a:t>Product Owner</a:t>
            </a:r>
          </a:p>
          <a:p>
            <a:pPr indent="0" lvl="0" marL="0" marR="0" rtl="0" algn="ctr">
              <a:spcBef>
                <a:spcPts val="0"/>
              </a:spcBef>
              <a:spcAft>
                <a:spcPts val="0"/>
              </a:spcAft>
              <a:buSzPct val="25000"/>
              <a:buNone/>
            </a:pPr>
            <a:r>
              <a:rPr b="0" i="0" lang="en-US" sz="1800" u="none" cap="none" strike="noStrike">
                <a:solidFill>
                  <a:srgbClr val="001D4D"/>
                </a:solidFill>
                <a:latin typeface="Trebuchet MS"/>
                <a:ea typeface="Trebuchet MS"/>
                <a:cs typeface="Trebuchet MS"/>
                <a:sym typeface="Trebuchet MS"/>
              </a:rPr>
              <a:t> Francisco Ortega</a:t>
            </a:r>
          </a:p>
          <a:p>
            <a:pPr indent="0" lvl="0" marL="0" marR="0" rtl="0" algn="ctr">
              <a:spcBef>
                <a:spcPts val="0"/>
              </a:spcBef>
              <a:spcAft>
                <a:spcPts val="0"/>
              </a:spcAft>
              <a:buSzPct val="25000"/>
              <a:buNone/>
            </a:pPr>
            <a:r>
              <a:t/>
            </a:r>
            <a:endParaRPr sz="2000"/>
          </a:p>
          <a:p>
            <a:pPr indent="0" lvl="0" marL="0" marR="0" rtl="0" algn="ctr">
              <a:spcBef>
                <a:spcPts val="0"/>
              </a:spcBef>
              <a:spcAft>
                <a:spcPts val="0"/>
              </a:spcAft>
              <a:buSzPct val="25000"/>
              <a:buNone/>
            </a:pPr>
            <a:r>
              <a:rPr b="1" lang="en-US" sz="1800"/>
              <a:t>Instructor</a:t>
            </a:r>
          </a:p>
          <a:p>
            <a:pPr indent="0" lvl="0" marL="0" marR="0" rtl="0" algn="ctr">
              <a:spcBef>
                <a:spcPts val="0"/>
              </a:spcBef>
              <a:spcAft>
                <a:spcPts val="0"/>
              </a:spcAft>
              <a:buSzPct val="25000"/>
              <a:buNone/>
            </a:pPr>
            <a:r>
              <a:rPr lang="en-US" sz="1800"/>
              <a:t> </a:t>
            </a:r>
            <a:r>
              <a:rPr lang="en-US" sz="1800"/>
              <a:t>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pic>
        <p:nvPicPr>
          <p:cNvPr id="151" name="Shape 151"/>
          <p:cNvPicPr preferRelativeResize="0"/>
          <p:nvPr/>
        </p:nvPicPr>
        <p:blipFill>
          <a:blip r:embed="rId3">
            <a:alphaModFix/>
          </a:blip>
          <a:stretch>
            <a:fillRect/>
          </a:stretch>
        </p:blipFill>
        <p:spPr>
          <a:xfrm>
            <a:off x="566350" y="5991488"/>
            <a:ext cx="1668300" cy="52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a:t>
            </a:r>
            <a:r>
              <a:rPr lang="en-US"/>
              <a:t>#673 Module collision detection</a:t>
            </a:r>
          </a:p>
        </p:txBody>
      </p:sp>
      <p:pic>
        <p:nvPicPr>
          <p:cNvPr descr="673-seq.png" id="228" name="Shape 228"/>
          <p:cNvPicPr preferRelativeResize="0"/>
          <p:nvPr/>
        </p:nvPicPr>
        <p:blipFill>
          <a:blip r:embed="rId3">
            <a:alphaModFix/>
          </a:blip>
          <a:stretch>
            <a:fillRect/>
          </a:stretch>
        </p:blipFill>
        <p:spPr>
          <a:xfrm>
            <a:off x="833050" y="1488050"/>
            <a:ext cx="4201275" cy="4761249"/>
          </a:xfrm>
          <a:prstGeom prst="rect">
            <a:avLst/>
          </a:prstGeom>
          <a:noFill/>
          <a:ln>
            <a:noFill/>
          </a:ln>
        </p:spPr>
      </p:pic>
      <p:sp>
        <p:nvSpPr>
          <p:cNvPr id="229" name="Shape 229"/>
          <p:cNvSpPr txBox="1"/>
          <p:nvPr/>
        </p:nvSpPr>
        <p:spPr>
          <a:xfrm>
            <a:off x="5175625" y="187505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This provides a </a:t>
            </a:r>
            <a:r>
              <a:rPr lang="en-US"/>
              <a:t>user who plays this game with a robot that is able to detect modules that are placed on its programming board so that the user can give commands to the robot.</a:t>
            </a:r>
            <a:br>
              <a:rPr lang="en-US"/>
            </a:b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a:t>
            </a:r>
            <a:r>
              <a:rPr lang="en-US"/>
              <a:t>#752 Video Game Controller</a:t>
            </a:r>
          </a:p>
        </p:txBody>
      </p:sp>
      <p:pic>
        <p:nvPicPr>
          <p:cNvPr descr="sequence diagram controller.png" id="236" name="Shape 236"/>
          <p:cNvPicPr preferRelativeResize="0"/>
          <p:nvPr/>
        </p:nvPicPr>
        <p:blipFill>
          <a:blip r:embed="rId3">
            <a:alphaModFix/>
          </a:blip>
          <a:stretch>
            <a:fillRect/>
          </a:stretch>
        </p:blipFill>
        <p:spPr>
          <a:xfrm>
            <a:off x="563350" y="1502650"/>
            <a:ext cx="4291174" cy="4755075"/>
          </a:xfrm>
          <a:prstGeom prst="rect">
            <a:avLst/>
          </a:prstGeom>
          <a:noFill/>
          <a:ln>
            <a:noFill/>
          </a:ln>
        </p:spPr>
      </p:pic>
      <p:sp>
        <p:nvSpPr>
          <p:cNvPr id="237" name="Shape 237"/>
          <p:cNvSpPr txBox="1"/>
          <p:nvPr/>
        </p:nvSpPr>
        <p:spPr>
          <a:xfrm>
            <a:off x="5144550" y="1929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This provides </a:t>
            </a:r>
            <a:r>
              <a:rPr lang="en-US"/>
              <a:t>developers with  a modular interface to connect a video game controller to any computer and have it be usable. The controller also provides meaninful output based on the developer’s requests.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a:t>
            </a:r>
            <a:r>
              <a:rPr lang="en-US"/>
              <a:t>#758 Generic Empty Device Implementation</a:t>
            </a:r>
          </a:p>
        </p:txBody>
      </p:sp>
      <p:sp>
        <p:nvSpPr>
          <p:cNvPr id="244" name="Shape 244"/>
          <p:cNvSpPr/>
          <p:nvPr/>
        </p:nvSpPr>
        <p:spPr>
          <a:xfrm>
            <a:off x="565050" y="1669550"/>
            <a:ext cx="5445300" cy="42354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758 Sequence Diagram.png" id="245" name="Shape 245"/>
          <p:cNvPicPr preferRelativeResize="0"/>
          <p:nvPr/>
        </p:nvPicPr>
        <p:blipFill>
          <a:blip r:embed="rId3">
            <a:alphaModFix/>
          </a:blip>
          <a:stretch>
            <a:fillRect/>
          </a:stretch>
        </p:blipFill>
        <p:spPr>
          <a:xfrm>
            <a:off x="694999" y="1796980"/>
            <a:ext cx="5185425" cy="3980488"/>
          </a:xfrm>
          <a:prstGeom prst="rect">
            <a:avLst/>
          </a:prstGeom>
          <a:noFill/>
          <a:ln>
            <a:noFill/>
          </a:ln>
        </p:spPr>
      </p:pic>
      <p:sp>
        <p:nvSpPr>
          <p:cNvPr id="246" name="Shape 246"/>
          <p:cNvSpPr txBox="1"/>
          <p:nvPr/>
        </p:nvSpPr>
        <p:spPr>
          <a:xfrm>
            <a:off x="6087425" y="2106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This provides developers with a means to create a </a:t>
            </a:r>
            <a:r>
              <a:rPr lang="en-US"/>
              <a:t>class in rust to handle generic or “unsupported” devices, so that the library can support as many devices as possible.</a:t>
            </a:r>
            <a:br>
              <a:rPr lang="en-US"/>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53" name="Shape 253"/>
          <p:cNvSpPr txBox="1"/>
          <p:nvPr/>
        </p:nvSpPr>
        <p:spPr>
          <a:xfrm>
            <a:off x="732025" y="1720925"/>
            <a:ext cx="7583400" cy="488100"/>
          </a:xfrm>
          <a:prstGeom prst="rect">
            <a:avLst/>
          </a:prstGeom>
          <a:noFill/>
          <a:ln>
            <a:noFill/>
          </a:ln>
        </p:spPr>
        <p:txBody>
          <a:bodyPr anchorCtr="0" anchor="t" bIns="91425" lIns="91425" rIns="91425" tIns="91425">
            <a:noAutofit/>
          </a:bodyPr>
          <a:lstStyle/>
          <a:p>
            <a:pPr lvl="0">
              <a:spcBef>
                <a:spcPts val="0"/>
              </a:spcBef>
              <a:buNone/>
            </a:pPr>
            <a:r>
              <a:rPr lang="en-US"/>
              <a:t>Each team wrote systems, subsystems, and unit tests. Below are a few</a:t>
            </a:r>
          </a:p>
        </p:txBody>
      </p:sp>
      <p:pic>
        <p:nvPicPr>
          <p:cNvPr id="254" name="Shape 254"/>
          <p:cNvPicPr preferRelativeResize="0"/>
          <p:nvPr/>
        </p:nvPicPr>
        <p:blipFill>
          <a:blip r:embed="rId3">
            <a:alphaModFix/>
          </a:blip>
          <a:stretch>
            <a:fillRect/>
          </a:stretch>
        </p:blipFill>
        <p:spPr>
          <a:xfrm>
            <a:off x="539374" y="2341562"/>
            <a:ext cx="3942725" cy="2174875"/>
          </a:xfrm>
          <a:prstGeom prst="rect">
            <a:avLst/>
          </a:prstGeom>
          <a:noFill/>
          <a:ln>
            <a:noFill/>
          </a:ln>
        </p:spPr>
      </p:pic>
      <p:pic>
        <p:nvPicPr>
          <p:cNvPr id="255" name="Shape 255"/>
          <p:cNvPicPr preferRelativeResize="0"/>
          <p:nvPr/>
        </p:nvPicPr>
        <p:blipFill>
          <a:blip r:embed="rId4">
            <a:alphaModFix/>
          </a:blip>
          <a:stretch>
            <a:fillRect/>
          </a:stretch>
        </p:blipFill>
        <p:spPr>
          <a:xfrm>
            <a:off x="911825" y="4700375"/>
            <a:ext cx="4686949" cy="1775800"/>
          </a:xfrm>
          <a:prstGeom prst="rect">
            <a:avLst/>
          </a:prstGeom>
          <a:noFill/>
          <a:ln>
            <a:noFill/>
          </a:ln>
        </p:spPr>
      </p:pic>
      <p:pic>
        <p:nvPicPr>
          <p:cNvPr id="256" name="Shape 256"/>
          <p:cNvPicPr preferRelativeResize="0"/>
          <p:nvPr/>
        </p:nvPicPr>
        <p:blipFill>
          <a:blip r:embed="rId5">
            <a:alphaModFix/>
          </a:blip>
          <a:stretch>
            <a:fillRect/>
          </a:stretch>
        </p:blipFill>
        <p:spPr>
          <a:xfrm>
            <a:off x="4816000" y="2341575"/>
            <a:ext cx="3878550" cy="217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63" name="Shape 263"/>
          <p:cNvSpPr txBox="1"/>
          <p:nvPr>
            <p:ph idx="1" type="body"/>
          </p:nvPr>
        </p:nvSpPr>
        <p:spPr>
          <a:xfrm>
            <a:off x="779462" y="1828800"/>
            <a:ext cx="3657600" cy="4219500"/>
          </a:xfrm>
          <a:prstGeom prst="rect">
            <a:avLst/>
          </a:prstGeom>
          <a:noFill/>
          <a:ln>
            <a:noFill/>
          </a:ln>
        </p:spPr>
        <p:txBody>
          <a:bodyPr anchorCtr="0" anchor="t" bIns="45700" lIns="91425" rIns="91425" tIns="45700">
            <a:noAutofit/>
          </a:bodyPr>
          <a:lstStyle/>
          <a:p>
            <a:pPr indent="-317500" lvl="0" marL="457200" marR="0" rtl="0" algn="l">
              <a:spcBef>
                <a:spcPts val="0"/>
              </a:spcBef>
              <a:spcAft>
                <a:spcPts val="0"/>
              </a:spcAft>
              <a:buSzPct val="100000"/>
            </a:pPr>
            <a:r>
              <a:rPr lang="en-US" sz="1400"/>
              <a:t>WebVR - 1.0 establishes the foundation for future development. The HID library, developed by Bernardo &amp; Pachev sets the next step for integrating basic interface devices with WebVR-api in the Servo browser.</a:t>
            </a:r>
          </a:p>
          <a:p>
            <a:pPr indent="0" lvl="0" marL="0" marR="0" rtl="0" algn="l">
              <a:spcBef>
                <a:spcPts val="0"/>
              </a:spcBef>
              <a:spcAft>
                <a:spcPts val="0"/>
              </a:spcAft>
              <a:buNone/>
            </a:pPr>
            <a:r>
              <a:t/>
            </a:r>
            <a:endParaRPr sz="1400"/>
          </a:p>
          <a:p>
            <a:pPr indent="-317500" lvl="0" marL="457200" marR="0" rtl="0" algn="l">
              <a:spcBef>
                <a:spcPts val="0"/>
              </a:spcBef>
              <a:spcAft>
                <a:spcPts val="0"/>
              </a:spcAft>
              <a:buSzPct val="100000"/>
            </a:pPr>
            <a:r>
              <a:rPr lang="en-US" sz="1400"/>
              <a:t>Daniel K. and Hamilton used a combination of Javascript libraries and frameworks to present different solutions to what can be implemented at the moment with the WebVr api.</a:t>
            </a:r>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p:txBody>
      </p:sp>
      <p:pic>
        <p:nvPicPr>
          <p:cNvPr descr="rust-logo-512x512-blk.png" id="264" name="Shape 264"/>
          <p:cNvPicPr preferRelativeResize="0"/>
          <p:nvPr/>
        </p:nvPicPr>
        <p:blipFill>
          <a:blip r:embed="rId3">
            <a:alphaModFix/>
          </a:blip>
          <a:stretch>
            <a:fillRect/>
          </a:stretch>
        </p:blipFill>
        <p:spPr>
          <a:xfrm>
            <a:off x="779475" y="4988550"/>
            <a:ext cx="1269224" cy="1269224"/>
          </a:xfrm>
          <a:prstGeom prst="rect">
            <a:avLst/>
          </a:prstGeom>
          <a:noFill/>
          <a:ln>
            <a:noFill/>
          </a:ln>
        </p:spPr>
      </p:pic>
      <p:pic>
        <p:nvPicPr>
          <p:cNvPr descr="Cargo-Logo-Small-c39abeb466d747f3be442698662c5260.png" id="265" name="Shape 265"/>
          <p:cNvPicPr preferRelativeResize="0"/>
          <p:nvPr/>
        </p:nvPicPr>
        <p:blipFill>
          <a:blip r:embed="rId4">
            <a:alphaModFix/>
          </a:blip>
          <a:stretch>
            <a:fillRect/>
          </a:stretch>
        </p:blipFill>
        <p:spPr>
          <a:xfrm>
            <a:off x="2160825" y="4988543"/>
            <a:ext cx="1412324" cy="1269224"/>
          </a:xfrm>
          <a:prstGeom prst="rect">
            <a:avLst/>
          </a:prstGeom>
          <a:noFill/>
          <a:ln>
            <a:noFill/>
          </a:ln>
        </p:spPr>
      </p:pic>
      <p:sp>
        <p:nvSpPr>
          <p:cNvPr id="266" name="Shape 266"/>
          <p:cNvSpPr txBox="1"/>
          <p:nvPr>
            <p:ph idx="2" type="body"/>
          </p:nvPr>
        </p:nvSpPr>
        <p:spPr>
          <a:xfrm>
            <a:off x="4688541" y="1752600"/>
            <a:ext cx="3657600" cy="4219500"/>
          </a:xfrm>
          <a:prstGeom prst="rect">
            <a:avLst/>
          </a:prstGeom>
        </p:spPr>
        <p:txBody>
          <a:bodyPr anchorCtr="0" anchor="t" bIns="91425" lIns="91425" rIns="91425" tIns="91425">
            <a:noAutofit/>
          </a:bodyPr>
          <a:lstStyle/>
          <a:p>
            <a:pPr lvl="1" rtl="0">
              <a:spcBef>
                <a:spcPts val="0"/>
              </a:spcBef>
              <a:buSzPct val="100000"/>
            </a:pPr>
            <a:r>
              <a:rPr lang="en-US" sz="1400"/>
              <a:t>Daniel R. used the Unity engine along with the HTC Vive to create a virtual reality game while subliminally introducing programming concepts to the user. </a:t>
            </a:r>
          </a:p>
          <a:p>
            <a:pPr indent="0" lvl="0" marL="457200" rtl="0">
              <a:spcBef>
                <a:spcPts val="0"/>
              </a:spcBef>
              <a:buNone/>
            </a:pPr>
            <a:r>
              <a:t/>
            </a:r>
            <a:endParaRPr sz="1400"/>
          </a:p>
          <a:p>
            <a:pPr lvl="1" rtl="0">
              <a:spcBef>
                <a:spcPts val="0"/>
              </a:spcBef>
              <a:buSzPct val="100000"/>
            </a:pPr>
            <a:r>
              <a:rPr lang="en-US" sz="1400"/>
              <a:t>To exercise teamwork we held daily scrum meetings and used Mingle to keep track of our progress. </a:t>
            </a:r>
          </a:p>
          <a:p>
            <a:pPr lvl="1" rtl="0">
              <a:spcBef>
                <a:spcPts val="0"/>
              </a:spcBef>
              <a:buSzPct val="100000"/>
            </a:pPr>
            <a:r>
              <a:rPr lang="en-US" sz="1400"/>
              <a:t>All of our documentation and source code can be found on our Github repository.</a:t>
            </a:r>
          </a:p>
        </p:txBody>
      </p:sp>
      <p:pic>
        <p:nvPicPr>
          <p:cNvPr descr="aframe-logo.png" id="267" name="Shape 267"/>
          <p:cNvPicPr preferRelativeResize="0"/>
          <p:nvPr/>
        </p:nvPicPr>
        <p:blipFill>
          <a:blip r:embed="rId5">
            <a:alphaModFix/>
          </a:blip>
          <a:stretch>
            <a:fillRect/>
          </a:stretch>
        </p:blipFill>
        <p:spPr>
          <a:xfrm>
            <a:off x="4113025" y="4988538"/>
            <a:ext cx="1269224" cy="11353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Contact Information</a:t>
            </a:r>
          </a:p>
        </p:txBody>
      </p:sp>
      <p:sp>
        <p:nvSpPr>
          <p:cNvPr id="274" name="Shape 274"/>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spcBef>
                <a:spcPts val="2000"/>
              </a:spcBef>
              <a:buNone/>
            </a:pPr>
            <a:r>
              <a:rPr lang="en-US" sz="1400"/>
              <a:t>Hamilton Chevez: hchev001@fiu.edu</a:t>
            </a:r>
          </a:p>
          <a:p>
            <a:pPr indent="0" lvl="0" marL="0" rtl="0">
              <a:spcBef>
                <a:spcPts val="2000"/>
              </a:spcBef>
              <a:buNone/>
            </a:pPr>
            <a:r>
              <a:rPr lang="en-US" sz="1400"/>
              <a:t>Pachev Joseph: pjose031@fiu.edu</a:t>
            </a:r>
          </a:p>
          <a:p>
            <a:pPr indent="0" lvl="0" marL="0" rtl="0">
              <a:spcBef>
                <a:spcPts val="2000"/>
              </a:spcBef>
              <a:buNone/>
            </a:pPr>
            <a:r>
              <a:rPr lang="en-US" sz="1400"/>
              <a:t>Bernardo Pla: bpla003@fiu.edu </a:t>
            </a:r>
          </a:p>
          <a:p>
            <a:pPr indent="0" lvl="0" marL="0" rtl="0">
              <a:spcBef>
                <a:spcPts val="2000"/>
              </a:spcBef>
              <a:buNone/>
            </a:pPr>
            <a:r>
              <a:rPr lang="en-US" sz="1400"/>
              <a:t>Daniel Rivero: drive076@fiu.edu</a:t>
            </a:r>
          </a:p>
          <a:p>
            <a:pPr indent="0" lvl="0" marL="0" rtl="0">
              <a:spcBef>
                <a:spcPts val="2000"/>
              </a:spcBef>
              <a:buNone/>
            </a:pPr>
            <a:r>
              <a:rPr lang="en-US" sz="1400"/>
              <a:t>Daniel Khawand: dkhaw001@fiu.edu</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780287" y="2816050"/>
            <a:ext cx="7583400" cy="10446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Questions?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780287" y="2816050"/>
            <a:ext cx="7583400" cy="10446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descr="Screenshot_20170715-200312.png" id="158" name="Shape 158"/>
          <p:cNvPicPr preferRelativeResize="0"/>
          <p:nvPr/>
        </p:nvPicPr>
        <p:blipFill>
          <a:blip r:embed="rId3">
            <a:alphaModFix/>
          </a:blip>
          <a:stretch>
            <a:fillRect/>
          </a:stretch>
        </p:blipFill>
        <p:spPr>
          <a:xfrm>
            <a:off x="1249150" y="2271875"/>
            <a:ext cx="6645700" cy="3432575"/>
          </a:xfrm>
          <a:prstGeom prst="rect">
            <a:avLst/>
          </a:prstGeom>
          <a:noFill/>
          <a:ln>
            <a:noFill/>
          </a:ln>
        </p:spPr>
      </p:pic>
      <p:sp>
        <p:nvSpPr>
          <p:cNvPr id="159" name="Shape 159"/>
          <p:cNvSpPr txBox="1"/>
          <p:nvPr/>
        </p:nvSpPr>
        <p:spPr>
          <a:xfrm>
            <a:off x="356687" y="6191100"/>
            <a:ext cx="3009300" cy="666900"/>
          </a:xfrm>
          <a:prstGeom prst="rect">
            <a:avLst/>
          </a:prstGeom>
          <a:noFill/>
          <a:ln>
            <a:noFill/>
          </a:ln>
        </p:spPr>
        <p:txBody>
          <a:bodyPr anchorCtr="0" anchor="ctr" bIns="91425" lIns="91425" rIns="91425" tIns="91425">
            <a:noAutofit/>
          </a:bodyPr>
          <a:lstStyle/>
          <a:p>
            <a:pPr lvl="0" rtl="0" algn="ctr">
              <a:spcBef>
                <a:spcPts val="0"/>
              </a:spcBef>
              <a:buNone/>
            </a:pPr>
            <a:r>
              <a:rPr lang="en-US" sz="1200">
                <a:solidFill>
                  <a:schemeClr val="dk1"/>
                </a:solidFill>
                <a:latin typeface="Times New Roman"/>
                <a:ea typeface="Times New Roman"/>
                <a:cs typeface="Times New Roman"/>
                <a:sym typeface="Times New Roman"/>
              </a:rPr>
              <a:t>WebVR Scenes : Education - Selection Sort Scene</a:t>
            </a:r>
          </a:p>
        </p:txBody>
      </p:sp>
      <p:sp>
        <p:nvSpPr>
          <p:cNvPr id="160" name="Shape 160"/>
          <p:cNvSpPr txBox="1"/>
          <p:nvPr/>
        </p:nvSpPr>
        <p:spPr>
          <a:xfrm>
            <a:off x="834750" y="1566825"/>
            <a:ext cx="7474500" cy="4239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The main focus of the project i</a:t>
            </a:r>
            <a:r>
              <a:rPr lang="en-US"/>
              <a:t>s to visualize computer science topics through the use of augmented and virtual reality technologies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descr="Screenshot_20170715-200300.png" id="167" name="Shape 167"/>
          <p:cNvPicPr preferRelativeResize="0"/>
          <p:nvPr/>
        </p:nvPicPr>
        <p:blipFill>
          <a:blip r:embed="rId3">
            <a:alphaModFix/>
          </a:blip>
          <a:stretch>
            <a:fillRect/>
          </a:stretch>
        </p:blipFill>
        <p:spPr>
          <a:xfrm>
            <a:off x="396400" y="3789950"/>
            <a:ext cx="1605399" cy="2863849"/>
          </a:xfrm>
          <a:prstGeom prst="rect">
            <a:avLst/>
          </a:prstGeom>
          <a:noFill/>
          <a:ln>
            <a:noFill/>
          </a:ln>
        </p:spPr>
      </p:pic>
      <p:pic>
        <p:nvPicPr>
          <p:cNvPr descr="Capture.PNG" id="168" name="Shape 168"/>
          <p:cNvPicPr preferRelativeResize="0"/>
          <p:nvPr/>
        </p:nvPicPr>
        <p:blipFill>
          <a:blip r:embed="rId4">
            <a:alphaModFix/>
          </a:blip>
          <a:stretch>
            <a:fillRect/>
          </a:stretch>
        </p:blipFill>
        <p:spPr>
          <a:xfrm>
            <a:off x="2071562" y="4008275"/>
            <a:ext cx="4207775" cy="1989249"/>
          </a:xfrm>
          <a:prstGeom prst="rect">
            <a:avLst/>
          </a:prstGeom>
          <a:noFill/>
          <a:ln>
            <a:noFill/>
          </a:ln>
        </p:spPr>
      </p:pic>
      <p:pic>
        <p:nvPicPr>
          <p:cNvPr descr="GUID-2D5454B7-1225-449C-B5E5-50A5EA4184D6-web.png" id="169" name="Shape 169"/>
          <p:cNvPicPr preferRelativeResize="0"/>
          <p:nvPr/>
        </p:nvPicPr>
        <p:blipFill>
          <a:blip r:embed="rId5">
            <a:alphaModFix/>
          </a:blip>
          <a:stretch>
            <a:fillRect/>
          </a:stretch>
        </p:blipFill>
        <p:spPr>
          <a:xfrm>
            <a:off x="6349100" y="3789950"/>
            <a:ext cx="2581075" cy="2106150"/>
          </a:xfrm>
          <a:prstGeom prst="rect">
            <a:avLst/>
          </a:prstGeom>
          <a:noFill/>
          <a:ln>
            <a:noFill/>
          </a:ln>
        </p:spPr>
      </p:pic>
      <p:sp>
        <p:nvSpPr>
          <p:cNvPr id="170" name="Shape 170"/>
          <p:cNvSpPr txBox="1"/>
          <p:nvPr/>
        </p:nvSpPr>
        <p:spPr>
          <a:xfrm>
            <a:off x="513700" y="1746600"/>
            <a:ext cx="8116500" cy="2106300"/>
          </a:xfrm>
          <a:prstGeom prst="rect">
            <a:avLst/>
          </a:prstGeom>
          <a:noFill/>
          <a:ln>
            <a:noFill/>
          </a:ln>
        </p:spPr>
        <p:txBody>
          <a:bodyPr anchorCtr="0" anchor="t" bIns="91425" lIns="91425" rIns="91425" tIns="91425">
            <a:noAutofit/>
          </a:bodyPr>
          <a:lstStyle/>
          <a:p>
            <a:pPr lvl="0">
              <a:spcBef>
                <a:spcPts val="0"/>
              </a:spcBef>
              <a:buNone/>
            </a:pPr>
            <a:r>
              <a:rPr lang="en-US"/>
              <a:t>Three different teams worked together to bring the project to life:</a:t>
            </a:r>
          </a:p>
          <a:p>
            <a:pPr indent="-228600" lvl="0" marL="457200">
              <a:spcBef>
                <a:spcPts val="0"/>
              </a:spcBef>
              <a:buChar char="●"/>
            </a:pPr>
            <a:r>
              <a:rPr lang="en-US"/>
              <a:t>Education team focused on aiding in increasing the retention rate of Computer Science students. </a:t>
            </a:r>
          </a:p>
          <a:p>
            <a:pPr indent="-228600" lvl="0" marL="457200">
              <a:spcBef>
                <a:spcPts val="0"/>
              </a:spcBef>
              <a:buChar char="●"/>
            </a:pPr>
            <a:r>
              <a:rPr lang="en-US"/>
              <a:t>Video Game team focused on incorporating programming concepts a virtual reality video game</a:t>
            </a:r>
          </a:p>
          <a:p>
            <a:pPr indent="-228600" lvl="0" marL="457200">
              <a:spcBef>
                <a:spcPts val="0"/>
              </a:spcBef>
              <a:buChar char="●"/>
            </a:pPr>
            <a:r>
              <a:rPr lang="en-US"/>
              <a:t>Input team focused on integrating with different applications and support a variety of input devices such as virtual reality devices.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a:t>
            </a:r>
            <a:r>
              <a:rPr lang="en-US"/>
              <a:t>s</a:t>
            </a:r>
          </a:p>
        </p:txBody>
      </p:sp>
      <p:pic>
        <p:nvPicPr>
          <p:cNvPr id="177" name="Shape 177"/>
          <p:cNvPicPr preferRelativeResize="0"/>
          <p:nvPr/>
        </p:nvPicPr>
        <p:blipFill>
          <a:blip r:embed="rId3">
            <a:alphaModFix/>
          </a:blip>
          <a:stretch>
            <a:fillRect/>
          </a:stretch>
        </p:blipFill>
        <p:spPr>
          <a:xfrm>
            <a:off x="1553924" y="1550875"/>
            <a:ext cx="6395650" cy="3228549"/>
          </a:xfrm>
          <a:prstGeom prst="rect">
            <a:avLst/>
          </a:prstGeom>
          <a:noFill/>
          <a:ln>
            <a:noFill/>
          </a:ln>
        </p:spPr>
      </p:pic>
      <p:sp>
        <p:nvSpPr>
          <p:cNvPr id="178" name="Shape 178"/>
          <p:cNvSpPr txBox="1"/>
          <p:nvPr/>
        </p:nvSpPr>
        <p:spPr>
          <a:xfrm>
            <a:off x="3107925" y="4904700"/>
            <a:ext cx="3531900" cy="359700"/>
          </a:xfrm>
          <a:prstGeom prst="rect">
            <a:avLst/>
          </a:prstGeom>
          <a:noFill/>
          <a:ln>
            <a:noFill/>
          </a:ln>
        </p:spPr>
        <p:txBody>
          <a:bodyPr anchorCtr="0" anchor="t" bIns="91425" lIns="91425" rIns="91425" tIns="91425">
            <a:noAutofit/>
          </a:bodyPr>
          <a:lstStyle/>
          <a:p>
            <a:pPr lvl="0">
              <a:spcBef>
                <a:spcPts val="0"/>
              </a:spcBef>
              <a:buNone/>
            </a:pPr>
            <a:r>
              <a:rPr lang="en-US"/>
              <a:t>System Use Case For Web-VR Education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5" name="Shape 185"/>
          <p:cNvSpPr txBox="1"/>
          <p:nvPr/>
        </p:nvSpPr>
        <p:spPr>
          <a:xfrm>
            <a:off x="860450" y="3454675"/>
            <a:ext cx="5958900" cy="2542800"/>
          </a:xfrm>
          <a:prstGeom prst="rect">
            <a:avLst/>
          </a:prstGeom>
          <a:noFill/>
          <a:ln>
            <a:noFill/>
          </a:ln>
        </p:spPr>
        <p:txBody>
          <a:bodyPr anchorCtr="0" anchor="t" bIns="91425" lIns="91425" rIns="91425" tIns="91425">
            <a:noAutofit/>
          </a:bodyPr>
          <a:lstStyle/>
          <a:p>
            <a:pPr lvl="0">
              <a:spcBef>
                <a:spcPts val="0"/>
              </a:spcBef>
              <a:buNone/>
            </a:pPr>
            <a:r>
              <a:rPr lang="en-US"/>
              <a:t>Software Requirements:</a:t>
            </a:r>
          </a:p>
          <a:p>
            <a:pPr indent="-228600" lvl="0" marL="457200">
              <a:spcBef>
                <a:spcPts val="0"/>
              </a:spcBef>
              <a:buChar char="●"/>
            </a:pPr>
            <a:r>
              <a:rPr lang="en-US"/>
              <a:t>Chromium Web Browser, Visual Studio, Firefox Dev. Browser</a:t>
            </a:r>
          </a:p>
          <a:p>
            <a:pPr indent="-228600" lvl="0" marL="457200" rtl="0">
              <a:spcBef>
                <a:spcPts val="0"/>
              </a:spcBef>
              <a:buChar char="●"/>
            </a:pPr>
            <a:r>
              <a:rPr lang="en-US"/>
              <a:t>A-Frame Web-VR Framework, Web-VR API</a:t>
            </a:r>
          </a:p>
          <a:p>
            <a:pPr indent="-228600" lvl="0" marL="457200" rtl="0">
              <a:spcBef>
                <a:spcPts val="0"/>
              </a:spcBef>
              <a:buChar char="●"/>
            </a:pPr>
            <a:r>
              <a:rPr lang="en-US"/>
              <a:t>NPM, GULP, UNITY, Cannon JS Web-GL Library</a:t>
            </a:r>
          </a:p>
          <a:p>
            <a:pPr indent="-228600" lvl="0" marL="457200">
              <a:spcBef>
                <a:spcPts val="0"/>
              </a:spcBef>
              <a:buChar char="●"/>
            </a:pPr>
            <a:r>
              <a:rPr lang="en-US"/>
              <a:t>Cargo, Rust Compiler, Windows 8, Ubuntu 16.04, Mac OS Sierra</a:t>
            </a:r>
          </a:p>
          <a:p>
            <a:pPr lvl="0">
              <a:spcBef>
                <a:spcPts val="0"/>
              </a:spcBef>
              <a:buNone/>
            </a:pPr>
            <a:r>
              <a:t/>
            </a:r>
            <a:endParaRPr/>
          </a:p>
          <a:p>
            <a:pPr lvl="0">
              <a:spcBef>
                <a:spcPts val="0"/>
              </a:spcBef>
              <a:buNone/>
            </a:pPr>
            <a:r>
              <a:rPr lang="en-US"/>
              <a:t>Hardware Requirements:</a:t>
            </a:r>
          </a:p>
          <a:p>
            <a:pPr indent="-228600" lvl="0" marL="457200" rtl="0">
              <a:spcBef>
                <a:spcPts val="0"/>
              </a:spcBef>
              <a:buChar char="●"/>
            </a:pPr>
            <a:r>
              <a:rPr lang="en-US"/>
              <a:t>Google Cardboard, Nexus 6P Phone, Occulus Rift</a:t>
            </a:r>
          </a:p>
          <a:p>
            <a:pPr indent="-228600" lvl="0" marL="457200" rtl="0">
              <a:spcBef>
                <a:spcPts val="0"/>
              </a:spcBef>
              <a:buChar char="●"/>
            </a:pPr>
            <a:r>
              <a:rPr lang="en-US"/>
              <a:t>M502 Mouse, Playstation Controller, ACER 19” Touchscreen</a:t>
            </a:r>
          </a:p>
          <a:p>
            <a:pPr indent="-228600" lvl="0" marL="457200">
              <a:spcBef>
                <a:spcPts val="0"/>
              </a:spcBef>
              <a:buChar char="●"/>
            </a:pPr>
            <a:r>
              <a:rPr lang="en-US"/>
              <a:t>16gb RAM, i7 Quad Core, NVIDIA GEFORCE Graphics Card</a:t>
            </a:r>
          </a:p>
          <a:p>
            <a:pPr lvl="0">
              <a:spcBef>
                <a:spcPts val="0"/>
              </a:spcBef>
              <a:buNone/>
            </a:pPr>
            <a:r>
              <a:t/>
            </a:r>
            <a:endParaRPr/>
          </a:p>
        </p:txBody>
      </p:sp>
      <p:pic>
        <p:nvPicPr>
          <p:cNvPr descr="ECS.png" id="186" name="Shape 186"/>
          <p:cNvPicPr preferRelativeResize="0"/>
          <p:nvPr/>
        </p:nvPicPr>
        <p:blipFill>
          <a:blip r:embed="rId3">
            <a:alphaModFix/>
          </a:blip>
          <a:stretch>
            <a:fillRect/>
          </a:stretch>
        </p:blipFill>
        <p:spPr>
          <a:xfrm>
            <a:off x="779475" y="1836575"/>
            <a:ext cx="5747474" cy="12173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80287" y="0"/>
            <a:ext cx="7583400" cy="10446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sz="3300"/>
              <a:t>Minimal </a:t>
            </a:r>
            <a:r>
              <a:rPr b="0" i="0" lang="en-US" sz="3300" u="none" cap="none" strike="noStrike">
                <a:solidFill>
                  <a:srgbClr val="001D4D"/>
                </a:solidFill>
                <a:latin typeface="Trebuchet MS"/>
                <a:ea typeface="Trebuchet MS"/>
                <a:cs typeface="Trebuchet MS"/>
                <a:sym typeface="Trebuchet MS"/>
              </a:rPr>
              <a:t>Class Diagram</a:t>
            </a:r>
            <a:r>
              <a:rPr lang="en-US" sz="3300"/>
              <a:t> </a:t>
            </a:r>
          </a:p>
        </p:txBody>
      </p:sp>
      <p:sp>
        <p:nvSpPr>
          <p:cNvPr id="193" name="Shape 193"/>
          <p:cNvSpPr txBox="1"/>
          <p:nvPr/>
        </p:nvSpPr>
        <p:spPr>
          <a:xfrm>
            <a:off x="303000" y="4857400"/>
            <a:ext cx="8190000" cy="12450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FFFFFF"/>
              </a:buClr>
              <a:buSzPct val="25000"/>
              <a:buFont typeface="Arial"/>
              <a:buNone/>
            </a:pPr>
            <a:r>
              <a:rPr b="1" i="0" lang="en-US" sz="1400" u="none" cap="none" strike="noStrike">
                <a:solidFill>
                  <a:schemeClr val="dk1"/>
                </a:solidFill>
                <a:latin typeface="Arial"/>
                <a:ea typeface="Arial"/>
                <a:cs typeface="Arial"/>
                <a:sym typeface="Arial"/>
              </a:rPr>
              <a:t>Patterns observed</a:t>
            </a:r>
          </a:p>
          <a:p>
            <a:pPr indent="-228600" lvl="0" marL="457200" marR="0" rtl="0" algn="l">
              <a:lnSpc>
                <a:spcPct val="115000"/>
              </a:lnSpc>
              <a:spcBef>
                <a:spcPts val="0"/>
              </a:spcBef>
              <a:spcAft>
                <a:spcPts val="0"/>
              </a:spcAft>
              <a:buClr>
                <a:schemeClr val="dk1"/>
              </a:buClr>
              <a:buSzPct val="100000"/>
              <a:buFont typeface="Arial"/>
              <a:buChar char="●"/>
            </a:pPr>
            <a:r>
              <a:rPr b="1" i="0" lang="en-US" sz="1400" u="none" cap="none" strike="noStrike">
                <a:solidFill>
                  <a:schemeClr val="dk1"/>
                </a:solidFill>
                <a:latin typeface="Arial"/>
                <a:ea typeface="Arial"/>
                <a:cs typeface="Arial"/>
                <a:sym typeface="Arial"/>
              </a:rPr>
              <a:t>Model: </a:t>
            </a:r>
            <a:r>
              <a:rPr b="0" i="0" lang="en-US" sz="1400" u="none" cap="none" strike="noStrike">
                <a:solidFill>
                  <a:schemeClr val="dk1"/>
                </a:solidFill>
                <a:latin typeface="Arial"/>
                <a:ea typeface="Arial"/>
                <a:cs typeface="Arial"/>
                <a:sym typeface="Arial"/>
              </a:rPr>
              <a:t>Manages the data, logic and rules of the application entities.</a:t>
            </a:r>
          </a:p>
          <a:p>
            <a:pPr indent="-228600" lvl="0" marL="457200" marR="0" rtl="0" algn="l">
              <a:lnSpc>
                <a:spcPct val="115000"/>
              </a:lnSpc>
              <a:spcBef>
                <a:spcPts val="0"/>
              </a:spcBef>
              <a:spcAft>
                <a:spcPts val="0"/>
              </a:spcAft>
              <a:buClr>
                <a:schemeClr val="dk1"/>
              </a:buClr>
              <a:buSzPct val="100000"/>
              <a:buFont typeface="Arial"/>
              <a:buChar char="●"/>
            </a:pPr>
            <a:r>
              <a:rPr b="1" i="0" lang="en-US" sz="1400" u="none" cap="none" strike="noStrike">
                <a:solidFill>
                  <a:schemeClr val="dk1"/>
                </a:solidFill>
                <a:latin typeface="Arial"/>
                <a:ea typeface="Arial"/>
                <a:cs typeface="Arial"/>
                <a:sym typeface="Arial"/>
              </a:rPr>
              <a:t>View: </a:t>
            </a:r>
            <a:r>
              <a:rPr b="0" i="0" lang="en-US" sz="1400" u="none" cap="none" strike="noStrike">
                <a:solidFill>
                  <a:schemeClr val="dk1"/>
                </a:solidFill>
                <a:latin typeface="Arial"/>
                <a:ea typeface="Arial"/>
                <a:cs typeface="Arial"/>
                <a:sym typeface="Arial"/>
              </a:rPr>
              <a:t>Layer between model and controller which is manifested as User Interface</a:t>
            </a:r>
          </a:p>
          <a:p>
            <a:pPr indent="-228600" lvl="0" marL="457200" marR="0" rtl="0" algn="l">
              <a:lnSpc>
                <a:spcPct val="115000"/>
              </a:lnSpc>
              <a:spcBef>
                <a:spcPts val="0"/>
              </a:spcBef>
              <a:spcAft>
                <a:spcPts val="0"/>
              </a:spcAft>
              <a:buClr>
                <a:schemeClr val="dk1"/>
              </a:buClr>
              <a:buSzPct val="100000"/>
              <a:buFont typeface="Arial"/>
              <a:buChar char="●"/>
            </a:pPr>
            <a:r>
              <a:rPr b="1" i="0" lang="en-US" sz="1400" u="none" cap="none" strike="noStrike">
                <a:solidFill>
                  <a:schemeClr val="dk1"/>
                </a:solidFill>
                <a:latin typeface="Arial"/>
                <a:ea typeface="Arial"/>
                <a:cs typeface="Arial"/>
                <a:sym typeface="Arial"/>
              </a:rPr>
              <a:t>Controller: </a:t>
            </a:r>
            <a:r>
              <a:rPr b="0" i="0" lang="en-US" sz="1400" u="none" cap="none" strike="noStrike">
                <a:solidFill>
                  <a:schemeClr val="dk1"/>
                </a:solidFill>
                <a:latin typeface="Arial"/>
                <a:ea typeface="Arial"/>
                <a:cs typeface="Arial"/>
                <a:sym typeface="Arial"/>
              </a:rPr>
              <a:t>Handles communication and functionality between model and view layer. </a:t>
            </a:r>
          </a:p>
          <a:p>
            <a:pPr indent="0" lvl="0" marL="0" marR="0" rtl="0" algn="l">
              <a:lnSpc>
                <a:spcPct val="115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pic>
        <p:nvPicPr>
          <p:cNvPr descr="Capture.PNG" id="194" name="Shape 194"/>
          <p:cNvPicPr preferRelativeResize="0"/>
          <p:nvPr/>
        </p:nvPicPr>
        <p:blipFill>
          <a:blip r:embed="rId3">
            <a:alphaModFix/>
          </a:blip>
          <a:stretch>
            <a:fillRect/>
          </a:stretch>
        </p:blipFill>
        <p:spPr>
          <a:xfrm>
            <a:off x="1566862" y="1044600"/>
            <a:ext cx="4212275" cy="3666375"/>
          </a:xfrm>
          <a:prstGeom prst="rect">
            <a:avLst/>
          </a:prstGeom>
          <a:noFill/>
          <a:ln>
            <a:noFill/>
          </a:ln>
        </p:spPr>
      </p:pic>
      <p:sp>
        <p:nvSpPr>
          <p:cNvPr id="195" name="Shape 195"/>
          <p:cNvSpPr/>
          <p:nvPr/>
        </p:nvSpPr>
        <p:spPr>
          <a:xfrm>
            <a:off x="6261100" y="1588987"/>
            <a:ext cx="2049900" cy="2577600"/>
          </a:xfrm>
          <a:prstGeom prst="rect">
            <a:avLst/>
          </a:prstGeom>
          <a:solidFill>
            <a:srgbClr val="FFFFFF"/>
          </a:solidFill>
          <a:ln cap="flat" cmpd="sng" w="9525">
            <a:solidFill>
              <a:srgbClr val="9E9E9E"/>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96" name="Shape 196"/>
          <p:cNvPicPr preferRelativeResize="0"/>
          <p:nvPr/>
        </p:nvPicPr>
        <p:blipFill rotWithShape="1">
          <a:blip r:embed="rId4">
            <a:alphaModFix/>
          </a:blip>
          <a:srcRect b="0" l="0" r="0" t="0"/>
          <a:stretch/>
        </p:blipFill>
        <p:spPr>
          <a:xfrm>
            <a:off x="6333550" y="1748662"/>
            <a:ext cx="1905000" cy="209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03" name="Shape 20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buAutoNum type="arabicPeriod"/>
            </a:pPr>
            <a:r>
              <a:rPr lang="en-US"/>
              <a:t>#681 Selection Sort Algorithm Scene</a:t>
            </a:r>
          </a:p>
          <a:p>
            <a:pPr indent="0" lvl="0" marL="0" marR="0" rtl="0" algn="l">
              <a:spcBef>
                <a:spcPts val="2000"/>
              </a:spcBef>
              <a:spcAft>
                <a:spcPts val="0"/>
              </a:spcAft>
              <a:buNone/>
            </a:pPr>
            <a:r>
              <a:rPr lang="en-US"/>
              <a:t>2.  #767 Dynamic stack interface scene</a:t>
            </a:r>
          </a:p>
          <a:p>
            <a:pPr indent="0" lvl="0" marL="0" marR="0" rtl="0" algn="l">
              <a:spcBef>
                <a:spcPts val="2000"/>
              </a:spcBef>
              <a:spcAft>
                <a:spcPts val="0"/>
              </a:spcAft>
              <a:buNone/>
            </a:pPr>
            <a:r>
              <a:rPr lang="en-US"/>
              <a:t>3.  #673 Module collision detection</a:t>
            </a:r>
          </a:p>
          <a:p>
            <a:pPr indent="0" lvl="0" marL="0" marR="0" rtl="0" algn="l">
              <a:spcBef>
                <a:spcPts val="2000"/>
              </a:spcBef>
              <a:spcAft>
                <a:spcPts val="0"/>
              </a:spcAft>
              <a:buNone/>
            </a:pPr>
            <a:r>
              <a:rPr lang="en-US"/>
              <a:t>4.  #752 Video Game Controller</a:t>
            </a:r>
          </a:p>
          <a:p>
            <a:pPr indent="0" lvl="0" marL="0" marR="0" rtl="0" algn="l">
              <a:spcBef>
                <a:spcPts val="2000"/>
              </a:spcBef>
              <a:spcAft>
                <a:spcPts val="0"/>
              </a:spcAft>
              <a:buNone/>
            </a:pPr>
            <a:r>
              <a:rPr lang="en-US"/>
              <a:t>5.  #758 Generic Empty Device Implementation</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#681 Selection Sort Algorithm Scene</a:t>
            </a:r>
          </a:p>
        </p:txBody>
      </p:sp>
      <p:sp>
        <p:nvSpPr>
          <p:cNvPr id="210" name="Shape 210"/>
          <p:cNvSpPr/>
          <p:nvPr/>
        </p:nvSpPr>
        <p:spPr>
          <a:xfrm>
            <a:off x="616450" y="1657050"/>
            <a:ext cx="5073600" cy="48927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SelectionSortSequenceDiagram.png" id="211" name="Shape 211"/>
          <p:cNvPicPr preferRelativeResize="0"/>
          <p:nvPr/>
        </p:nvPicPr>
        <p:blipFill>
          <a:blip r:embed="rId3">
            <a:alphaModFix/>
          </a:blip>
          <a:stretch>
            <a:fillRect/>
          </a:stretch>
        </p:blipFill>
        <p:spPr>
          <a:xfrm>
            <a:off x="814182" y="1705929"/>
            <a:ext cx="4875778" cy="4794966"/>
          </a:xfrm>
          <a:prstGeom prst="rect">
            <a:avLst/>
          </a:prstGeom>
          <a:noFill/>
          <a:ln>
            <a:noFill/>
          </a:ln>
        </p:spPr>
      </p:pic>
      <p:pic>
        <p:nvPicPr>
          <p:cNvPr descr="selectionSort2.png" id="212" name="Shape 212"/>
          <p:cNvPicPr preferRelativeResize="0"/>
          <p:nvPr/>
        </p:nvPicPr>
        <p:blipFill>
          <a:blip r:embed="rId4">
            <a:alphaModFix/>
          </a:blip>
          <a:stretch>
            <a:fillRect/>
          </a:stretch>
        </p:blipFill>
        <p:spPr>
          <a:xfrm>
            <a:off x="5814300" y="1657050"/>
            <a:ext cx="2944399" cy="1828450"/>
          </a:xfrm>
          <a:prstGeom prst="rect">
            <a:avLst/>
          </a:prstGeom>
          <a:noFill/>
          <a:ln>
            <a:noFill/>
          </a:ln>
        </p:spPr>
      </p:pic>
      <p:sp>
        <p:nvSpPr>
          <p:cNvPr id="213" name="Shape 213"/>
          <p:cNvSpPr txBox="1"/>
          <p:nvPr/>
        </p:nvSpPr>
        <p:spPr>
          <a:xfrm>
            <a:off x="5938000" y="3716950"/>
            <a:ext cx="2697000" cy="1985400"/>
          </a:xfrm>
          <a:prstGeom prst="rect">
            <a:avLst/>
          </a:prstGeom>
          <a:noFill/>
          <a:ln>
            <a:noFill/>
          </a:ln>
        </p:spPr>
        <p:txBody>
          <a:bodyPr anchorCtr="0" anchor="ctr" bIns="91425" lIns="91425" rIns="91425" tIns="91425">
            <a:noAutofit/>
          </a:bodyPr>
          <a:lstStyle/>
          <a:p>
            <a:pPr lvl="0" rtl="0">
              <a:spcBef>
                <a:spcPts val="0"/>
              </a:spcBef>
              <a:buNone/>
            </a:pPr>
            <a:r>
              <a:rPr lang="en-US"/>
              <a:t>This user story provided </a:t>
            </a:r>
            <a:r>
              <a:rPr lang="en-US"/>
              <a:t>a means to see sorted using Selection Sort in order to gain a better understanding of the algorithm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a:t>
            </a:r>
            <a:r>
              <a:rPr lang="en-US"/>
              <a:t>#767 Dynamic stack interface scene</a:t>
            </a:r>
          </a:p>
        </p:txBody>
      </p:sp>
      <p:pic>
        <p:nvPicPr>
          <p:cNvPr id="220" name="Shape 220"/>
          <p:cNvPicPr preferRelativeResize="0"/>
          <p:nvPr/>
        </p:nvPicPr>
        <p:blipFill>
          <a:blip r:embed="rId3">
            <a:alphaModFix/>
          </a:blip>
          <a:stretch>
            <a:fillRect/>
          </a:stretch>
        </p:blipFill>
        <p:spPr>
          <a:xfrm>
            <a:off x="614750" y="1526575"/>
            <a:ext cx="4874975" cy="4445299"/>
          </a:xfrm>
          <a:prstGeom prst="rect">
            <a:avLst/>
          </a:prstGeom>
          <a:noFill/>
          <a:ln>
            <a:noFill/>
          </a:ln>
        </p:spPr>
      </p:pic>
      <p:sp>
        <p:nvSpPr>
          <p:cNvPr id="221" name="Shape 221"/>
          <p:cNvSpPr txBox="1"/>
          <p:nvPr/>
        </p:nvSpPr>
        <p:spPr>
          <a:xfrm>
            <a:off x="5676475" y="209335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The user accesses the visual demo and then gets to push boxes onto a stack and pop boxes off afterward. If the stack is empty and the user requests to pop, an error message returns</a:t>
            </a: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