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438912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933A93-CA67-49BF-9A7A-B3F29CD3C2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63079EF-60C3-4966-B272-2BE2D0E391B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716680" y="2342880"/>
            <a:ext cx="1535652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8640" rIns="98640" tIns="49320" bIns="49320"/>
          <a:p>
            <a:pPr algn="ctr">
              <a:lnSpc>
                <a:spcPct val="3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Arial"/>
                <a:ea typeface="Arial"/>
              </a:rPr>
              <a:t>Senior Project, 2018, Spring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420600" y="2851560"/>
            <a:ext cx="19796760" cy="24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8640" rIns="98640" tIns="49320" bIns="4932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333399"/>
                </a:solidFill>
                <a:latin typeface="Arial"/>
                <a:ea typeface="Arial"/>
              </a:rPr>
              <a:t>Web Page Archiving and Content Analysis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Student: </a:t>
            </a:r>
            <a:r>
              <a:rPr b="0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Mark Fajet, Florida International University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Mentor:</a:t>
            </a:r>
            <a:r>
              <a:rPr b="1" i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Mark Finlayson,</a:t>
            </a:r>
            <a:r>
              <a:rPr b="0" i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Florida International University 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Professor:</a:t>
            </a:r>
            <a:r>
              <a:rPr b="1" i="1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lang="en-US" sz="3500" spc="-1" strike="noStrike">
                <a:solidFill>
                  <a:srgbClr val="333399"/>
                </a:solidFill>
                <a:latin typeface="Arial"/>
                <a:ea typeface="Arial"/>
              </a:rPr>
              <a:t>Masoud Sadjadi, Florida International University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990720" y="5731560"/>
            <a:ext cx="31088880" cy="35660880"/>
          </a:xfrm>
          <a:prstGeom prst="rect">
            <a:avLst/>
          </a:prstGeom>
          <a:noFill/>
          <a:ln w="63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636560" y="6324480"/>
            <a:ext cx="9423720" cy="5497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Problem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Temporary web content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Filtering and parsing is time consuming and difficult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Content not available offline and not easily shareable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No solution exists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990720" y="41615640"/>
            <a:ext cx="4979160" cy="6206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640" rIns="98640" tIns="49320" bIns="49320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Acknowledgment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5468480" y="511920"/>
            <a:ext cx="47235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99"/>
                </a:solidFill>
                <a:latin typeface="Arial"/>
                <a:ea typeface="Arial"/>
              </a:rPr>
              <a:t>School of Computing &amp; Information Sciences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7" name="Shape 170" descr=""/>
          <p:cNvPicPr/>
          <p:nvPr/>
        </p:nvPicPr>
        <p:blipFill>
          <a:blip r:embed="rId1"/>
          <a:stretch/>
        </p:blipFill>
        <p:spPr>
          <a:xfrm>
            <a:off x="12725640" y="446760"/>
            <a:ext cx="2629800" cy="121860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1636560" y="23137560"/>
            <a:ext cx="9710640" cy="357192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18288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Current System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Previous projects were incomplete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Existing partial solutions have been deprecated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636560" y="27283680"/>
            <a:ext cx="9710640" cy="90489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18288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Requirements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Batch download large sets of pages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Archive web page in format that allows easy programmatic access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Encapsulate this archive in a single file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Ability to easily view web archive 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Identify and extract the main textual content of the article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Identify and extract the metadata of the article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Cross-platform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2183480" y="23125320"/>
            <a:ext cx="19090800" cy="92570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640" rIns="98640" tIns="49320" bIns="4932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System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2183480" y="33085080"/>
            <a:ext cx="9974880" cy="76053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182880" bIns="4932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Object Design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22968000" y="6350040"/>
            <a:ext cx="8306280" cy="54716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Implementation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Python2.7 and wget for the downloading CLI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Electron, HTML5, CSS3, and JS for the GUI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Python2.7 and BeautifulSoup for the content extraction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636560" y="36986760"/>
            <a:ext cx="9710640" cy="370368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18288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Verification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Unit testing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Integration testing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Tested on 5GB of articles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1636560" y="12498120"/>
            <a:ext cx="29637720" cy="10051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640" rIns="98640" tIns="182880" bIns="4932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Screenshots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3085000" y="33085080"/>
            <a:ext cx="8189280" cy="76053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98640" tIns="18288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Our work allows users to: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Download and archive batches of web pages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Extract important information from the web pages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View these web pages on any platform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990720" y="609480"/>
            <a:ext cx="472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27203400" y="609480"/>
            <a:ext cx="472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12183480" y="6324480"/>
            <a:ext cx="9661320" cy="5497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tIns="0" bIns="49320"/>
          <a:p>
            <a:pPr algn="ctr">
              <a:lnSpc>
                <a:spcPct val="150000"/>
              </a:lnSpc>
            </a:pPr>
            <a:r>
              <a:rPr b="1" lang="en-US" sz="4400" spc="-1" strike="noStrike">
                <a:solidFill>
                  <a:srgbClr val="333399"/>
                </a:solidFill>
                <a:latin typeface="Arial"/>
                <a:ea typeface="Arial"/>
              </a:rPr>
              <a:t>Solution</a:t>
            </a:r>
            <a:endParaRPr b="0" lang="en-US" sz="4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Intuitive CLI for downloading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Introduce custom file format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Create GUI for viewing and interfacing with custom file format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33399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Arial"/>
              </a:rPr>
              <a:t>Extract content of web pages through metadata and natural language processing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6420600" y="41615640"/>
            <a:ext cx="25658640" cy="1355760"/>
          </a:xfrm>
          <a:prstGeom prst="rect">
            <a:avLst/>
          </a:prstGeom>
          <a:noFill/>
          <a:ln w="63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900" spc="-1" strike="noStrike">
                <a:solidFill>
                  <a:srgbClr val="333399"/>
                </a:solidFill>
                <a:latin typeface="Arial"/>
                <a:ea typeface="Arial"/>
              </a:rPr>
              <a:t>The material presented in this poster is based upon the work supported by Mark Finlayson, Andres Cremisini, and  Pedro Torres-Carrasquillo. I am thankful to the help that I received from my group member Juan Alvarado.</a:t>
            </a:r>
            <a:endParaRPr b="0" lang="en-US" sz="3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900" spc="-1" strike="noStrike">
              <a:latin typeface="Arial"/>
            </a:endParaRPr>
          </a:p>
        </p:txBody>
      </p:sp>
      <p:pic>
        <p:nvPicPr>
          <p:cNvPr id="60" name="Shape 183" descr=""/>
          <p:cNvPicPr/>
          <p:nvPr/>
        </p:nvPicPr>
        <p:blipFill>
          <a:blip r:embed="rId2"/>
          <a:stretch/>
        </p:blipFill>
        <p:spPr>
          <a:xfrm>
            <a:off x="20068200" y="13839480"/>
            <a:ext cx="8408520" cy="4642920"/>
          </a:xfrm>
          <a:prstGeom prst="rect">
            <a:avLst/>
          </a:prstGeom>
          <a:ln>
            <a:noFill/>
          </a:ln>
        </p:spPr>
      </p:pic>
      <p:pic>
        <p:nvPicPr>
          <p:cNvPr id="61" name="Shape 184" descr=""/>
          <p:cNvPicPr/>
          <p:nvPr/>
        </p:nvPicPr>
        <p:blipFill>
          <a:blip r:embed="rId3"/>
          <a:stretch/>
        </p:blipFill>
        <p:spPr>
          <a:xfrm>
            <a:off x="10696320" y="13996800"/>
            <a:ext cx="8238600" cy="6138360"/>
          </a:xfrm>
          <a:prstGeom prst="rect">
            <a:avLst/>
          </a:prstGeom>
          <a:ln>
            <a:noFill/>
          </a:ln>
        </p:spPr>
      </p:pic>
      <p:pic>
        <p:nvPicPr>
          <p:cNvPr id="62" name="Shape 185" descr=""/>
          <p:cNvPicPr/>
          <p:nvPr/>
        </p:nvPicPr>
        <p:blipFill>
          <a:blip r:embed="rId4"/>
          <a:stretch/>
        </p:blipFill>
        <p:spPr>
          <a:xfrm>
            <a:off x="2026080" y="13996800"/>
            <a:ext cx="7887960" cy="6138360"/>
          </a:xfrm>
          <a:prstGeom prst="rect">
            <a:avLst/>
          </a:prstGeom>
          <a:ln>
            <a:noFill/>
          </a:ln>
        </p:spPr>
      </p:pic>
      <p:sp>
        <p:nvSpPr>
          <p:cNvPr id="63" name="CustomShape 19"/>
          <p:cNvSpPr/>
          <p:nvPr/>
        </p:nvSpPr>
        <p:spPr>
          <a:xfrm>
            <a:off x="3608280" y="20141280"/>
            <a:ext cx="4723560" cy="8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Main Screen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23643000" y="12948480"/>
            <a:ext cx="5394600" cy="10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Viewing Screen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11937600" y="20159640"/>
            <a:ext cx="5792040" cy="8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Downloading Screen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20318400" y="19653480"/>
            <a:ext cx="539460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Extracted</a:t>
            </a:r>
            <a:endParaRPr b="0" lang="en-US" sz="4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Information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67" name="Shape 190" descr=""/>
          <p:cNvPicPr/>
          <p:nvPr/>
        </p:nvPicPr>
        <p:blipFill>
          <a:blip r:embed="rId5"/>
          <a:stretch/>
        </p:blipFill>
        <p:spPr>
          <a:xfrm>
            <a:off x="1803600" y="3477240"/>
            <a:ext cx="5394600" cy="1529640"/>
          </a:xfrm>
          <a:prstGeom prst="rect">
            <a:avLst/>
          </a:prstGeom>
          <a:ln>
            <a:noFill/>
          </a:ln>
        </p:spPr>
      </p:pic>
      <p:sp>
        <p:nvSpPr>
          <p:cNvPr id="68" name="CustomShape 23"/>
          <p:cNvSpPr/>
          <p:nvPr/>
        </p:nvSpPr>
        <p:spPr>
          <a:xfrm>
            <a:off x="17292600" y="202035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Shape 192" descr=""/>
          <p:cNvPicPr/>
          <p:nvPr/>
        </p:nvPicPr>
        <p:blipFill>
          <a:blip r:embed="rId6"/>
          <a:stretch/>
        </p:blipFill>
        <p:spPr>
          <a:xfrm>
            <a:off x="4367160" y="1589760"/>
            <a:ext cx="4249440" cy="1254960"/>
          </a:xfrm>
          <a:prstGeom prst="rect">
            <a:avLst/>
          </a:prstGeom>
          <a:ln>
            <a:noFill/>
          </a:ln>
        </p:spPr>
      </p:pic>
      <p:pic>
        <p:nvPicPr>
          <p:cNvPr id="70" name="Shape 193" descr=""/>
          <p:cNvPicPr/>
          <p:nvPr/>
        </p:nvPicPr>
        <p:blipFill>
          <a:blip r:embed="rId7"/>
          <a:stretch/>
        </p:blipFill>
        <p:spPr>
          <a:xfrm>
            <a:off x="25934760" y="948240"/>
            <a:ext cx="1891440" cy="1891440"/>
          </a:xfrm>
          <a:prstGeom prst="rect">
            <a:avLst/>
          </a:prstGeom>
          <a:ln>
            <a:noFill/>
          </a:ln>
        </p:spPr>
      </p:pic>
      <p:pic>
        <p:nvPicPr>
          <p:cNvPr id="71" name="Shape 194" descr=""/>
          <p:cNvPicPr/>
          <p:nvPr/>
        </p:nvPicPr>
        <p:blipFill>
          <a:blip r:embed="rId8"/>
          <a:stretch/>
        </p:blipFill>
        <p:spPr>
          <a:xfrm>
            <a:off x="29095200" y="948240"/>
            <a:ext cx="1734840" cy="1891440"/>
          </a:xfrm>
          <a:prstGeom prst="rect">
            <a:avLst/>
          </a:prstGeom>
          <a:ln>
            <a:noFill/>
          </a:ln>
        </p:spPr>
      </p:pic>
      <p:pic>
        <p:nvPicPr>
          <p:cNvPr id="72" name="Shape 195" descr=""/>
          <p:cNvPicPr/>
          <p:nvPr/>
        </p:nvPicPr>
        <p:blipFill>
          <a:blip r:embed="rId9"/>
          <a:stretch/>
        </p:blipFill>
        <p:spPr>
          <a:xfrm>
            <a:off x="26923680" y="3258360"/>
            <a:ext cx="3263760" cy="1827360"/>
          </a:xfrm>
          <a:prstGeom prst="rect">
            <a:avLst/>
          </a:prstGeom>
          <a:ln>
            <a:noFill/>
          </a:ln>
        </p:spPr>
      </p:pic>
      <p:sp>
        <p:nvSpPr>
          <p:cNvPr id="73" name="CustomShape 24"/>
          <p:cNvSpPr/>
          <p:nvPr/>
        </p:nvSpPr>
        <p:spPr>
          <a:xfrm>
            <a:off x="26311320" y="29671200"/>
            <a:ext cx="424944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Structure of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.wat file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4" name="Shape 197" descr=""/>
          <p:cNvPicPr/>
          <p:nvPr/>
        </p:nvPicPr>
        <p:blipFill>
          <a:blip r:embed="rId10"/>
          <a:stretch/>
        </p:blipFill>
        <p:spPr>
          <a:xfrm>
            <a:off x="12504240" y="34352280"/>
            <a:ext cx="9423720" cy="5999760"/>
          </a:xfrm>
          <a:prstGeom prst="rect">
            <a:avLst/>
          </a:prstGeom>
          <a:ln>
            <a:noFill/>
          </a:ln>
        </p:spPr>
      </p:pic>
      <p:pic>
        <p:nvPicPr>
          <p:cNvPr id="75" name="Shape 198" descr=""/>
          <p:cNvPicPr/>
          <p:nvPr/>
        </p:nvPicPr>
        <p:blipFill>
          <a:blip r:embed="rId11"/>
          <a:stretch/>
        </p:blipFill>
        <p:spPr>
          <a:xfrm>
            <a:off x="12433320" y="24445440"/>
            <a:ext cx="4933440" cy="5853600"/>
          </a:xfrm>
          <a:prstGeom prst="rect">
            <a:avLst/>
          </a:prstGeom>
          <a:ln>
            <a:noFill/>
          </a:ln>
        </p:spPr>
      </p:pic>
      <p:sp>
        <p:nvSpPr>
          <p:cNvPr id="76" name="CustomShape 25"/>
          <p:cNvSpPr/>
          <p:nvPr/>
        </p:nvSpPr>
        <p:spPr>
          <a:xfrm>
            <a:off x="12725280" y="30471120"/>
            <a:ext cx="326376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333399"/>
                </a:solidFill>
                <a:latin typeface="Arial"/>
                <a:ea typeface="Arial"/>
              </a:rPr>
              <a:t>Overview of System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77" name="Shape 201" descr=""/>
          <p:cNvPicPr/>
          <p:nvPr/>
        </p:nvPicPr>
        <p:blipFill>
          <a:blip r:embed="rId12"/>
          <a:stretch/>
        </p:blipFill>
        <p:spPr>
          <a:xfrm>
            <a:off x="1803600" y="878400"/>
            <a:ext cx="1891440" cy="1874520"/>
          </a:xfrm>
          <a:prstGeom prst="rect">
            <a:avLst/>
          </a:prstGeom>
          <a:ln>
            <a:noFill/>
          </a:ln>
        </p:spPr>
      </p:pic>
      <p:pic>
        <p:nvPicPr>
          <p:cNvPr id="78" name="Shape 204" descr=""/>
          <p:cNvPicPr/>
          <p:nvPr/>
        </p:nvPicPr>
        <p:blipFill>
          <a:blip r:embed="rId13"/>
          <a:stretch/>
        </p:blipFill>
        <p:spPr>
          <a:xfrm>
            <a:off x="23085000" y="17895240"/>
            <a:ext cx="7677720" cy="411408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14"/>
          <a:stretch/>
        </p:blipFill>
        <p:spPr>
          <a:xfrm>
            <a:off x="18419400" y="24212880"/>
            <a:ext cx="6719400" cy="7758000"/>
          </a:xfrm>
          <a:prstGeom prst="rect">
            <a:avLst/>
          </a:prstGeom>
          <a:ln>
            <a:noFill/>
          </a:ln>
        </p:spPr>
      </p:pic>
      <p:sp>
        <p:nvSpPr>
          <p:cNvPr id="80" name="CustomShape 26"/>
          <p:cNvSpPr/>
          <p:nvPr/>
        </p:nvSpPr>
        <p:spPr>
          <a:xfrm>
            <a:off x="21570480" y="30350880"/>
            <a:ext cx="413712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Overview of 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threaded downloader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5"/>
          <a:stretch/>
        </p:blipFill>
        <p:spPr>
          <a:xfrm>
            <a:off x="26320680" y="25284960"/>
            <a:ext cx="4242600" cy="4242600"/>
          </a:xfrm>
          <a:prstGeom prst="rect">
            <a:avLst/>
          </a:prstGeom>
          <a:ln>
            <a:noFill/>
          </a:ln>
        </p:spPr>
      </p:pic>
      <p:sp>
        <p:nvSpPr>
          <p:cNvPr id="82" name="CustomShape 27"/>
          <p:cNvSpPr/>
          <p:nvPr/>
        </p:nvSpPr>
        <p:spPr>
          <a:xfrm>
            <a:off x="990720" y="42400800"/>
            <a:ext cx="4979160" cy="5706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640" rIns="98640" tIns="49320" bIns="4932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Follow us @FIUSCIS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LibreOffice/5.4.6.2$Linux_X86_64 LibreOffice_project/40$Build-2</Application>
  <Words>288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allen fajet</dc:creator>
  <dc:description/>
  <dc:language>en-US</dc:language>
  <cp:lastModifiedBy/>
  <dcterms:modified xsi:type="dcterms:W3CDTF">2018-04-16T16:23:18Z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