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247237"/>
    <a:srgbClr val="AFE7D2"/>
    <a:srgbClr val="8EFCB3"/>
    <a:srgbClr val="D5F7BB"/>
    <a:srgbClr val="89B57D"/>
    <a:srgbClr val="72A763"/>
    <a:srgbClr val="86C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43" autoAdjust="0"/>
    <p:restoredTop sz="94280" autoAdjust="0"/>
  </p:normalViewPr>
  <p:slideViewPr>
    <p:cSldViewPr snapToGrid="0">
      <p:cViewPr varScale="1">
        <p:scale>
          <a:sx n="19" d="100"/>
          <a:sy n="19" d="100"/>
        </p:scale>
        <p:origin x="333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Font typeface="Arial"/>
              <a:buNone/>
              <a:defRPr sz="1800" b="0" i="0" u="none" strike="noStrike" cap="none"/>
            </a:lvl1pPr>
            <a:lvl2pPr marL="457200" marR="0" lvl="1" indent="0" algn="l" rtl="0">
              <a:spcBef>
                <a:spcPts val="0"/>
              </a:spcBef>
              <a:buFont typeface="Arial"/>
              <a:buNone/>
              <a:defRPr sz="1800" b="0" i="0" u="none" strike="noStrike" cap="none"/>
            </a:lvl2pPr>
            <a:lvl3pPr marL="914400" marR="0" lvl="2" indent="0" algn="l" rtl="0">
              <a:spcBef>
                <a:spcPts val="0"/>
              </a:spcBef>
              <a:buFont typeface="Arial"/>
              <a:buNone/>
              <a:defRPr sz="1800" b="0" i="0" u="none" strike="noStrike" cap="none"/>
            </a:lvl3pPr>
            <a:lvl4pPr marL="1371600" marR="0" lvl="3" indent="0" algn="l" rtl="0">
              <a:spcBef>
                <a:spcPts val="0"/>
              </a:spcBef>
              <a:buFont typeface="Arial"/>
              <a:buNone/>
              <a:defRPr sz="1800" b="0" i="0" u="none" strike="noStrike" cap="none"/>
            </a:lvl4pPr>
            <a:lvl5pPr marL="1828800" marR="0" lvl="4" indent="0" algn="l" rtl="0">
              <a:spcBef>
                <a:spcPts val="0"/>
              </a:spcBef>
              <a:buFont typeface="Arial"/>
              <a:buNone/>
              <a:defRPr sz="1800" b="0" i="0" u="none" strike="noStrike" cap="none"/>
            </a:lvl5pPr>
            <a:lvl6pPr marL="2286000" marR="0" lvl="5" indent="0" algn="l" rtl="0">
              <a:spcBef>
                <a:spcPts val="0"/>
              </a:spcBef>
              <a:buFont typeface="Arial"/>
              <a:buNone/>
              <a:defRPr sz="1800" b="0" i="0" u="none" strike="noStrike" cap="none"/>
            </a:lvl6pPr>
            <a:lvl7pPr marL="2743200" marR="0" lvl="6" indent="0" algn="l" rtl="0">
              <a:spcBef>
                <a:spcPts val="0"/>
              </a:spcBef>
              <a:buFont typeface="Arial"/>
              <a:buNone/>
              <a:defRPr sz="1800" b="0" i="0" u="none" strike="noStrike" cap="none"/>
            </a:lvl7pPr>
            <a:lvl8pPr marL="3200400" marR="0" lvl="7" indent="0" algn="l" rtl="0">
              <a:spcBef>
                <a:spcPts val="0"/>
              </a:spcBef>
              <a:buFont typeface="Arial"/>
              <a:buNone/>
              <a:defRPr sz="1800" b="0" i="0" u="none" strike="noStrike" cap="none"/>
            </a:lvl8pPr>
            <a:lvl9pPr marL="3657600" marR="0" lvl="8" indent="0" algn="l" rtl="0">
              <a:spcBef>
                <a:spcPts val="0"/>
              </a:spcBef>
              <a:buFont typeface="Arial"/>
              <a:buNone/>
              <a:defRPr sz="1800" b="0" i="0" u="none" strike="noStrike" cap="none"/>
            </a:lvl9pPr>
          </a:lstStyle>
          <a:p>
            <a:endParaRPr/>
          </a:p>
        </p:txBody>
      </p:sp>
      <p:sp>
        <p:nvSpPr>
          <p:cNvPr id="7" name="Shape 7"/>
          <p:cNvSpPr txBox="1">
            <a:spLocks noGrp="1"/>
          </p:cNvSpPr>
          <p:nvPr>
            <p:ph type="ftr" idx="11"/>
          </p:nvPr>
        </p:nvSpPr>
        <p:spPr>
          <a:xfrm>
            <a:off x="0" y="868521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24609138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sz="1800" b="0" i="0" u="none" strike="noStrike" cap="none"/>
          </a:p>
        </p:txBody>
      </p:sp>
      <p:sp>
        <p:nvSpPr>
          <p:cNvPr id="87" name="Shape 87"/>
          <p:cNvSpPr txBox="1"/>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8586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lnSpc>
                <a:spcPct val="100000"/>
              </a:lnSpc>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6" cy="362622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7"/>
            <a:ext cx="19751276" cy="263338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6" cy="5152464"/>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3" y="1748116"/>
            <a:ext cx="10829926" cy="743622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6"/>
            <a:ext cx="18402298" cy="37459024"/>
          </a:xfrm>
          <a:prstGeom prst="rect">
            <a:avLst/>
          </a:prstGeom>
          <a:noFill/>
          <a:ln>
            <a:noFill/>
          </a:ln>
        </p:spPr>
        <p:txBody>
          <a:bodyPr lIns="91425" tIns="91425" rIns="91425" bIns="91425" anchor="t" anchorCtr="0"/>
          <a:lstStyle>
            <a:lvl1pPr marL="1606550" marR="0" lvl="0" indent="-120015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992187"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7715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81756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3" y="9184339"/>
            <a:ext cx="10829926" cy="30022799"/>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2" y="9825317"/>
            <a:ext cx="14544675"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2" y="13919948"/>
            <a:ext cx="14544675"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3"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hyperlink" Target="http://drinkerscheckup.com/" TargetMode="External"/><Relationship Id="rId21" Type="http://schemas.openxmlformats.org/officeDocument/2006/relationships/image" Target="../media/image17.png"/><Relationship Id="rId7" Type="http://schemas.openxmlformats.org/officeDocument/2006/relationships/image" Target="../media/image4.png"/><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5" Type="http://schemas.openxmlformats.org/officeDocument/2006/relationships/image" Target="../media/image11.png"/><Relationship Id="rId10" Type="http://schemas.openxmlformats.org/officeDocument/2006/relationships/image" Target="../media/image6.png"/><Relationship Id="rId19" Type="http://schemas.openxmlformats.org/officeDocument/2006/relationships/image" Target="../media/image15.png"/><Relationship Id="rId4" Type="http://schemas.openxmlformats.org/officeDocument/2006/relationships/image" Target="../media/image1.png"/><Relationship Id="rId9" Type="http://schemas.openxmlformats.org/officeDocument/2006/relationships/hyperlink" Target="http://ascl.cis.fiu.edu/" TargetMode="External"/><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rgbClr val="247237"/>
            </a:gs>
            <a:gs pos="17000">
              <a:srgbClr val="AFE7D2"/>
            </a:gs>
            <a:gs pos="44000">
              <a:srgbClr val="8EFCB3"/>
            </a:gs>
            <a:gs pos="0">
              <a:schemeClr val="accent1">
                <a:lumMod val="30000"/>
                <a:lumOff val="70000"/>
              </a:schemeClr>
            </a:gs>
          </a:gsLst>
          <a:lin ang="5400000" scaled="1"/>
        </a:gradFill>
        <a:effectLst/>
      </p:bgPr>
    </p:bg>
    <p:spTree>
      <p:nvGrpSpPr>
        <p:cNvPr id="1" name="Shape 88"/>
        <p:cNvGrpSpPr/>
        <p:nvPr/>
      </p:nvGrpSpPr>
      <p:grpSpPr>
        <a:xfrm>
          <a:off x="0" y="0"/>
          <a:ext cx="0" cy="0"/>
          <a:chOff x="0" y="0"/>
          <a:chExt cx="0" cy="0"/>
        </a:xfrm>
      </p:grpSpPr>
      <p:sp>
        <p:nvSpPr>
          <p:cNvPr id="92" name="Shape 92"/>
          <p:cNvSpPr txBox="1"/>
          <p:nvPr/>
        </p:nvSpPr>
        <p:spPr>
          <a:xfrm>
            <a:off x="383938" y="6197385"/>
            <a:ext cx="32100448" cy="37287415"/>
          </a:xfrm>
          <a:prstGeom prst="rect">
            <a:avLst/>
          </a:prstGeom>
          <a:noFill/>
          <a:ln w="63500" cap="flat" cmpd="sng">
            <a:solidFill>
              <a:srgbClr val="003300"/>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a:solidFill>
                <a:schemeClr val="dk1"/>
              </a:solidFill>
              <a:latin typeface="Arial"/>
              <a:ea typeface="Arial"/>
              <a:cs typeface="Arial"/>
              <a:sym typeface="Arial"/>
            </a:endParaRPr>
          </a:p>
        </p:txBody>
      </p:sp>
      <p:sp>
        <p:nvSpPr>
          <p:cNvPr id="93" name="Shape 93"/>
          <p:cNvSpPr txBox="1"/>
          <p:nvPr/>
        </p:nvSpPr>
        <p:spPr>
          <a:xfrm>
            <a:off x="789985" y="7523437"/>
            <a:ext cx="10497643" cy="6800634"/>
          </a:xfrm>
          <a:prstGeom prst="roundRect">
            <a:avLst/>
          </a:prstGeom>
          <a:solidFill>
            <a:schemeClr val="bg1">
              <a:alpha val="91000"/>
            </a:schemeClr>
          </a:solidFill>
          <a:ln w="12700" cap="flat" cmpd="sng">
            <a:solidFill>
              <a:srgbClr val="003300"/>
            </a:solidFill>
            <a:prstDash val="solid"/>
            <a:miter/>
            <a:headEnd type="none" w="med" len="med"/>
            <a:tailEnd type="none" w="med" len="med"/>
          </a:ln>
          <a:effectLst>
            <a:glow rad="139700">
              <a:srgbClr val="003300">
                <a:alpha val="40000"/>
              </a:srgbClr>
            </a:glow>
            <a:outerShdw blurRad="241300" dist="596900" dir="8100000" algn="tr" rotWithShape="0">
              <a:srgbClr val="003300">
                <a:alpha val="40000"/>
              </a:srgbClr>
            </a:outerShdw>
            <a:softEdge rad="88900"/>
          </a:effectLst>
        </p:spPr>
        <p:txBody>
          <a:bodyPr lIns="98650" tIns="49325" rIns="98650" bIns="49325" anchor="t" anchorCtr="0">
            <a:noAutofit/>
          </a:bodyPr>
          <a:lstStyle/>
          <a:p>
            <a:pPr lvl="0" algn="just">
              <a:buClr>
                <a:srgbClr val="336699"/>
              </a:buClr>
              <a:buSzPct val="100000"/>
            </a:pPr>
            <a:r>
              <a:rPr lang="en-US" sz="4000" dirty="0" smtClean="0">
                <a:solidFill>
                  <a:schemeClr val="tx1"/>
                </a:solidFill>
              </a:rPr>
              <a:t>Many times, heavy drinkers are unaware that they have an issue. Brief motivational interventions have been shown to be effective at reducing problem drinking (Hester, Squires, Delaney, 2005). However, the original version of the Drinker’s Check-Up (DCU) is </a:t>
            </a:r>
            <a:r>
              <a:rPr lang="en-US" sz="4000" dirty="0">
                <a:solidFill>
                  <a:schemeClr val="tx1"/>
                </a:solidFill>
              </a:rPr>
              <a:t>text only (</a:t>
            </a:r>
            <a:r>
              <a:rPr lang="en-US" sz="4000" dirty="0">
                <a:solidFill>
                  <a:srgbClr val="00B0F0"/>
                </a:solidFill>
                <a:hlinkClick r:id="rId3"/>
              </a:rPr>
              <a:t>http://drinkerscheckup.com</a:t>
            </a:r>
            <a:r>
              <a:rPr lang="en-US" sz="4000" dirty="0" smtClean="0">
                <a:solidFill>
                  <a:srgbClr val="00B0F0"/>
                </a:solidFill>
                <a:hlinkClick r:id="rId3"/>
              </a:rPr>
              <a:t>/</a:t>
            </a:r>
            <a:r>
              <a:rPr lang="en-US" sz="4000" dirty="0" smtClean="0">
                <a:solidFill>
                  <a:schemeClr val="tx1"/>
                </a:solidFill>
              </a:rPr>
              <a:t>), and the results are delivered in dense blocks with no explanations of what they mean.</a:t>
            </a:r>
            <a:endParaRPr lang="en-US" sz="4000" b="0" u="none" strike="noStrike" cap="none" dirty="0">
              <a:solidFill>
                <a:schemeClr val="tx1"/>
              </a:solidFill>
              <a:sym typeface="Arial"/>
            </a:endParaRPr>
          </a:p>
        </p:txBody>
      </p:sp>
      <p:sp>
        <p:nvSpPr>
          <p:cNvPr id="106" name="Shape 106"/>
          <p:cNvSpPr txBox="1"/>
          <p:nvPr/>
        </p:nvSpPr>
        <p:spPr>
          <a:xfrm>
            <a:off x="1839799" y="1307701"/>
            <a:ext cx="683835" cy="878784"/>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333399"/>
              </a:buClr>
              <a:buSzPct val="25000"/>
              <a:buFont typeface="Arial"/>
              <a:buNone/>
            </a:pPr>
            <a:endParaRPr lang="en-US" sz="8400" b="0" i="0" u="none" strike="noStrike" cap="none" dirty="0">
              <a:solidFill>
                <a:srgbClr val="333399"/>
              </a:solidFill>
              <a:latin typeface="Arial"/>
              <a:ea typeface="Arial"/>
              <a:cs typeface="Arial"/>
              <a:sym typeface="Arial"/>
            </a:endParaRPr>
          </a:p>
        </p:txBody>
      </p:sp>
      <p:pic>
        <p:nvPicPr>
          <p:cNvPr id="1026" name="Picture 2" descr="https://nodejs.org/static/images/logos/nodejs-new-pantone-blac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6780" y="3799413"/>
            <a:ext cx="3579978" cy="21930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c/ca/AngularJS_logo.svg/2000px-AngularJS_logo.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33700" y="4395315"/>
            <a:ext cx="5644444" cy="15014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upload.wikimedia.org/wikipedia/en/thumb/4/45/MongoDB-Logo.svg/1280px-MongoDB-Logo.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27539" y="1161122"/>
            <a:ext cx="6049381" cy="163994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unity3d.com/profiles/unity3d/themes/unity/images/company/brand/logos/primary/unity-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93882" y="2905487"/>
            <a:ext cx="4253904" cy="154565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mean.io/wp-content/themes/twentysixteen-child/images/express.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39935" y="3294045"/>
            <a:ext cx="3371180" cy="750325"/>
          </a:xfrm>
          <a:prstGeom prst="rect">
            <a:avLst/>
          </a:prstGeom>
          <a:noFill/>
          <a:extLst>
            <a:ext uri="{909E8E84-426E-40DD-AFC4-6F175D3DCCD1}">
              <a14:hiddenFill xmlns:a14="http://schemas.microsoft.com/office/drawing/2010/main">
                <a:solidFill>
                  <a:srgbClr val="FFFFFF"/>
                </a:solidFill>
              </a14:hiddenFill>
            </a:ext>
          </a:extLst>
        </p:spPr>
      </p:pic>
      <p:sp>
        <p:nvSpPr>
          <p:cNvPr id="89" name="Shape 89"/>
          <p:cNvSpPr txBox="1"/>
          <p:nvPr/>
        </p:nvSpPr>
        <p:spPr>
          <a:xfrm>
            <a:off x="11255726" y="5388746"/>
            <a:ext cx="10575873" cy="1077900"/>
          </a:xfrm>
          <a:prstGeom prst="rect">
            <a:avLst/>
          </a:prstGeom>
          <a:noFill/>
          <a:ln>
            <a:noFill/>
          </a:ln>
        </p:spPr>
        <p:txBody>
          <a:bodyPr lIns="98650" tIns="49325" rIns="98650" bIns="49325" anchor="t" anchorCtr="0">
            <a:noAutofit/>
          </a:bodyPr>
          <a:lstStyle/>
          <a:p>
            <a:pPr marL="0" marR="0" lvl="0" indent="0" algn="ctr" rtl="0">
              <a:lnSpc>
                <a:spcPct val="30000"/>
              </a:lnSpc>
              <a:spcBef>
                <a:spcPts val="0"/>
              </a:spcBef>
              <a:spcAft>
                <a:spcPts val="0"/>
              </a:spcAft>
              <a:buClr>
                <a:schemeClr val="dk1"/>
              </a:buClr>
              <a:buSzPct val="25000"/>
              <a:buFont typeface="Times New Roman"/>
              <a:buNone/>
            </a:pPr>
            <a:r>
              <a:rPr lang="en-US" sz="7200" b="1" i="1" dirty="0" smtClean="0">
                <a:solidFill>
                  <a:schemeClr val="tx1"/>
                </a:solidFill>
                <a:latin typeface="Times New Roman"/>
                <a:ea typeface="Times New Roman"/>
                <a:cs typeface="Times New Roman"/>
                <a:sym typeface="Times New Roman"/>
              </a:rPr>
              <a:t>Senior Project: Fall 2016</a:t>
            </a:r>
            <a:endParaRPr lang="en-US" sz="7200" b="1" i="1" dirty="0">
              <a:solidFill>
                <a:schemeClr val="tx1"/>
              </a:solidFill>
              <a:latin typeface="Times New Roman"/>
              <a:ea typeface="Times New Roman"/>
              <a:cs typeface="Times New Roman"/>
              <a:sym typeface="Times New Roman"/>
            </a:endParaRPr>
          </a:p>
        </p:txBody>
      </p:sp>
      <p:sp>
        <p:nvSpPr>
          <p:cNvPr id="3" name="Rectangle 2"/>
          <p:cNvSpPr/>
          <p:nvPr/>
        </p:nvSpPr>
        <p:spPr>
          <a:xfrm>
            <a:off x="5904041" y="241764"/>
            <a:ext cx="21463338" cy="4555093"/>
          </a:xfrm>
          <a:prstGeom prst="rect">
            <a:avLst/>
          </a:prstGeom>
        </p:spPr>
        <p:txBody>
          <a:bodyPr wrap="square">
            <a:spAutoFit/>
          </a:bodyPr>
          <a:lstStyle/>
          <a:p>
            <a:pPr lvl="0" algn="ctr">
              <a:buClr>
                <a:srgbClr val="3333CC"/>
              </a:buClr>
              <a:buSzPct val="25000"/>
            </a:pPr>
            <a:r>
              <a:rPr lang="en-US" sz="7500" b="1" dirty="0">
                <a:solidFill>
                  <a:schemeClr val="tx1"/>
                </a:solidFill>
                <a:latin typeface="Copperplate Gothic Light" panose="020E0507020206020404" pitchFamily="34" charset="0"/>
              </a:rPr>
              <a:t>eEVA Data Generation and User </a:t>
            </a:r>
          </a:p>
          <a:p>
            <a:pPr lvl="0" algn="ctr">
              <a:buClr>
                <a:srgbClr val="3333CC"/>
              </a:buClr>
              <a:buSzPct val="25000"/>
            </a:pPr>
            <a:r>
              <a:rPr lang="en-US" sz="7500" b="1" dirty="0">
                <a:solidFill>
                  <a:schemeClr val="tx1"/>
                </a:solidFill>
                <a:latin typeface="Copperplate Gothic Light" panose="020E0507020206020404" pitchFamily="34" charset="0"/>
              </a:rPr>
              <a:t>Results Analysis Version 1.0</a:t>
            </a:r>
          </a:p>
          <a:p>
            <a:pPr lvl="0" algn="ctr">
              <a:buClr>
                <a:srgbClr val="3333CC"/>
              </a:buClr>
              <a:buSzPct val="25000"/>
            </a:pPr>
            <a:r>
              <a:rPr lang="en-US" sz="3500" b="1" dirty="0">
                <a:solidFill>
                  <a:srgbClr val="003300"/>
                </a:solidFill>
              </a:rPr>
              <a:t>Student: </a:t>
            </a:r>
            <a:r>
              <a:rPr lang="en-US" sz="3500" dirty="0" smtClean="0">
                <a:solidFill>
                  <a:srgbClr val="003300"/>
                </a:solidFill>
              </a:rPr>
              <a:t>Stephanie </a:t>
            </a:r>
            <a:r>
              <a:rPr lang="en-US" sz="3500" dirty="0">
                <a:solidFill>
                  <a:srgbClr val="003300"/>
                </a:solidFill>
              </a:rPr>
              <a:t>Lunn, Florida International University</a:t>
            </a:r>
          </a:p>
          <a:p>
            <a:pPr lvl="0" algn="ctr">
              <a:buClr>
                <a:srgbClr val="3333CC"/>
              </a:buClr>
              <a:buSzPct val="25000"/>
            </a:pPr>
            <a:r>
              <a:rPr lang="en-US" sz="3500" b="1" dirty="0" smtClean="0">
                <a:solidFill>
                  <a:srgbClr val="003300"/>
                </a:solidFill>
              </a:rPr>
              <a:t>Mentor</a:t>
            </a:r>
            <a:r>
              <a:rPr lang="en-US" sz="3500" b="1" dirty="0">
                <a:solidFill>
                  <a:srgbClr val="003300"/>
                </a:solidFill>
              </a:rPr>
              <a:t>:</a:t>
            </a:r>
            <a:r>
              <a:rPr lang="en-US" sz="3500" b="1" i="1" dirty="0">
                <a:solidFill>
                  <a:srgbClr val="003300"/>
                </a:solidFill>
              </a:rPr>
              <a:t> </a:t>
            </a:r>
            <a:r>
              <a:rPr lang="en-US" sz="3500" dirty="0" smtClean="0">
                <a:solidFill>
                  <a:srgbClr val="003300"/>
                </a:solidFill>
              </a:rPr>
              <a:t>Christine </a:t>
            </a:r>
            <a:r>
              <a:rPr lang="en-US" sz="3500" dirty="0">
                <a:solidFill>
                  <a:srgbClr val="003300"/>
                </a:solidFill>
              </a:rPr>
              <a:t>Lisetti, Florida International University </a:t>
            </a:r>
            <a:endParaRPr lang="en-US" sz="3500" dirty="0" smtClean="0">
              <a:solidFill>
                <a:srgbClr val="003300"/>
              </a:solidFill>
            </a:endParaRPr>
          </a:p>
          <a:p>
            <a:pPr lvl="0" algn="ctr">
              <a:buClr>
                <a:srgbClr val="3333CC"/>
              </a:buClr>
              <a:buSzPct val="25000"/>
            </a:pPr>
            <a:r>
              <a:rPr lang="en-US" sz="3500" dirty="0">
                <a:solidFill>
                  <a:srgbClr val="003300"/>
                </a:solidFill>
              </a:rPr>
              <a:t>	</a:t>
            </a:r>
            <a:r>
              <a:rPr lang="en-US" sz="3500" dirty="0" smtClean="0">
                <a:solidFill>
                  <a:srgbClr val="003300"/>
                </a:solidFill>
              </a:rPr>
              <a:t>	Mohsen </a:t>
            </a:r>
            <a:r>
              <a:rPr lang="en-US" sz="3500" dirty="0">
                <a:solidFill>
                  <a:srgbClr val="003300"/>
                </a:solidFill>
              </a:rPr>
              <a:t>Taheri, Florida International University </a:t>
            </a:r>
          </a:p>
          <a:p>
            <a:pPr lvl="0" algn="ctr">
              <a:buClr>
                <a:srgbClr val="3333CC"/>
              </a:buClr>
              <a:buSzPct val="25000"/>
            </a:pPr>
            <a:r>
              <a:rPr lang="en-US" sz="3500" b="1" dirty="0">
                <a:solidFill>
                  <a:srgbClr val="003300"/>
                </a:solidFill>
              </a:rPr>
              <a:t>Instructor:</a:t>
            </a:r>
            <a:r>
              <a:rPr lang="en-US" sz="3500" b="1" i="1" dirty="0">
                <a:solidFill>
                  <a:srgbClr val="003300"/>
                </a:solidFill>
              </a:rPr>
              <a:t> </a:t>
            </a:r>
            <a:r>
              <a:rPr lang="en-US" sz="3500" dirty="0" err="1">
                <a:solidFill>
                  <a:srgbClr val="003300"/>
                </a:solidFill>
              </a:rPr>
              <a:t>Masoud</a:t>
            </a:r>
            <a:r>
              <a:rPr lang="en-US" sz="3500" dirty="0">
                <a:solidFill>
                  <a:srgbClr val="003300"/>
                </a:solidFill>
              </a:rPr>
              <a:t> </a:t>
            </a:r>
            <a:r>
              <a:rPr lang="en-US" sz="3500" dirty="0" err="1">
                <a:solidFill>
                  <a:srgbClr val="003300"/>
                </a:solidFill>
              </a:rPr>
              <a:t>Sadjadi</a:t>
            </a:r>
            <a:r>
              <a:rPr lang="en-US" sz="3500" dirty="0">
                <a:solidFill>
                  <a:srgbClr val="003300"/>
                </a:solidFill>
              </a:rPr>
              <a:t>, Florida International University</a:t>
            </a:r>
          </a:p>
        </p:txBody>
      </p:sp>
      <p:sp>
        <p:nvSpPr>
          <p:cNvPr id="34" name="Shape 93"/>
          <p:cNvSpPr txBox="1"/>
          <p:nvPr/>
        </p:nvSpPr>
        <p:spPr>
          <a:xfrm>
            <a:off x="22367100" y="7523437"/>
            <a:ext cx="9616410" cy="6732533"/>
          </a:xfrm>
          <a:prstGeom prst="roundRect">
            <a:avLst/>
          </a:prstGeom>
          <a:solidFill>
            <a:schemeClr val="bg1">
              <a:alpha val="91000"/>
            </a:schemeClr>
          </a:solidFill>
          <a:ln w="12700" cap="flat" cmpd="sng">
            <a:solidFill>
              <a:srgbClr val="003300"/>
            </a:solidFill>
            <a:prstDash val="solid"/>
            <a:miter/>
            <a:headEnd type="none" w="med" len="med"/>
            <a:tailEnd type="none" w="med" len="med"/>
          </a:ln>
          <a:effectLst>
            <a:glow rad="139700">
              <a:srgbClr val="003300">
                <a:alpha val="40000"/>
              </a:srgbClr>
            </a:glow>
            <a:outerShdw blurRad="241300" dist="596900" dir="8100000" algn="tr" rotWithShape="0">
              <a:srgbClr val="003300">
                <a:alpha val="40000"/>
              </a:srgbClr>
            </a:outerShdw>
            <a:softEdge rad="88900"/>
          </a:effectLst>
        </p:spPr>
        <p:txBody>
          <a:bodyPr lIns="98650" tIns="49325" rIns="98650" bIns="49325" anchor="t" anchorCtr="0">
            <a:noAutofit/>
          </a:bodyPr>
          <a:lstStyle/>
          <a:p>
            <a:pPr algn="just"/>
            <a:r>
              <a:rPr lang="en-US" sz="4000" b="1" dirty="0" smtClean="0">
                <a:solidFill>
                  <a:schemeClr val="tx1"/>
                </a:solidFill>
              </a:rPr>
              <a:t>Although the drinking </a:t>
            </a:r>
            <a:r>
              <a:rPr lang="en-US" sz="4000" b="1" dirty="0">
                <a:solidFill>
                  <a:schemeClr val="tx1"/>
                </a:solidFill>
              </a:rPr>
              <a:t>interventions </a:t>
            </a:r>
            <a:r>
              <a:rPr lang="en-US" sz="4000" b="1" dirty="0" smtClean="0">
                <a:solidFill>
                  <a:schemeClr val="tx1"/>
                </a:solidFill>
              </a:rPr>
              <a:t>are already </a:t>
            </a:r>
            <a:r>
              <a:rPr lang="en-US" sz="4000" b="1" dirty="0">
                <a:solidFill>
                  <a:schemeClr val="tx1"/>
                </a:solidFill>
              </a:rPr>
              <a:t>implemented, many features needed to be </a:t>
            </a:r>
            <a:r>
              <a:rPr lang="en-US" sz="4000" b="1" dirty="0" smtClean="0">
                <a:solidFill>
                  <a:schemeClr val="tx1"/>
                </a:solidFill>
              </a:rPr>
              <a:t>completed for the user, </a:t>
            </a:r>
            <a:r>
              <a:rPr lang="en-US" sz="4000" b="1" dirty="0">
                <a:solidFill>
                  <a:schemeClr val="tx1"/>
                </a:solidFill>
              </a:rPr>
              <a:t>such as:</a:t>
            </a:r>
            <a:endParaRPr lang="en-US" sz="8800" dirty="0">
              <a:solidFill>
                <a:schemeClr val="tx1"/>
              </a:solidFill>
            </a:endParaRPr>
          </a:p>
          <a:p>
            <a:pPr marL="571500" indent="-571500" algn="just" fontAlgn="base">
              <a:buFont typeface="Courier New" panose="02070309020205020404" pitchFamily="49" charset="0"/>
              <a:buChar char="o"/>
            </a:pPr>
            <a:r>
              <a:rPr lang="en-US" sz="4000" dirty="0">
                <a:solidFill>
                  <a:schemeClr val="tx1"/>
                </a:solidFill>
              </a:rPr>
              <a:t>Automatic Counselor Toggling to View Results Content</a:t>
            </a:r>
          </a:p>
          <a:p>
            <a:pPr marL="571500" indent="-571500" algn="just" fontAlgn="base">
              <a:buFont typeface="Courier New" panose="02070309020205020404" pitchFamily="49" charset="0"/>
              <a:buChar char="o"/>
            </a:pPr>
            <a:r>
              <a:rPr lang="en-US" sz="4000" dirty="0" smtClean="0">
                <a:solidFill>
                  <a:schemeClr val="tx1"/>
                </a:solidFill>
              </a:rPr>
              <a:t>“Next” </a:t>
            </a:r>
            <a:r>
              <a:rPr lang="en-US" sz="4000" dirty="0">
                <a:solidFill>
                  <a:schemeClr val="tx1"/>
                </a:solidFill>
              </a:rPr>
              <a:t>Button for the System</a:t>
            </a:r>
          </a:p>
          <a:p>
            <a:pPr marL="571500" indent="-571500" algn="just" fontAlgn="base">
              <a:buFont typeface="Courier New" panose="02070309020205020404" pitchFamily="49" charset="0"/>
              <a:buChar char="o"/>
            </a:pPr>
            <a:r>
              <a:rPr lang="en-US" sz="4000" dirty="0">
                <a:solidFill>
                  <a:schemeClr val="tx1"/>
                </a:solidFill>
              </a:rPr>
              <a:t>Results with Explanations and Dynamic JavaScript Content</a:t>
            </a:r>
          </a:p>
          <a:p>
            <a:endParaRPr lang="en-US" sz="4000" dirty="0">
              <a:solidFill>
                <a:schemeClr val="tx1"/>
              </a:solidFill>
            </a:endParaRPr>
          </a:p>
        </p:txBody>
      </p:sp>
      <p:sp>
        <p:nvSpPr>
          <p:cNvPr id="35" name="Shape 100"/>
          <p:cNvSpPr txBox="1"/>
          <p:nvPr/>
        </p:nvSpPr>
        <p:spPr>
          <a:xfrm>
            <a:off x="23697238" y="6524120"/>
            <a:ext cx="6938496" cy="1068462"/>
          </a:xfrm>
          <a:prstGeom prst="snipRoundRect">
            <a:avLst/>
          </a:prstGeom>
          <a:solidFill>
            <a:srgbClr val="247237"/>
          </a:solidFill>
          <a:ln w="12700" cap="flat" cmpd="sng">
            <a:solidFill>
              <a:schemeClr val="tx1"/>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5400" b="1" i="0" u="none" strike="noStrike" cap="none" dirty="0">
                <a:solidFill>
                  <a:schemeClr val="bg1"/>
                </a:solidFill>
                <a:latin typeface="Copperplate Gothic Light" panose="020E0507020206020404" pitchFamily="34" charset="0"/>
                <a:sym typeface="Arial"/>
              </a:rPr>
              <a:t>Requirements</a:t>
            </a:r>
          </a:p>
        </p:txBody>
      </p:sp>
      <p:sp>
        <p:nvSpPr>
          <p:cNvPr id="36" name="Shape 93"/>
          <p:cNvSpPr txBox="1"/>
          <p:nvPr/>
        </p:nvSpPr>
        <p:spPr>
          <a:xfrm>
            <a:off x="22436797" y="15730463"/>
            <a:ext cx="9546712" cy="16570570"/>
          </a:xfrm>
          <a:prstGeom prst="roundRect">
            <a:avLst/>
          </a:prstGeom>
          <a:solidFill>
            <a:schemeClr val="bg1">
              <a:alpha val="91000"/>
            </a:schemeClr>
          </a:solidFill>
          <a:ln w="12700" cap="flat" cmpd="sng">
            <a:solidFill>
              <a:srgbClr val="003300"/>
            </a:solidFill>
            <a:prstDash val="solid"/>
            <a:miter/>
            <a:headEnd type="none" w="med" len="med"/>
            <a:tailEnd type="none" w="med" len="med"/>
          </a:ln>
          <a:effectLst>
            <a:glow rad="139700">
              <a:srgbClr val="003300">
                <a:alpha val="40000"/>
              </a:srgbClr>
            </a:glow>
            <a:outerShdw blurRad="241300" dist="596900" dir="8100000" algn="tr" rotWithShape="0">
              <a:srgbClr val="003300">
                <a:alpha val="40000"/>
              </a:srgbClr>
            </a:outerShdw>
            <a:softEdge rad="88900"/>
          </a:effectLst>
        </p:spPr>
        <p:txBody>
          <a:bodyPr lIns="98650" tIns="49325" rIns="98650" bIns="49325" anchor="t" anchorCtr="0">
            <a:noAutofit/>
          </a:bodyPr>
          <a:lstStyle/>
          <a:p>
            <a:pPr algn="ctr"/>
            <a:r>
              <a:rPr lang="en-US" sz="4000" b="1" dirty="0">
                <a:solidFill>
                  <a:schemeClr val="tx1"/>
                </a:solidFill>
              </a:rPr>
              <a:t>MEAN Stack Utilized:</a:t>
            </a:r>
          </a:p>
          <a:p>
            <a:pPr marL="571500" indent="-571500" algn="just">
              <a:buFont typeface="Courier New" panose="02070309020205020404" pitchFamily="49" charset="0"/>
              <a:buChar char="o"/>
            </a:pPr>
            <a:r>
              <a:rPr lang="en-US" sz="4000" dirty="0"/>
              <a:t>Full-stack JavaScript solution</a:t>
            </a:r>
          </a:p>
          <a:p>
            <a:pPr marL="571500" indent="-571500" algn="just">
              <a:buFont typeface="Courier New" panose="02070309020205020404" pitchFamily="49" charset="0"/>
              <a:buChar char="o"/>
            </a:pPr>
            <a:r>
              <a:rPr lang="en-US" sz="4000" dirty="0"/>
              <a:t>MongoDB is used for the database</a:t>
            </a:r>
          </a:p>
          <a:p>
            <a:pPr marL="571500" indent="-571500" algn="just">
              <a:buFont typeface="Courier New" panose="02070309020205020404" pitchFamily="49" charset="0"/>
              <a:buChar char="o"/>
            </a:pPr>
            <a:r>
              <a:rPr lang="en-US" sz="4000" dirty="0"/>
              <a:t>Express is used as the framework for the web server</a:t>
            </a:r>
          </a:p>
          <a:p>
            <a:pPr marL="571500" indent="-571500" algn="just">
              <a:buFont typeface="Courier New" panose="02070309020205020404" pitchFamily="49" charset="0"/>
              <a:buChar char="o"/>
            </a:pPr>
            <a:r>
              <a:rPr lang="en-US" sz="4000" dirty="0"/>
              <a:t>AngularJS is used for the framework of the web client</a:t>
            </a:r>
          </a:p>
          <a:p>
            <a:pPr marL="571500" indent="-571500" algn="just">
              <a:buFont typeface="Courier New" panose="02070309020205020404" pitchFamily="49" charset="0"/>
              <a:buChar char="o"/>
            </a:pPr>
            <a:r>
              <a:rPr lang="en-US" sz="4000" dirty="0"/>
              <a:t>Node.js is the platform used for the </a:t>
            </a:r>
            <a:r>
              <a:rPr lang="en-US" sz="4000" dirty="0" smtClean="0"/>
              <a:t>server</a:t>
            </a:r>
          </a:p>
          <a:p>
            <a:pPr marL="571500" indent="-571500" algn="just">
              <a:buFont typeface="Courier New" panose="02070309020205020404" pitchFamily="49" charset="0"/>
              <a:buChar char="o"/>
            </a:pPr>
            <a:endParaRPr lang="en-US" sz="4000" dirty="0" smtClean="0"/>
          </a:p>
          <a:p>
            <a:pPr algn="ctr"/>
            <a:r>
              <a:rPr lang="en-US" sz="4000" b="1" dirty="0">
                <a:solidFill>
                  <a:schemeClr val="tx1"/>
                </a:solidFill>
              </a:rPr>
              <a:t>System Implemented with:</a:t>
            </a:r>
          </a:p>
          <a:p>
            <a:pPr marL="571500" indent="-571500" algn="just">
              <a:buFont typeface="Courier New" panose="02070309020205020404" pitchFamily="49" charset="0"/>
              <a:buChar char="o"/>
            </a:pPr>
            <a:r>
              <a:rPr lang="en-US" sz="4000" dirty="0">
                <a:solidFill>
                  <a:schemeClr val="tx1"/>
                </a:solidFill>
              </a:rPr>
              <a:t>Survey Editor</a:t>
            </a:r>
          </a:p>
          <a:p>
            <a:pPr marL="571500" indent="-571500" algn="just">
              <a:buFont typeface="Courier New" panose="02070309020205020404" pitchFamily="49" charset="0"/>
              <a:buChar char="o"/>
            </a:pPr>
            <a:r>
              <a:rPr lang="en-US" sz="4000" dirty="0">
                <a:solidFill>
                  <a:schemeClr val="tx1"/>
                </a:solidFill>
              </a:rPr>
              <a:t>State </a:t>
            </a:r>
            <a:r>
              <a:rPr lang="en-US" sz="4000" dirty="0" smtClean="0">
                <a:solidFill>
                  <a:schemeClr val="tx1"/>
                </a:solidFill>
              </a:rPr>
              <a:t>Machine</a:t>
            </a:r>
          </a:p>
          <a:p>
            <a:pPr marL="571500" indent="-571500" algn="just">
              <a:buFont typeface="Courier New" panose="02070309020205020404" pitchFamily="49" charset="0"/>
              <a:buChar char="o"/>
            </a:pPr>
            <a:endParaRPr lang="en-US" sz="4000" dirty="0">
              <a:solidFill>
                <a:schemeClr val="tx1"/>
              </a:solidFill>
            </a:endParaRPr>
          </a:p>
          <a:p>
            <a:pPr algn="ctr"/>
            <a:r>
              <a:rPr lang="en-US" sz="4000" b="1" dirty="0" smtClean="0">
                <a:solidFill>
                  <a:schemeClr val="tx1"/>
                </a:solidFill>
              </a:rPr>
              <a:t>Intervention Engine Flow Chart:</a:t>
            </a:r>
            <a:endParaRPr lang="en-US" sz="4000" b="1" dirty="0">
              <a:solidFill>
                <a:schemeClr val="tx1"/>
              </a:solidFill>
            </a:endParaRPr>
          </a:p>
          <a:p>
            <a:pPr marL="285750" indent="-285750" fontAlgn="base">
              <a:buFont typeface="Arial" panose="020B0604020202020204" pitchFamily="34" charset="0"/>
              <a:buChar char="•"/>
            </a:pPr>
            <a:endParaRPr lang="en-US" sz="4000" dirty="0">
              <a:solidFill>
                <a:schemeClr val="tx1"/>
              </a:solidFill>
            </a:endParaRPr>
          </a:p>
        </p:txBody>
      </p:sp>
      <p:sp>
        <p:nvSpPr>
          <p:cNvPr id="37" name="Shape 100"/>
          <p:cNvSpPr txBox="1"/>
          <p:nvPr/>
        </p:nvSpPr>
        <p:spPr>
          <a:xfrm>
            <a:off x="23697238" y="14640470"/>
            <a:ext cx="6938496" cy="1070449"/>
          </a:xfrm>
          <a:prstGeom prst="snipRoundRect">
            <a:avLst/>
          </a:prstGeom>
          <a:solidFill>
            <a:srgbClr val="247237"/>
          </a:solidFill>
          <a:ln w="12700" cap="flat" cmpd="sng">
            <a:solidFill>
              <a:schemeClr val="tx1"/>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5400" b="1" i="0" u="none" strike="noStrike" cap="none" dirty="0">
                <a:solidFill>
                  <a:schemeClr val="bg1"/>
                </a:solidFill>
                <a:latin typeface="Copperplate Gothic Light" panose="020E0507020206020404" pitchFamily="34" charset="0"/>
                <a:sym typeface="Arial"/>
              </a:rPr>
              <a:t>Implementation</a:t>
            </a:r>
          </a:p>
        </p:txBody>
      </p:sp>
      <p:sp>
        <p:nvSpPr>
          <p:cNvPr id="38" name="Shape 100"/>
          <p:cNvSpPr txBox="1"/>
          <p:nvPr/>
        </p:nvSpPr>
        <p:spPr>
          <a:xfrm>
            <a:off x="1762616" y="40331079"/>
            <a:ext cx="8371984" cy="1057952"/>
          </a:xfrm>
          <a:prstGeom prst="snipRoundRect">
            <a:avLst/>
          </a:prstGeom>
          <a:solidFill>
            <a:srgbClr val="247237"/>
          </a:solidFill>
          <a:ln w="12700" cap="flat" cmpd="sng">
            <a:solidFill>
              <a:schemeClr val="tx1"/>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5400" b="1" dirty="0">
                <a:solidFill>
                  <a:schemeClr val="bg1"/>
                </a:solidFill>
                <a:latin typeface="Copperplate Gothic Light" panose="020E0507020206020404" pitchFamily="34" charset="0"/>
              </a:rPr>
              <a:t>Acknowledgements</a:t>
            </a:r>
            <a:endParaRPr lang="en-US" sz="5400" b="1" i="0" u="none" strike="noStrike" cap="none" dirty="0">
              <a:solidFill>
                <a:schemeClr val="bg1"/>
              </a:solidFill>
              <a:latin typeface="Copperplate Gothic Light" panose="020E0507020206020404" pitchFamily="34" charset="0"/>
              <a:sym typeface="Arial"/>
            </a:endParaRPr>
          </a:p>
        </p:txBody>
      </p:sp>
      <p:sp>
        <p:nvSpPr>
          <p:cNvPr id="39" name="Shape 93"/>
          <p:cNvSpPr txBox="1"/>
          <p:nvPr/>
        </p:nvSpPr>
        <p:spPr>
          <a:xfrm>
            <a:off x="849102" y="41369293"/>
            <a:ext cx="31134407" cy="1705721"/>
          </a:xfrm>
          <a:prstGeom prst="roundRect">
            <a:avLst/>
          </a:prstGeom>
          <a:solidFill>
            <a:schemeClr val="bg1">
              <a:alpha val="91000"/>
            </a:schemeClr>
          </a:solidFill>
          <a:ln w="12700" cap="flat" cmpd="sng">
            <a:solidFill>
              <a:srgbClr val="003300"/>
            </a:solidFill>
            <a:prstDash val="solid"/>
            <a:miter/>
            <a:headEnd type="none" w="med" len="med"/>
            <a:tailEnd type="none" w="med" len="med"/>
          </a:ln>
          <a:effectLst>
            <a:glow rad="139700">
              <a:srgbClr val="003300">
                <a:alpha val="40000"/>
              </a:srgbClr>
            </a:glow>
            <a:outerShdw blurRad="241300" dist="596900" dir="8100000" algn="tr" rotWithShape="0">
              <a:srgbClr val="003300">
                <a:alpha val="40000"/>
              </a:srgbClr>
            </a:outerShdw>
            <a:softEdge rad="88900"/>
          </a:effectLst>
        </p:spPr>
        <p:txBody>
          <a:bodyPr lIns="98650" tIns="49325" rIns="98650" bIns="49325" anchor="t" anchorCtr="0">
            <a:noAutofit/>
          </a:bodyPr>
          <a:lstStyle/>
          <a:p>
            <a:pPr lvl="0" algn="ctr">
              <a:buClr>
                <a:srgbClr val="336699"/>
              </a:buClr>
              <a:buSzPct val="100000"/>
            </a:pPr>
            <a:r>
              <a:rPr lang="en-US" sz="3850" b="0" i="0" u="none" strike="noStrike" cap="none" dirty="0">
                <a:solidFill>
                  <a:srgbClr val="003300"/>
                </a:solidFill>
                <a:sym typeface="Arial"/>
              </a:rPr>
              <a:t>The work in this poster is based upon the </a:t>
            </a:r>
            <a:r>
              <a:rPr lang="en-US" sz="3850" b="0" i="0" u="none" strike="noStrike" cap="none" dirty="0" smtClean="0">
                <a:solidFill>
                  <a:srgbClr val="003300"/>
                </a:solidFill>
                <a:sym typeface="Arial"/>
              </a:rPr>
              <a:t>efforts of </a:t>
            </a:r>
            <a:r>
              <a:rPr lang="en-US" sz="3850" b="0" i="0" u="none" strike="noStrike" cap="none" dirty="0">
                <a:solidFill>
                  <a:srgbClr val="003300"/>
                </a:solidFill>
                <a:sym typeface="Arial"/>
              </a:rPr>
              <a:t>Dr. Christine Lisetti and the </a:t>
            </a:r>
            <a:r>
              <a:rPr lang="en-US" sz="3850" dirty="0">
                <a:solidFill>
                  <a:srgbClr val="003300"/>
                </a:solidFill>
              </a:rPr>
              <a:t>Affective Social Computing Laboratory (</a:t>
            </a:r>
            <a:r>
              <a:rPr lang="en-US" sz="3850" dirty="0">
                <a:solidFill>
                  <a:srgbClr val="00B0F0"/>
                </a:solidFill>
                <a:hlinkClick r:id="rId9"/>
              </a:rPr>
              <a:t>http://ascl.cis.fiu.edu</a:t>
            </a:r>
            <a:r>
              <a:rPr lang="en-US" sz="3850" dirty="0" smtClean="0">
                <a:solidFill>
                  <a:srgbClr val="00B0F0"/>
                </a:solidFill>
                <a:hlinkClick r:id="rId9"/>
              </a:rPr>
              <a:t>/</a:t>
            </a:r>
            <a:r>
              <a:rPr lang="en-US" sz="3850" dirty="0" smtClean="0">
                <a:solidFill>
                  <a:srgbClr val="003300"/>
                </a:solidFill>
              </a:rPr>
              <a:t>), with thanks to </a:t>
            </a:r>
            <a:r>
              <a:rPr lang="en-US" sz="3850" dirty="0">
                <a:solidFill>
                  <a:srgbClr val="003300"/>
                </a:solidFill>
              </a:rPr>
              <a:t>the National Science </a:t>
            </a:r>
            <a:r>
              <a:rPr lang="en-US" sz="3850" dirty="0" smtClean="0">
                <a:solidFill>
                  <a:srgbClr val="003300"/>
                </a:solidFill>
              </a:rPr>
              <a:t>Foundation for their support. I am also grateful to my fellow team member, Carlos </a:t>
            </a:r>
            <a:r>
              <a:rPr lang="en-US" sz="3850" dirty="0" err="1" smtClean="0">
                <a:solidFill>
                  <a:srgbClr val="003300"/>
                </a:solidFill>
              </a:rPr>
              <a:t>Mestre</a:t>
            </a:r>
            <a:r>
              <a:rPr lang="en-US" sz="3850" dirty="0" smtClean="0">
                <a:solidFill>
                  <a:srgbClr val="003300"/>
                </a:solidFill>
              </a:rPr>
              <a:t>.</a:t>
            </a:r>
            <a:endParaRPr lang="en-US" sz="3850" b="0" i="0" u="none" strike="noStrike" cap="none" dirty="0">
              <a:solidFill>
                <a:srgbClr val="003300"/>
              </a:solidFill>
              <a:sym typeface="Arial"/>
            </a:endParaRPr>
          </a:p>
        </p:txBody>
      </p:sp>
      <p:sp>
        <p:nvSpPr>
          <p:cNvPr id="40" name="Shape 93"/>
          <p:cNvSpPr txBox="1"/>
          <p:nvPr/>
        </p:nvSpPr>
        <p:spPr>
          <a:xfrm>
            <a:off x="849103" y="15697261"/>
            <a:ext cx="10438525" cy="2734514"/>
          </a:xfrm>
          <a:prstGeom prst="roundRect">
            <a:avLst/>
          </a:prstGeom>
          <a:solidFill>
            <a:schemeClr val="bg1">
              <a:alpha val="91000"/>
            </a:schemeClr>
          </a:solidFill>
          <a:ln w="12700" cap="flat" cmpd="sng">
            <a:solidFill>
              <a:srgbClr val="003300"/>
            </a:solidFill>
            <a:prstDash val="solid"/>
            <a:miter/>
            <a:headEnd type="none" w="med" len="med"/>
            <a:tailEnd type="none" w="med" len="med"/>
          </a:ln>
          <a:effectLst>
            <a:glow rad="139700">
              <a:srgbClr val="003300">
                <a:alpha val="40000"/>
              </a:srgbClr>
            </a:glow>
            <a:outerShdw blurRad="241300" dist="596900" dir="8100000" algn="tr" rotWithShape="0">
              <a:srgbClr val="003300">
                <a:alpha val="40000"/>
              </a:srgbClr>
            </a:outerShdw>
            <a:softEdge rad="88900"/>
          </a:effectLst>
        </p:spPr>
        <p:txBody>
          <a:bodyPr lIns="98650" tIns="49325" rIns="98650" bIns="49325" anchor="t" anchorCtr="0">
            <a:noAutofit/>
          </a:bodyPr>
          <a:lstStyle/>
          <a:p>
            <a:pPr algn="just"/>
            <a:r>
              <a:rPr lang="en-US" sz="4000" dirty="0" smtClean="0">
                <a:solidFill>
                  <a:schemeClr val="tx1"/>
                </a:solidFill>
              </a:rPr>
              <a:t>Create an empathic embodied virtual agent (eEVA) that employs Natural Language Processing (NLP) to deliver the DCU, with better explanations of the results’ scores.</a:t>
            </a:r>
          </a:p>
          <a:p>
            <a:endParaRPr lang="en-US" sz="4000" b="1" dirty="0">
              <a:solidFill>
                <a:schemeClr val="tx1"/>
              </a:solidFill>
            </a:endParaRPr>
          </a:p>
          <a:p>
            <a:pPr marL="571500" indent="-571500">
              <a:buFont typeface="Courier New" panose="02070309020205020404" pitchFamily="49" charset="0"/>
              <a:buChar char="o"/>
            </a:pPr>
            <a:endParaRPr lang="en-US" sz="4000" dirty="0">
              <a:solidFill>
                <a:schemeClr val="tx1"/>
              </a:solidFill>
            </a:endParaRPr>
          </a:p>
          <a:p>
            <a:endParaRPr lang="en-US" sz="4000" b="1" dirty="0" smtClean="0">
              <a:solidFill>
                <a:schemeClr val="tx1"/>
              </a:solidFill>
            </a:endParaRPr>
          </a:p>
          <a:p>
            <a:endParaRPr lang="en-US" sz="4000" b="1" dirty="0">
              <a:solidFill>
                <a:schemeClr val="tx1"/>
              </a:solidFill>
            </a:endParaRPr>
          </a:p>
          <a:p>
            <a:endParaRPr lang="en-US" sz="8800" dirty="0">
              <a:solidFill>
                <a:schemeClr val="tx1"/>
              </a:solidFill>
            </a:endParaRPr>
          </a:p>
        </p:txBody>
      </p:sp>
      <p:sp>
        <p:nvSpPr>
          <p:cNvPr id="41" name="Shape 100"/>
          <p:cNvSpPr txBox="1"/>
          <p:nvPr/>
        </p:nvSpPr>
        <p:spPr>
          <a:xfrm>
            <a:off x="2479360" y="14640470"/>
            <a:ext cx="6938496" cy="1056791"/>
          </a:xfrm>
          <a:prstGeom prst="snipRoundRect">
            <a:avLst/>
          </a:prstGeom>
          <a:solidFill>
            <a:srgbClr val="247237"/>
          </a:solidFill>
          <a:ln w="12700" cap="flat" cmpd="sng">
            <a:solidFill>
              <a:schemeClr val="tx1"/>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5400" b="1" dirty="0" smtClean="0">
                <a:solidFill>
                  <a:schemeClr val="bg1"/>
                </a:solidFill>
                <a:latin typeface="Copperplate Gothic Light" panose="020E0507020206020404" pitchFamily="34" charset="0"/>
              </a:rPr>
              <a:t>Solution</a:t>
            </a:r>
            <a:endParaRPr lang="en-US" sz="5400" b="1" i="0" u="none" strike="noStrike" cap="none" dirty="0">
              <a:solidFill>
                <a:schemeClr val="bg1"/>
              </a:solidFill>
              <a:latin typeface="Copperplate Gothic Light" panose="020E0507020206020404" pitchFamily="34" charset="0"/>
              <a:sym typeface="Arial"/>
            </a:endParaRPr>
          </a:p>
        </p:txBody>
      </p:sp>
      <p:sp>
        <p:nvSpPr>
          <p:cNvPr id="42" name="Shape 93"/>
          <p:cNvSpPr txBox="1"/>
          <p:nvPr/>
        </p:nvSpPr>
        <p:spPr>
          <a:xfrm>
            <a:off x="22367099" y="33640725"/>
            <a:ext cx="9616410" cy="7433081"/>
          </a:xfrm>
          <a:prstGeom prst="roundRect">
            <a:avLst/>
          </a:prstGeom>
          <a:solidFill>
            <a:schemeClr val="bg1">
              <a:alpha val="91000"/>
            </a:schemeClr>
          </a:solidFill>
          <a:ln w="12700" cap="flat" cmpd="sng">
            <a:solidFill>
              <a:srgbClr val="003300"/>
            </a:solidFill>
            <a:prstDash val="solid"/>
            <a:miter/>
            <a:headEnd type="none" w="med" len="med"/>
            <a:tailEnd type="none" w="med" len="med"/>
          </a:ln>
          <a:effectLst>
            <a:glow rad="139700">
              <a:srgbClr val="003300">
                <a:alpha val="40000"/>
              </a:srgbClr>
            </a:glow>
            <a:outerShdw blurRad="241300" dist="596900" dir="8100000" algn="tr" rotWithShape="0">
              <a:srgbClr val="003300">
                <a:alpha val="40000"/>
              </a:srgbClr>
            </a:outerShdw>
            <a:softEdge rad="88900"/>
          </a:effectLst>
        </p:spPr>
        <p:txBody>
          <a:bodyPr lIns="98650" tIns="49325" rIns="98650" bIns="49325" anchor="t" anchorCtr="0">
            <a:noAutofit/>
          </a:bodyPr>
          <a:lstStyle/>
          <a:p>
            <a:pPr algn="just"/>
            <a:r>
              <a:rPr lang="en-US" sz="4000" dirty="0" smtClean="0">
                <a:solidFill>
                  <a:schemeClr val="tx1"/>
                </a:solidFill>
              </a:rPr>
              <a:t>The eEVA </a:t>
            </a:r>
            <a:r>
              <a:rPr lang="en-US" sz="4000" dirty="0">
                <a:solidFill>
                  <a:schemeClr val="tx1"/>
                </a:solidFill>
              </a:rPr>
              <a:t>Version 1.0 </a:t>
            </a:r>
            <a:r>
              <a:rPr lang="en-US" sz="4000" dirty="0" smtClean="0">
                <a:solidFill>
                  <a:schemeClr val="tx1"/>
                </a:solidFill>
              </a:rPr>
              <a:t>system is </a:t>
            </a:r>
            <a:r>
              <a:rPr lang="en-US" sz="4000" dirty="0">
                <a:solidFill>
                  <a:schemeClr val="tx1"/>
                </a:solidFill>
              </a:rPr>
              <a:t>now </a:t>
            </a:r>
            <a:r>
              <a:rPr lang="en-US" sz="4000" dirty="0" smtClean="0">
                <a:solidFill>
                  <a:schemeClr val="tx1"/>
                </a:solidFill>
              </a:rPr>
              <a:t>able to display and explain a user’s results for the DCU. In addition, an administrator can implement “Next” buttons in the Survey Editor, as well as being able to toggle the counselor window size to show results content automatically. However, there is still a lot more that will need to be added in the future for a more complete administrator/user experience.</a:t>
            </a:r>
            <a:endParaRPr lang="en-US" sz="4000" dirty="0">
              <a:solidFill>
                <a:schemeClr val="tx1"/>
              </a:solidFill>
            </a:endParaRPr>
          </a:p>
        </p:txBody>
      </p:sp>
      <p:sp>
        <p:nvSpPr>
          <p:cNvPr id="43" name="Shape 100"/>
          <p:cNvSpPr txBox="1"/>
          <p:nvPr/>
        </p:nvSpPr>
        <p:spPr>
          <a:xfrm>
            <a:off x="23697238" y="32695457"/>
            <a:ext cx="6938496" cy="1005307"/>
          </a:xfrm>
          <a:prstGeom prst="snipRoundRect">
            <a:avLst/>
          </a:prstGeom>
          <a:solidFill>
            <a:srgbClr val="247237"/>
          </a:solidFill>
          <a:ln w="12700" cap="flat" cmpd="sng">
            <a:solidFill>
              <a:schemeClr val="tx1"/>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5400" b="1" dirty="0">
                <a:solidFill>
                  <a:schemeClr val="bg1"/>
                </a:solidFill>
                <a:latin typeface="Copperplate Gothic Light" panose="020E0507020206020404" pitchFamily="34" charset="0"/>
              </a:rPr>
              <a:t>Summary</a:t>
            </a:r>
            <a:endParaRPr lang="en-US" sz="5400" b="1" i="0" u="none" strike="noStrike" cap="none" dirty="0">
              <a:solidFill>
                <a:schemeClr val="bg1"/>
              </a:solidFill>
              <a:latin typeface="Copperplate Gothic Light" panose="020E0507020206020404" pitchFamily="34" charset="0"/>
              <a:sym typeface="Arial"/>
            </a:endParaRPr>
          </a:p>
        </p:txBody>
      </p:sp>
      <p:sp>
        <p:nvSpPr>
          <p:cNvPr id="44" name="Shape 93"/>
          <p:cNvSpPr txBox="1"/>
          <p:nvPr/>
        </p:nvSpPr>
        <p:spPr>
          <a:xfrm>
            <a:off x="849103" y="19808632"/>
            <a:ext cx="10438525" cy="9875219"/>
          </a:xfrm>
          <a:prstGeom prst="roundRect">
            <a:avLst/>
          </a:prstGeom>
          <a:solidFill>
            <a:schemeClr val="bg1">
              <a:alpha val="91000"/>
            </a:schemeClr>
          </a:solidFill>
          <a:ln w="12700" cap="flat" cmpd="sng">
            <a:solidFill>
              <a:srgbClr val="003300"/>
            </a:solidFill>
            <a:prstDash val="solid"/>
            <a:miter/>
            <a:headEnd type="none" w="med" len="med"/>
            <a:tailEnd type="none" w="med" len="med"/>
          </a:ln>
          <a:effectLst>
            <a:glow rad="139700">
              <a:srgbClr val="003300">
                <a:alpha val="40000"/>
              </a:srgbClr>
            </a:glow>
            <a:outerShdw blurRad="241300" dist="596900" dir="8100000" algn="tr" rotWithShape="0">
              <a:srgbClr val="003300">
                <a:alpha val="40000"/>
              </a:srgbClr>
            </a:outerShdw>
            <a:softEdge rad="88900"/>
          </a:effectLst>
        </p:spPr>
        <p:txBody>
          <a:bodyPr lIns="98650" tIns="49325" rIns="98650" bIns="49325" anchor="t" anchorCtr="0">
            <a:noAutofit/>
          </a:bodyPr>
          <a:lstStyle/>
          <a:p>
            <a:pPr algn="ctr"/>
            <a:r>
              <a:rPr lang="en-US" sz="4000" b="1" dirty="0">
                <a:solidFill>
                  <a:schemeClr val="tx1"/>
                </a:solidFill>
              </a:rPr>
              <a:t>Model View Controller (MVC)</a:t>
            </a:r>
          </a:p>
          <a:p>
            <a:pPr algn="ctr"/>
            <a:r>
              <a:rPr lang="en-US" sz="4000" b="1" dirty="0">
                <a:solidFill>
                  <a:schemeClr val="tx1"/>
                </a:solidFill>
              </a:rPr>
              <a:t>Architectural Pattern Employed:</a:t>
            </a:r>
          </a:p>
        </p:txBody>
      </p:sp>
      <p:sp>
        <p:nvSpPr>
          <p:cNvPr id="45" name="Shape 100"/>
          <p:cNvSpPr txBox="1"/>
          <p:nvPr/>
        </p:nvSpPr>
        <p:spPr>
          <a:xfrm>
            <a:off x="2070138" y="18775094"/>
            <a:ext cx="7756940" cy="1113890"/>
          </a:xfrm>
          <a:prstGeom prst="snipRoundRect">
            <a:avLst/>
          </a:prstGeom>
          <a:solidFill>
            <a:srgbClr val="247237"/>
          </a:solidFill>
          <a:ln w="12700" cap="flat" cmpd="sng">
            <a:solidFill>
              <a:schemeClr val="tx1"/>
            </a:solidFill>
            <a:prstDash val="solid"/>
            <a:miter/>
            <a:headEnd type="none" w="med" len="med"/>
            <a:tailEnd type="none" w="med" len="med"/>
          </a:ln>
        </p:spPr>
        <p:txBody>
          <a:bodyPr lIns="98650" tIns="49325" rIns="98650" bIns="49325" anchor="t" anchorCtr="0">
            <a:noAutofit/>
          </a:bodyPr>
          <a:lstStyle/>
          <a:p>
            <a:pPr lvl="0" algn="ctr">
              <a:buClr>
                <a:srgbClr val="336699"/>
              </a:buClr>
              <a:buSzPct val="25000"/>
            </a:pPr>
            <a:r>
              <a:rPr lang="en-US" sz="5400" b="1" dirty="0">
                <a:solidFill>
                  <a:schemeClr val="bg1"/>
                </a:solidFill>
                <a:latin typeface="Copperplate Gothic Light" panose="020E0507020206020404" pitchFamily="34" charset="0"/>
              </a:rPr>
              <a:t>System Design</a:t>
            </a:r>
          </a:p>
          <a:p>
            <a:pPr marL="0" marR="0" lvl="0" indent="0" algn="ctr" rtl="0">
              <a:lnSpc>
                <a:spcPct val="100000"/>
              </a:lnSpc>
              <a:spcBef>
                <a:spcPts val="0"/>
              </a:spcBef>
              <a:spcAft>
                <a:spcPts val="0"/>
              </a:spcAft>
              <a:buClr>
                <a:srgbClr val="336699"/>
              </a:buClr>
              <a:buSzPct val="25000"/>
              <a:buFont typeface="Arial"/>
              <a:buNone/>
            </a:pPr>
            <a:endParaRPr lang="en-US" sz="5400" b="1" i="0" u="none" strike="noStrike" cap="none" dirty="0">
              <a:solidFill>
                <a:schemeClr val="bg1"/>
              </a:solidFill>
              <a:latin typeface="Copperplate Gothic Light" panose="020E0507020206020404" pitchFamily="34" charset="0"/>
              <a:sym typeface="Arial"/>
            </a:endParaRPr>
          </a:p>
        </p:txBody>
      </p:sp>
      <p:sp>
        <p:nvSpPr>
          <p:cNvPr id="46" name="Shape 93"/>
          <p:cNvSpPr txBox="1"/>
          <p:nvPr/>
        </p:nvSpPr>
        <p:spPr>
          <a:xfrm>
            <a:off x="11970082" y="24773515"/>
            <a:ext cx="9784262" cy="16300292"/>
          </a:xfrm>
          <a:prstGeom prst="roundRect">
            <a:avLst/>
          </a:prstGeom>
          <a:solidFill>
            <a:schemeClr val="bg1">
              <a:alpha val="91000"/>
            </a:schemeClr>
          </a:solidFill>
          <a:ln w="12700" cap="flat" cmpd="sng">
            <a:solidFill>
              <a:srgbClr val="003300"/>
            </a:solidFill>
            <a:prstDash val="solid"/>
            <a:miter/>
            <a:headEnd type="none" w="med" len="med"/>
            <a:tailEnd type="none" w="med" len="med"/>
          </a:ln>
          <a:effectLst>
            <a:glow rad="139700">
              <a:srgbClr val="003300">
                <a:alpha val="40000"/>
              </a:srgbClr>
            </a:glow>
            <a:outerShdw blurRad="241300" dist="596900" dir="8100000" algn="tr" rotWithShape="0">
              <a:srgbClr val="003300">
                <a:alpha val="40000"/>
              </a:srgbClr>
            </a:outerShdw>
            <a:softEdge rad="88900"/>
          </a:effectLst>
        </p:spPr>
        <p:txBody>
          <a:bodyPr lIns="98650" tIns="49325" rIns="98650" bIns="49325" anchor="t" anchorCtr="0">
            <a:noAutofit/>
          </a:bodyPr>
          <a:lstStyle/>
          <a:p>
            <a:pPr algn="ctr"/>
            <a:r>
              <a:rPr lang="en-US" sz="4000" b="1" dirty="0">
                <a:solidFill>
                  <a:schemeClr val="tx1"/>
                </a:solidFill>
              </a:rPr>
              <a:t>Original Text-Only DCU:</a:t>
            </a:r>
          </a:p>
          <a:p>
            <a:endParaRPr lang="en-US" sz="4000" b="1" dirty="0">
              <a:solidFill>
                <a:schemeClr val="tx1"/>
              </a:solidFill>
            </a:endParaRPr>
          </a:p>
          <a:p>
            <a:endParaRPr lang="en-US" sz="4000" b="1" dirty="0">
              <a:solidFill>
                <a:schemeClr val="tx1"/>
              </a:solidFill>
            </a:endParaRPr>
          </a:p>
          <a:p>
            <a:endParaRPr lang="en-US" sz="4000" b="1" dirty="0">
              <a:solidFill>
                <a:schemeClr val="tx1"/>
              </a:solidFill>
            </a:endParaRPr>
          </a:p>
          <a:p>
            <a:endParaRPr lang="en-US" sz="4000" b="1" dirty="0">
              <a:solidFill>
                <a:schemeClr val="tx1"/>
              </a:solidFill>
            </a:endParaRPr>
          </a:p>
          <a:p>
            <a:endParaRPr lang="en-US" sz="4000" b="1" dirty="0">
              <a:solidFill>
                <a:schemeClr val="tx1"/>
              </a:solidFill>
            </a:endParaRPr>
          </a:p>
          <a:p>
            <a:endParaRPr lang="en-US" sz="4000" b="1" dirty="0">
              <a:solidFill>
                <a:schemeClr val="tx1"/>
              </a:solidFill>
            </a:endParaRPr>
          </a:p>
          <a:p>
            <a:endParaRPr lang="en-US" sz="4000" b="1" dirty="0">
              <a:solidFill>
                <a:schemeClr val="tx1"/>
              </a:solidFill>
            </a:endParaRPr>
          </a:p>
          <a:p>
            <a:endParaRPr lang="en-US" sz="4000" b="1" dirty="0" smtClean="0">
              <a:solidFill>
                <a:schemeClr val="tx1"/>
              </a:solidFill>
            </a:endParaRPr>
          </a:p>
          <a:p>
            <a:endParaRPr lang="en-US" sz="4000" b="1" dirty="0">
              <a:solidFill>
                <a:schemeClr val="tx1"/>
              </a:solidFill>
            </a:endParaRPr>
          </a:p>
          <a:p>
            <a:endParaRPr lang="en-US" sz="4000" b="1" dirty="0" smtClean="0">
              <a:solidFill>
                <a:schemeClr val="tx1"/>
              </a:solidFill>
            </a:endParaRPr>
          </a:p>
          <a:p>
            <a:pPr algn="ctr"/>
            <a:r>
              <a:rPr lang="en-US" sz="4000" b="1" dirty="0" smtClean="0">
                <a:solidFill>
                  <a:schemeClr val="tx1"/>
                </a:solidFill>
              </a:rPr>
              <a:t>eEVA </a:t>
            </a:r>
            <a:r>
              <a:rPr lang="en-US" sz="4000" b="1" dirty="0">
                <a:solidFill>
                  <a:schemeClr val="tx1"/>
                </a:solidFill>
              </a:rPr>
              <a:t>Version </a:t>
            </a:r>
            <a:r>
              <a:rPr lang="en-US" sz="4000" b="1" dirty="0" smtClean="0">
                <a:solidFill>
                  <a:schemeClr val="tx1"/>
                </a:solidFill>
              </a:rPr>
              <a:t>1.0</a:t>
            </a:r>
            <a:r>
              <a:rPr lang="en-US" sz="4000" b="1" dirty="0">
                <a:solidFill>
                  <a:schemeClr val="tx1"/>
                </a:solidFill>
              </a:rPr>
              <a:t>:</a:t>
            </a:r>
          </a:p>
        </p:txBody>
      </p:sp>
      <p:sp>
        <p:nvSpPr>
          <p:cNvPr id="47" name="Shape 100"/>
          <p:cNvSpPr txBox="1"/>
          <p:nvPr/>
        </p:nvSpPr>
        <p:spPr>
          <a:xfrm>
            <a:off x="13308217" y="23764410"/>
            <a:ext cx="7222293" cy="1117075"/>
          </a:xfrm>
          <a:prstGeom prst="snipRoundRect">
            <a:avLst/>
          </a:prstGeom>
          <a:solidFill>
            <a:srgbClr val="247237"/>
          </a:solidFill>
          <a:ln w="12700" cap="flat" cmpd="sng">
            <a:solidFill>
              <a:schemeClr val="tx1"/>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5400" b="1" dirty="0">
                <a:solidFill>
                  <a:schemeClr val="bg1"/>
                </a:solidFill>
                <a:latin typeface="Copperplate Gothic Light" panose="020E0507020206020404" pitchFamily="34" charset="0"/>
              </a:rPr>
              <a:t>Screenshots</a:t>
            </a:r>
            <a:endParaRPr lang="en-US" sz="5400" b="1" i="0" u="none" strike="noStrike" cap="none" dirty="0">
              <a:solidFill>
                <a:schemeClr val="bg1"/>
              </a:solidFill>
              <a:latin typeface="Copperplate Gothic Light" panose="020E0507020206020404" pitchFamily="34" charset="0"/>
              <a:sym typeface="Arial"/>
            </a:endParaRPr>
          </a:p>
        </p:txBody>
      </p:sp>
      <p:sp>
        <p:nvSpPr>
          <p:cNvPr id="50" name="Shape 93"/>
          <p:cNvSpPr txBox="1"/>
          <p:nvPr/>
        </p:nvSpPr>
        <p:spPr>
          <a:xfrm>
            <a:off x="11935232" y="7523437"/>
            <a:ext cx="9784264" cy="6761529"/>
          </a:xfrm>
          <a:prstGeom prst="roundRect">
            <a:avLst/>
          </a:prstGeom>
          <a:solidFill>
            <a:schemeClr val="bg1">
              <a:alpha val="91000"/>
            </a:schemeClr>
          </a:solidFill>
          <a:ln w="12700" cap="flat" cmpd="sng">
            <a:solidFill>
              <a:srgbClr val="003300"/>
            </a:solidFill>
            <a:prstDash val="solid"/>
            <a:miter/>
            <a:headEnd type="none" w="med" len="med"/>
            <a:tailEnd type="none" w="med" len="med"/>
          </a:ln>
          <a:effectLst>
            <a:glow rad="139700">
              <a:srgbClr val="003300">
                <a:alpha val="40000"/>
              </a:srgbClr>
            </a:glow>
            <a:outerShdw blurRad="241300" dist="596900" dir="8100000" algn="tr" rotWithShape="0">
              <a:srgbClr val="003300">
                <a:alpha val="40000"/>
              </a:srgbClr>
            </a:outerShdw>
            <a:softEdge rad="88900"/>
          </a:effectLst>
        </p:spPr>
        <p:txBody>
          <a:bodyPr lIns="98650" tIns="49325" rIns="98650" bIns="49325" anchor="t" anchorCtr="0">
            <a:noAutofit/>
          </a:bodyPr>
          <a:lstStyle/>
          <a:p>
            <a:pPr algn="ctr"/>
            <a:r>
              <a:rPr lang="en-US" sz="4000" b="1" dirty="0" smtClean="0">
                <a:solidFill>
                  <a:schemeClr val="tx1"/>
                </a:solidFill>
              </a:rPr>
              <a:t>Version </a:t>
            </a:r>
            <a:r>
              <a:rPr lang="en-US" sz="4000" b="1" dirty="0">
                <a:solidFill>
                  <a:schemeClr val="tx1"/>
                </a:solidFill>
              </a:rPr>
              <a:t>1.0 System:</a:t>
            </a:r>
          </a:p>
          <a:p>
            <a:pPr marL="571500" indent="-571500" algn="just">
              <a:buFont typeface="Courier New" panose="02070309020205020404" pitchFamily="49" charset="0"/>
              <a:buChar char="o"/>
            </a:pPr>
            <a:r>
              <a:rPr lang="en-US" sz="4000" dirty="0" err="1" smtClean="0">
                <a:solidFill>
                  <a:schemeClr val="tx1"/>
                </a:solidFill>
              </a:rPr>
              <a:t>eEVA</a:t>
            </a:r>
            <a:r>
              <a:rPr lang="en-US" sz="4000" dirty="0" smtClean="0">
                <a:solidFill>
                  <a:schemeClr val="tx1"/>
                </a:solidFill>
              </a:rPr>
              <a:t> uses </a:t>
            </a:r>
            <a:r>
              <a:rPr lang="en-US" sz="4000" dirty="0">
                <a:solidFill>
                  <a:schemeClr val="tx1"/>
                </a:solidFill>
              </a:rPr>
              <a:t>an avatar to engage users and perform assessments</a:t>
            </a:r>
          </a:p>
          <a:p>
            <a:pPr marL="571500" indent="-571500" algn="just">
              <a:buFont typeface="Courier New" panose="02070309020205020404" pitchFamily="49" charset="0"/>
              <a:buChar char="o"/>
            </a:pPr>
            <a:r>
              <a:rPr lang="en-US" sz="4000" dirty="0" smtClean="0">
                <a:solidFill>
                  <a:schemeClr val="tx1"/>
                </a:solidFill>
              </a:rPr>
              <a:t>Users </a:t>
            </a:r>
            <a:r>
              <a:rPr lang="en-US" sz="4000" dirty="0">
                <a:solidFill>
                  <a:schemeClr val="tx1"/>
                </a:solidFill>
              </a:rPr>
              <a:t>can access results at any time, with their scores available for </a:t>
            </a:r>
            <a:r>
              <a:rPr lang="en-US" sz="4000" dirty="0" smtClean="0">
                <a:solidFill>
                  <a:schemeClr val="tx1"/>
                </a:solidFill>
              </a:rPr>
              <a:t>sections completed </a:t>
            </a:r>
          </a:p>
          <a:p>
            <a:pPr marL="571500" indent="-571500" algn="just">
              <a:buFont typeface="Courier New" panose="02070309020205020404" pitchFamily="49" charset="0"/>
              <a:buChar char="o"/>
            </a:pPr>
            <a:r>
              <a:rPr lang="en-US" sz="4000" dirty="0" smtClean="0">
                <a:solidFill>
                  <a:schemeClr val="tx1"/>
                </a:solidFill>
              </a:rPr>
              <a:t>Avatar uses NLP to “understand” user’s responses to questions</a:t>
            </a:r>
            <a:endParaRPr lang="en-US" sz="4000" dirty="0">
              <a:solidFill>
                <a:schemeClr val="tx1"/>
              </a:solidFill>
            </a:endParaRPr>
          </a:p>
          <a:p>
            <a:pPr marL="571500" indent="-571500" algn="just">
              <a:buFont typeface="Courier New" panose="02070309020205020404" pitchFamily="49" charset="0"/>
              <a:buChar char="o"/>
            </a:pPr>
            <a:r>
              <a:rPr lang="en-US" sz="4000" dirty="0">
                <a:solidFill>
                  <a:schemeClr val="tx1"/>
                </a:solidFill>
              </a:rPr>
              <a:t>Feedback spoken by eEVA and </a:t>
            </a:r>
            <a:r>
              <a:rPr lang="en-US" sz="4000" dirty="0" smtClean="0">
                <a:solidFill>
                  <a:schemeClr val="tx1"/>
                </a:solidFill>
              </a:rPr>
              <a:t>the results displayed as well</a:t>
            </a:r>
            <a:endParaRPr lang="en-US" sz="4000" dirty="0">
              <a:solidFill>
                <a:schemeClr val="tx1"/>
              </a:solidFill>
            </a:endParaRPr>
          </a:p>
        </p:txBody>
      </p:sp>
      <p:sp>
        <p:nvSpPr>
          <p:cNvPr id="51" name="Shape 100"/>
          <p:cNvSpPr txBox="1"/>
          <p:nvPr/>
        </p:nvSpPr>
        <p:spPr>
          <a:xfrm>
            <a:off x="13465418" y="6524120"/>
            <a:ext cx="6907891" cy="1068462"/>
          </a:xfrm>
          <a:prstGeom prst="snipRoundRect">
            <a:avLst/>
          </a:prstGeom>
          <a:solidFill>
            <a:srgbClr val="247237"/>
          </a:solidFill>
          <a:ln w="12700" cap="flat" cmpd="sng">
            <a:solidFill>
              <a:schemeClr val="tx1"/>
            </a:solidFill>
            <a:prstDash val="solid"/>
            <a:miter/>
            <a:headEnd type="none" w="med" len="med"/>
            <a:tailEnd type="none" w="med" len="med"/>
          </a:ln>
        </p:spPr>
        <p:txBody>
          <a:bodyPr lIns="98650" tIns="49325" rIns="98650" bIns="49325" anchor="t" anchorCtr="0">
            <a:noAutofit/>
          </a:bodyPr>
          <a:lstStyle/>
          <a:p>
            <a:pPr lvl="0" algn="ctr">
              <a:buClr>
                <a:srgbClr val="336699"/>
              </a:buClr>
              <a:buSzPct val="25000"/>
            </a:pPr>
            <a:r>
              <a:rPr lang="en-US" sz="5400" b="1" dirty="0">
                <a:solidFill>
                  <a:schemeClr val="bg1"/>
                </a:solidFill>
                <a:latin typeface="Copperplate Gothic Light" panose="020E0507020206020404" pitchFamily="34" charset="0"/>
              </a:rPr>
              <a:t>Current System</a:t>
            </a:r>
          </a:p>
        </p:txBody>
      </p:sp>
      <p:sp>
        <p:nvSpPr>
          <p:cNvPr id="53" name="Shape 93"/>
          <p:cNvSpPr txBox="1"/>
          <p:nvPr/>
        </p:nvSpPr>
        <p:spPr>
          <a:xfrm>
            <a:off x="779404" y="31173279"/>
            <a:ext cx="10577923" cy="8820886"/>
          </a:xfrm>
          <a:prstGeom prst="roundRect">
            <a:avLst/>
          </a:prstGeom>
          <a:solidFill>
            <a:schemeClr val="bg1">
              <a:alpha val="91000"/>
            </a:schemeClr>
          </a:solidFill>
          <a:ln w="12700" cap="flat" cmpd="sng">
            <a:solidFill>
              <a:srgbClr val="003300"/>
            </a:solidFill>
            <a:prstDash val="solid"/>
            <a:miter/>
            <a:headEnd type="none" w="med" len="med"/>
            <a:tailEnd type="none" w="med" len="med"/>
          </a:ln>
          <a:effectLst>
            <a:glow rad="139700">
              <a:srgbClr val="003300">
                <a:alpha val="40000"/>
              </a:srgbClr>
            </a:glow>
            <a:outerShdw blurRad="241300" dist="596900" dir="8100000" algn="tr" rotWithShape="0">
              <a:srgbClr val="003300">
                <a:alpha val="40000"/>
              </a:srgbClr>
            </a:outerShdw>
            <a:softEdge rad="88900"/>
          </a:effectLst>
        </p:spPr>
        <p:txBody>
          <a:bodyPr lIns="98650" tIns="49325" rIns="98650" bIns="49325" anchor="t" anchorCtr="0">
            <a:noAutofit/>
          </a:bodyPr>
          <a:lstStyle/>
          <a:p>
            <a:pPr algn="ctr"/>
            <a:r>
              <a:rPr lang="en-US" sz="4000" dirty="0" smtClean="0">
                <a:solidFill>
                  <a:schemeClr val="tx1"/>
                </a:solidFill>
              </a:rPr>
              <a:t>Unit </a:t>
            </a:r>
            <a:r>
              <a:rPr lang="en-US" sz="4000" smtClean="0">
                <a:solidFill>
                  <a:schemeClr val="tx1"/>
                </a:solidFill>
              </a:rPr>
              <a:t>and Integration </a:t>
            </a:r>
            <a:r>
              <a:rPr lang="en-US" sz="4000" dirty="0" smtClean="0">
                <a:solidFill>
                  <a:schemeClr val="tx1"/>
                </a:solidFill>
              </a:rPr>
              <a:t>Testing performed.</a:t>
            </a:r>
          </a:p>
          <a:p>
            <a:pPr algn="ctr"/>
            <a:r>
              <a:rPr lang="en-US" sz="4000" b="1" dirty="0" smtClean="0">
                <a:solidFill>
                  <a:schemeClr val="tx1"/>
                </a:solidFill>
              </a:rPr>
              <a:t>Sample Test Case:</a:t>
            </a:r>
            <a:endParaRPr lang="en-US" sz="8800" b="1" dirty="0" smtClean="0">
              <a:solidFill>
                <a:schemeClr val="tx1"/>
              </a:solidFill>
            </a:endParaRPr>
          </a:p>
          <a:p>
            <a:endParaRPr lang="en-US" sz="4000" b="1" dirty="0" smtClean="0">
              <a:solidFill>
                <a:schemeClr val="tx1"/>
              </a:solidFill>
            </a:endParaRPr>
          </a:p>
          <a:p>
            <a:endParaRPr lang="en-US" sz="4000" b="1" dirty="0">
              <a:solidFill>
                <a:schemeClr val="tx1"/>
              </a:solidFill>
            </a:endParaRPr>
          </a:p>
          <a:p>
            <a:endParaRPr lang="en-US" sz="4000" dirty="0">
              <a:solidFill>
                <a:schemeClr val="tx1"/>
              </a:solidFill>
            </a:endParaRPr>
          </a:p>
          <a:p>
            <a:pPr fontAlgn="base"/>
            <a:endParaRPr lang="en-US" sz="4000" dirty="0">
              <a:solidFill>
                <a:schemeClr val="tx1"/>
              </a:solidFill>
            </a:endParaRPr>
          </a:p>
        </p:txBody>
      </p:sp>
      <p:sp>
        <p:nvSpPr>
          <p:cNvPr id="55" name="Shape 100"/>
          <p:cNvSpPr txBox="1"/>
          <p:nvPr/>
        </p:nvSpPr>
        <p:spPr>
          <a:xfrm>
            <a:off x="2479360" y="30072298"/>
            <a:ext cx="6938496" cy="1155666"/>
          </a:xfrm>
          <a:prstGeom prst="snipRoundRect">
            <a:avLst/>
          </a:prstGeom>
          <a:solidFill>
            <a:srgbClr val="247237"/>
          </a:solidFill>
          <a:ln w="12700" cap="flat" cmpd="sng">
            <a:solidFill>
              <a:schemeClr val="tx1"/>
            </a:solidFill>
            <a:prstDash val="solid"/>
            <a:miter/>
            <a:headEnd type="none" w="med" len="med"/>
            <a:tailEnd type="none" w="med" len="med"/>
          </a:ln>
        </p:spPr>
        <p:txBody>
          <a:bodyPr lIns="98650" tIns="49325" rIns="98650" bIns="49325" anchor="t" anchorCtr="0">
            <a:noAutofit/>
          </a:bodyPr>
          <a:lstStyle/>
          <a:p>
            <a:pPr lvl="0" algn="ctr">
              <a:buClr>
                <a:srgbClr val="336699"/>
              </a:buClr>
              <a:buSzPct val="25000"/>
            </a:pPr>
            <a:r>
              <a:rPr lang="en-US" sz="5400" b="1" dirty="0" smtClean="0">
                <a:solidFill>
                  <a:schemeClr val="bg1"/>
                </a:solidFill>
                <a:latin typeface="Copperplate Gothic Light" panose="020E0507020206020404" pitchFamily="34" charset="0"/>
              </a:rPr>
              <a:t>Verification</a:t>
            </a:r>
            <a:endParaRPr lang="en-US" sz="5400" b="1" i="0" u="none" strike="noStrike" cap="none" dirty="0">
              <a:solidFill>
                <a:schemeClr val="bg1"/>
              </a:solidFill>
              <a:latin typeface="Copperplate Gothic Light" panose="020E0507020206020404" pitchFamily="34" charset="0"/>
              <a:sym typeface="Arial"/>
            </a:endParaRPr>
          </a:p>
        </p:txBody>
      </p:sp>
      <p:pic>
        <p:nvPicPr>
          <p:cNvPr id="7" name="Picture 6" descr="https://lh6.googleusercontent.com/NnTIoAB93W7p6ETQATQXg46Dw5aPY0Hk_K2eJpCxiK1d_lN7izIvhLWwybRzh1ASCYVDzvJmQib9sL_zNR_B9_KXm8GVN5TzLWrefa9Qf46Qbf-T8KnLMs6xg_dxKop_gN96Uv1b"/>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75399" y="32739322"/>
            <a:ext cx="7637993" cy="362189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www.accessitltd.ie/img/html_css_javascript.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8570" y="3376278"/>
            <a:ext cx="4047897" cy="237181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344059" y="25148283"/>
            <a:ext cx="12016837" cy="7041114"/>
          </a:xfrm>
          <a:prstGeom prst="rect">
            <a:avLst/>
          </a:prstGeom>
        </p:spPr>
      </p:pic>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81716" y="195786"/>
            <a:ext cx="5204373" cy="2664640"/>
          </a:xfrm>
          <a:prstGeom prst="rect">
            <a:avLst/>
          </a:prstGeom>
        </p:spPr>
      </p:pic>
      <p:sp>
        <p:nvSpPr>
          <p:cNvPr id="52" name="Shape 93"/>
          <p:cNvSpPr txBox="1"/>
          <p:nvPr/>
        </p:nvSpPr>
        <p:spPr>
          <a:xfrm>
            <a:off x="11970082" y="15634604"/>
            <a:ext cx="9784263" cy="7779014"/>
          </a:xfrm>
          <a:prstGeom prst="roundRect">
            <a:avLst/>
          </a:prstGeom>
          <a:solidFill>
            <a:schemeClr val="bg1">
              <a:alpha val="91000"/>
            </a:schemeClr>
          </a:solidFill>
          <a:ln w="12700" cap="flat" cmpd="sng">
            <a:solidFill>
              <a:srgbClr val="003300"/>
            </a:solidFill>
            <a:prstDash val="solid"/>
            <a:miter/>
            <a:headEnd type="none" w="med" len="med"/>
            <a:tailEnd type="none" w="med" len="med"/>
          </a:ln>
          <a:effectLst>
            <a:glow rad="139700">
              <a:srgbClr val="003300">
                <a:alpha val="40000"/>
              </a:srgbClr>
            </a:glow>
            <a:outerShdw blurRad="241300" dist="596900" dir="8100000" algn="tr" rotWithShape="0">
              <a:srgbClr val="003300">
                <a:alpha val="40000"/>
              </a:srgbClr>
            </a:outerShdw>
            <a:softEdge rad="88900"/>
          </a:effectLst>
        </p:spPr>
        <p:txBody>
          <a:bodyPr lIns="98650" tIns="49325" rIns="98650" bIns="49325" anchor="t" anchorCtr="0">
            <a:noAutofit/>
          </a:bodyPr>
          <a:lstStyle/>
          <a:p>
            <a:pPr algn="ctr"/>
            <a:r>
              <a:rPr lang="en-US" sz="4000" b="1" dirty="0" smtClean="0">
                <a:solidFill>
                  <a:schemeClr val="tx1"/>
                </a:solidFill>
              </a:rPr>
              <a:t>Sequence Diagram for </a:t>
            </a:r>
            <a:r>
              <a:rPr lang="en-US" sz="4000" b="1" i="1" dirty="0" smtClean="0">
                <a:solidFill>
                  <a:schemeClr val="tx1"/>
                </a:solidFill>
              </a:rPr>
              <a:t>User Story #200_</a:t>
            </a:r>
            <a:r>
              <a:rPr lang="en-US" sz="4000" b="1" i="1" dirty="0"/>
              <a:t>EditDCU_Dependence</a:t>
            </a:r>
            <a:r>
              <a:rPr lang="en-US" sz="4000" b="1" dirty="0" smtClean="0">
                <a:solidFill>
                  <a:schemeClr val="tx1"/>
                </a:solidFill>
              </a:rPr>
              <a:t>:</a:t>
            </a:r>
          </a:p>
        </p:txBody>
      </p:sp>
      <p:sp>
        <p:nvSpPr>
          <p:cNvPr id="54" name="Shape 100"/>
          <p:cNvSpPr txBox="1"/>
          <p:nvPr/>
        </p:nvSpPr>
        <p:spPr>
          <a:xfrm>
            <a:off x="12848482" y="14640470"/>
            <a:ext cx="8141763" cy="1053535"/>
          </a:xfrm>
          <a:prstGeom prst="snipRoundRect">
            <a:avLst/>
          </a:prstGeom>
          <a:solidFill>
            <a:srgbClr val="247237"/>
          </a:solidFill>
          <a:ln w="12700" cap="flat" cmpd="sng">
            <a:solidFill>
              <a:schemeClr val="tx1"/>
            </a:solidFill>
            <a:prstDash val="solid"/>
            <a:miter/>
            <a:headEnd type="none" w="med" len="med"/>
            <a:tailEnd type="none" w="med" len="med"/>
          </a:ln>
        </p:spPr>
        <p:txBody>
          <a:bodyPr lIns="98650" tIns="49325" rIns="98650" bIns="49325" anchor="t" anchorCtr="0">
            <a:noAutofit/>
          </a:bodyPr>
          <a:lstStyle/>
          <a:p>
            <a:pPr lvl="0" algn="ctr">
              <a:buClr>
                <a:srgbClr val="336699"/>
              </a:buClr>
              <a:buSzPct val="25000"/>
            </a:pPr>
            <a:r>
              <a:rPr lang="en-US" sz="5400" b="1" dirty="0" smtClean="0">
                <a:solidFill>
                  <a:schemeClr val="bg1"/>
                </a:solidFill>
                <a:latin typeface="Copperplate Gothic Light" panose="020E0507020206020404" pitchFamily="34" charset="0"/>
              </a:rPr>
              <a:t>Object Interactions</a:t>
            </a:r>
            <a:endParaRPr lang="en-US" sz="5400" b="1" dirty="0">
              <a:solidFill>
                <a:schemeClr val="bg1"/>
              </a:solidFill>
              <a:latin typeface="Copperplate Gothic Light" panose="020E0507020206020404" pitchFamily="34" charset="0"/>
            </a:endParaRPr>
          </a:p>
        </p:txBody>
      </p:sp>
      <p:pic>
        <p:nvPicPr>
          <p:cNvPr id="1032" name="Picture 8" descr="https://lh5.googleusercontent.com/VtVV7wxUH6qAVASbiP0k-V_7sLFVVcdf8uh6xwHY-vjFgS7XiVY_BQ_7VJmvHq_jKaz9kD1r42irbXBXa3IgPmmmjJ9YJj58lmVV4QcVOUhUrtNNkWNHl6G48lqvxEPKZp-ujuq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294615" y="17550731"/>
            <a:ext cx="9139883" cy="502400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p:nvPicPr>
        <p:blipFill>
          <a:blip r:embed="rId15"/>
          <a:stretch>
            <a:fillRect/>
          </a:stretch>
        </p:blipFill>
        <p:spPr>
          <a:xfrm>
            <a:off x="1424464" y="32921302"/>
            <a:ext cx="6295759" cy="3363297"/>
          </a:xfrm>
          <a:prstGeom prst="rect">
            <a:avLst/>
          </a:prstGeom>
        </p:spPr>
      </p:pic>
      <p:pic>
        <p:nvPicPr>
          <p:cNvPr id="21" name="Picture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8464657" y="268813"/>
            <a:ext cx="4343409" cy="1362459"/>
          </a:xfrm>
          <a:prstGeom prst="rect">
            <a:avLst/>
          </a:prstGeom>
        </p:spPr>
      </p:pic>
      <p:pic>
        <p:nvPicPr>
          <p:cNvPr id="23" name="Picture 22"/>
          <p:cNvPicPr>
            <a:picLocks noChangeAspect="1"/>
          </p:cNvPicPr>
          <p:nvPr/>
        </p:nvPicPr>
        <p:blipFill>
          <a:blip r:embed="rId17"/>
          <a:stretch>
            <a:fillRect/>
          </a:stretch>
        </p:blipFill>
        <p:spPr>
          <a:xfrm>
            <a:off x="3524865" y="36386280"/>
            <a:ext cx="6790516" cy="3361493"/>
          </a:xfrm>
          <a:prstGeom prst="rect">
            <a:avLst/>
          </a:prstGeom>
        </p:spPr>
      </p:pic>
      <p:pic>
        <p:nvPicPr>
          <p:cNvPr id="24" name="Picture 23"/>
          <p:cNvPicPr>
            <a:picLocks noChangeAspect="1"/>
          </p:cNvPicPr>
          <p:nvPr/>
        </p:nvPicPr>
        <p:blipFill>
          <a:blip r:embed="rId18"/>
          <a:stretch>
            <a:fillRect/>
          </a:stretch>
        </p:blipFill>
        <p:spPr>
          <a:xfrm>
            <a:off x="12820606" y="36548176"/>
            <a:ext cx="8065344" cy="3950716"/>
          </a:xfrm>
          <a:prstGeom prst="rect">
            <a:avLst/>
          </a:prstGeom>
        </p:spPr>
      </p:pic>
      <p:sp>
        <p:nvSpPr>
          <p:cNvPr id="48" name="Shape 100"/>
          <p:cNvSpPr txBox="1"/>
          <p:nvPr/>
        </p:nvSpPr>
        <p:spPr>
          <a:xfrm>
            <a:off x="2494663" y="6524120"/>
            <a:ext cx="6907891" cy="1068462"/>
          </a:xfrm>
          <a:prstGeom prst="snipRoundRect">
            <a:avLst/>
          </a:prstGeom>
          <a:solidFill>
            <a:srgbClr val="247237"/>
          </a:solidFill>
          <a:ln w="12700" cap="flat" cmpd="sng">
            <a:solidFill>
              <a:schemeClr val="tx1"/>
            </a:solidFill>
            <a:prstDash val="solid"/>
            <a:miter/>
            <a:headEnd type="none" w="med" len="med"/>
            <a:tailEnd type="none" w="med" len="med"/>
          </a:ln>
        </p:spPr>
        <p:txBody>
          <a:bodyPr lIns="98650" tIns="49325" rIns="98650" bIns="49325" anchor="t" anchorCtr="0">
            <a:noAutofit/>
          </a:bodyPr>
          <a:lstStyle/>
          <a:p>
            <a:pPr lvl="0" algn="ctr">
              <a:buClr>
                <a:srgbClr val="336699"/>
              </a:buClr>
              <a:buSzPct val="25000"/>
            </a:pPr>
            <a:r>
              <a:rPr lang="en-US" sz="5400" b="1" dirty="0" smtClean="0">
                <a:solidFill>
                  <a:schemeClr val="bg1"/>
                </a:solidFill>
                <a:latin typeface="Copperplate Gothic Light" panose="020E0507020206020404" pitchFamily="34" charset="0"/>
              </a:rPr>
              <a:t>Problem</a:t>
            </a:r>
            <a:endParaRPr lang="en-US" sz="5400" b="1" dirty="0">
              <a:solidFill>
                <a:schemeClr val="bg1"/>
              </a:solidFill>
              <a:latin typeface="Copperplate Gothic Light" panose="020E0507020206020404" pitchFamily="34" charset="0"/>
            </a:endParaRPr>
          </a:p>
        </p:txBody>
      </p:sp>
      <p:pic>
        <p:nvPicPr>
          <p:cNvPr id="4" name="Picture 3"/>
          <p:cNvPicPr>
            <a:picLocks noChangeAspect="1"/>
          </p:cNvPicPr>
          <p:nvPr/>
        </p:nvPicPr>
        <p:blipFill>
          <a:blip r:embed="rId19"/>
          <a:stretch>
            <a:fillRect/>
          </a:stretch>
        </p:blipFill>
        <p:spPr>
          <a:xfrm>
            <a:off x="12194676" y="26712524"/>
            <a:ext cx="4095498" cy="5297506"/>
          </a:xfrm>
          <a:prstGeom prst="rect">
            <a:avLst/>
          </a:prstGeom>
        </p:spPr>
      </p:pic>
      <p:pic>
        <p:nvPicPr>
          <p:cNvPr id="5" name="Picture 4"/>
          <p:cNvPicPr>
            <a:picLocks noChangeAspect="1"/>
          </p:cNvPicPr>
          <p:nvPr/>
        </p:nvPicPr>
        <p:blipFill>
          <a:blip r:embed="rId20"/>
          <a:stretch>
            <a:fillRect/>
          </a:stretch>
        </p:blipFill>
        <p:spPr>
          <a:xfrm>
            <a:off x="16414082" y="26032099"/>
            <a:ext cx="5142539" cy="3506611"/>
          </a:xfrm>
          <a:prstGeom prst="rect">
            <a:avLst/>
          </a:prstGeom>
        </p:spPr>
      </p:pic>
      <p:pic>
        <p:nvPicPr>
          <p:cNvPr id="6" name="Picture 5"/>
          <p:cNvPicPr>
            <a:picLocks noChangeAspect="1"/>
          </p:cNvPicPr>
          <p:nvPr/>
        </p:nvPicPr>
        <p:blipFill rotWithShape="1">
          <a:blip r:embed="rId21"/>
          <a:srcRect l="447" t="371" r="471"/>
          <a:stretch/>
        </p:blipFill>
        <p:spPr>
          <a:xfrm>
            <a:off x="1771650" y="21632197"/>
            <a:ext cx="8534400" cy="7570936"/>
          </a:xfrm>
          <a:prstGeom prst="rect">
            <a:avLst/>
          </a:prstGeom>
        </p:spPr>
      </p:pic>
    </p:spTree>
  </p:cSld>
  <p:clrMapOvr>
    <a:masterClrMapping/>
  </p:clrMapOvr>
  <p:transition spd="slow">
    <p:fade/>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7426</TotalTime>
  <Words>455</Words>
  <Application>Microsoft Office PowerPoint</Application>
  <PresentationFormat>Custom</PresentationFormat>
  <Paragraphs>66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Copperplate Gothic Light</vt:lpstr>
      <vt:lpstr>Courier New</vt:lpstr>
      <vt:lpstr>Times New Roman</vt:lpstr>
      <vt:lpstr>Diseño predeterminado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SteffiJill</dc:creator>
  <cp:lastModifiedBy>Stephanie Lunn</cp:lastModifiedBy>
  <cp:revision>107</cp:revision>
  <dcterms:modified xsi:type="dcterms:W3CDTF">2016-11-28T19:45:59Z</dcterms:modified>
</cp:coreProperties>
</file>