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73" r:id="rId1"/>
  </p:sldMasterIdLst>
  <p:notesMasterIdLst>
    <p:notesMasterId r:id="rId42"/>
  </p:notesMasterIdLst>
  <p:sldIdLst>
    <p:sldId id="256" r:id="rId2"/>
    <p:sldId id="293" r:id="rId3"/>
    <p:sldId id="266" r:id="rId4"/>
    <p:sldId id="435" r:id="rId5"/>
    <p:sldId id="436" r:id="rId6"/>
    <p:sldId id="412" r:id="rId7"/>
    <p:sldId id="460" r:id="rId8"/>
    <p:sldId id="312" r:id="rId9"/>
    <p:sldId id="437" r:id="rId10"/>
    <p:sldId id="473" r:id="rId11"/>
    <p:sldId id="474" r:id="rId12"/>
    <p:sldId id="475" r:id="rId13"/>
    <p:sldId id="477" r:id="rId14"/>
    <p:sldId id="478" r:id="rId15"/>
    <p:sldId id="480" r:id="rId16"/>
    <p:sldId id="479" r:id="rId17"/>
    <p:sldId id="482" r:id="rId18"/>
    <p:sldId id="481" r:id="rId19"/>
    <p:sldId id="442" r:id="rId20"/>
    <p:sldId id="443" r:id="rId21"/>
    <p:sldId id="485" r:id="rId22"/>
    <p:sldId id="483" r:id="rId23"/>
    <p:sldId id="484" r:id="rId24"/>
    <p:sldId id="487" r:id="rId25"/>
    <p:sldId id="486" r:id="rId26"/>
    <p:sldId id="488" r:id="rId27"/>
    <p:sldId id="489" r:id="rId28"/>
    <p:sldId id="490" r:id="rId29"/>
    <p:sldId id="491" r:id="rId30"/>
    <p:sldId id="492" r:id="rId31"/>
    <p:sldId id="493" r:id="rId32"/>
    <p:sldId id="494" r:id="rId33"/>
    <p:sldId id="496" r:id="rId34"/>
    <p:sldId id="497" r:id="rId35"/>
    <p:sldId id="495" r:id="rId36"/>
    <p:sldId id="499" r:id="rId37"/>
    <p:sldId id="457" r:id="rId38"/>
    <p:sldId id="498" r:id="rId39"/>
    <p:sldId id="500" r:id="rId40"/>
    <p:sldId id="50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iBCzchs2lnyatFKnfCU4xQ==" hashData="OnFkoOfRCs+mQLdt+JW2TsVAt82OemWxb2HXwZZYhGzbp6amRS/BXYbZaDb6m1QTN/WHpb5Sc1CQ3F0PFzgFZ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78304"/>
  </p:normalViewPr>
  <p:slideViewPr>
    <p:cSldViewPr snapToGrid="0">
      <p:cViewPr varScale="1">
        <p:scale>
          <a:sx n="131" d="100"/>
          <a:sy n="131" d="100"/>
        </p:scale>
        <p:origin x="359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66A2AB-E11F-CF45-8817-57EE1ECD187F}" type="datetimeFigureOut">
              <a:rPr lang="es-ES_tradnl" smtClean="0"/>
              <a:t>12/4/25</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4B9C7F-A9AC-8444-A793-28261E8C383E}" type="slidenum">
              <a:rPr lang="es-ES_tradnl" smtClean="0"/>
              <a:t>‹#›</a:t>
            </a:fld>
            <a:endParaRPr lang="es-ES_tradnl"/>
          </a:p>
        </p:txBody>
      </p:sp>
    </p:spTree>
    <p:extLst>
      <p:ext uri="{BB962C8B-B14F-4D97-AF65-F5344CB8AC3E}">
        <p14:creationId xmlns:p14="http://schemas.microsoft.com/office/powerpoint/2010/main" val="3158856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Remote_procedure_call" TargetMode="External"/><Relationship Id="rId13" Type="http://schemas.openxmlformats.org/officeDocument/2006/relationships/hyperlink" Target="https://es.wikipedia.org/wiki/Lenguaje_de_consulta" TargetMode="External"/><Relationship Id="rId3" Type="http://schemas.openxmlformats.org/officeDocument/2006/relationships/hyperlink" Target="https://es.wikipedia.org/wiki/Computaci%C3%B3n_distribuida" TargetMode="External"/><Relationship Id="rId7" Type="http://schemas.openxmlformats.org/officeDocument/2006/relationships/hyperlink" Target="https://en.wikipedia.org/wiki/Service_(systems_architecture)" TargetMode="External"/><Relationship Id="rId12" Type="http://schemas.openxmlformats.org/officeDocument/2006/relationships/hyperlink" Target="https://es.wikipedia.org/wiki/Tiempo_de_ejecuci%C3%B3n"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Binary_protocol" TargetMode="External"/><Relationship Id="rId11" Type="http://schemas.openxmlformats.org/officeDocument/2006/relationships/hyperlink" Target="https://http2.github.io/" TargetMode="External"/><Relationship Id="rId5" Type="http://schemas.openxmlformats.org/officeDocument/2006/relationships/hyperlink" Target="https://en.wikipedia.org/wiki/Interface_definition_language" TargetMode="External"/><Relationship Id="rId10" Type="http://schemas.openxmlformats.org/officeDocument/2006/relationships/hyperlink" Target="https://datatracker.ietf.org/doc/html/rfc1831" TargetMode="External"/><Relationship Id="rId4" Type="http://schemas.openxmlformats.org/officeDocument/2006/relationships/hyperlink" Target="https://es.wikipedia.org/wiki/Idioma_ingl%C3%A9s" TargetMode="External"/><Relationship Id="rId9" Type="http://schemas.openxmlformats.org/officeDocument/2006/relationships/hyperlink" Target="https://en.wikipedia.org/wiki/Cross-platform"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B24B9C7F-A9AC-8444-A793-28261E8C383E}" type="slidenum">
              <a:rPr lang="es-ES_tradnl" smtClean="0"/>
              <a:t>1</a:t>
            </a:fld>
            <a:endParaRPr lang="es-ES_tradnl"/>
          </a:p>
        </p:txBody>
      </p:sp>
    </p:spTree>
    <p:extLst>
      <p:ext uri="{BB962C8B-B14F-4D97-AF65-F5344CB8AC3E}">
        <p14:creationId xmlns:p14="http://schemas.microsoft.com/office/powerpoint/2010/main" val="3917016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12</a:t>
            </a:fld>
            <a:endParaRPr lang="es-ES_tradnl"/>
          </a:p>
        </p:txBody>
      </p:sp>
    </p:spTree>
    <p:extLst>
      <p:ext uri="{BB962C8B-B14F-4D97-AF65-F5344CB8AC3E}">
        <p14:creationId xmlns:p14="http://schemas.microsoft.com/office/powerpoint/2010/main" val="3820544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13</a:t>
            </a:fld>
            <a:endParaRPr lang="es-ES_tradnl"/>
          </a:p>
        </p:txBody>
      </p:sp>
    </p:spTree>
    <p:extLst>
      <p:ext uri="{BB962C8B-B14F-4D97-AF65-F5344CB8AC3E}">
        <p14:creationId xmlns:p14="http://schemas.microsoft.com/office/powerpoint/2010/main" val="817889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14</a:t>
            </a:fld>
            <a:endParaRPr lang="es-ES_tradnl"/>
          </a:p>
        </p:txBody>
      </p:sp>
    </p:spTree>
    <p:extLst>
      <p:ext uri="{BB962C8B-B14F-4D97-AF65-F5344CB8AC3E}">
        <p14:creationId xmlns:p14="http://schemas.microsoft.com/office/powerpoint/2010/main" val="17346928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15</a:t>
            </a:fld>
            <a:endParaRPr lang="es-ES_tradnl"/>
          </a:p>
        </p:txBody>
      </p:sp>
    </p:spTree>
    <p:extLst>
      <p:ext uri="{BB962C8B-B14F-4D97-AF65-F5344CB8AC3E}">
        <p14:creationId xmlns:p14="http://schemas.microsoft.com/office/powerpoint/2010/main" val="3829776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16</a:t>
            </a:fld>
            <a:endParaRPr lang="es-ES_tradnl"/>
          </a:p>
        </p:txBody>
      </p:sp>
    </p:spTree>
    <p:extLst>
      <p:ext uri="{BB962C8B-B14F-4D97-AF65-F5344CB8AC3E}">
        <p14:creationId xmlns:p14="http://schemas.microsoft.com/office/powerpoint/2010/main" val="341305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17</a:t>
            </a:fld>
            <a:endParaRPr lang="es-ES_tradnl"/>
          </a:p>
        </p:txBody>
      </p:sp>
    </p:spTree>
    <p:extLst>
      <p:ext uri="{BB962C8B-B14F-4D97-AF65-F5344CB8AC3E}">
        <p14:creationId xmlns:p14="http://schemas.microsoft.com/office/powerpoint/2010/main" val="137026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18</a:t>
            </a:fld>
            <a:endParaRPr lang="es-ES_tradnl"/>
          </a:p>
        </p:txBody>
      </p:sp>
    </p:spTree>
    <p:extLst>
      <p:ext uri="{BB962C8B-B14F-4D97-AF65-F5344CB8AC3E}">
        <p14:creationId xmlns:p14="http://schemas.microsoft.com/office/powerpoint/2010/main" val="2863580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20</a:t>
            </a:fld>
            <a:endParaRPr lang="es-ES_tradnl"/>
          </a:p>
        </p:txBody>
      </p:sp>
    </p:spTree>
    <p:extLst>
      <p:ext uri="{BB962C8B-B14F-4D97-AF65-F5344CB8AC3E}">
        <p14:creationId xmlns:p14="http://schemas.microsoft.com/office/powerpoint/2010/main" val="4246158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21</a:t>
            </a:fld>
            <a:endParaRPr lang="es-ES_tradnl"/>
          </a:p>
        </p:txBody>
      </p:sp>
    </p:spTree>
    <p:extLst>
      <p:ext uri="{BB962C8B-B14F-4D97-AF65-F5344CB8AC3E}">
        <p14:creationId xmlns:p14="http://schemas.microsoft.com/office/powerpoint/2010/main" val="1590557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22</a:t>
            </a:fld>
            <a:endParaRPr lang="es-ES_tradnl"/>
          </a:p>
        </p:txBody>
      </p:sp>
    </p:spTree>
    <p:extLst>
      <p:ext uri="{BB962C8B-B14F-4D97-AF65-F5344CB8AC3E}">
        <p14:creationId xmlns:p14="http://schemas.microsoft.com/office/powerpoint/2010/main" val="338120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_tradnl" dirty="0"/>
              <a:t>En esta clase veremos lo destacado</a:t>
            </a:r>
          </a:p>
          <a:p>
            <a:endParaRPr lang="es-ES_tradnl" dirty="0"/>
          </a:p>
          <a:p>
            <a:r>
              <a:rPr lang="es-ES_tradnl" dirty="0" err="1"/>
              <a:t>AdD</a:t>
            </a:r>
            <a:r>
              <a:rPr lang="es-ES_tradnl" dirty="0"/>
              <a:t>: </a:t>
            </a:r>
            <a:r>
              <a:rPr lang="es-ES_tradnl" i="1" dirty="0"/>
              <a:t>Análisis de datos </a:t>
            </a:r>
            <a:endParaRPr lang="es-ES_tradnl" dirty="0"/>
          </a:p>
        </p:txBody>
      </p:sp>
      <p:sp>
        <p:nvSpPr>
          <p:cNvPr id="4" name="Slide Number Placeholder 3"/>
          <p:cNvSpPr>
            <a:spLocks noGrp="1"/>
          </p:cNvSpPr>
          <p:nvPr>
            <p:ph type="sldNum" sz="quarter" idx="5"/>
          </p:nvPr>
        </p:nvSpPr>
        <p:spPr/>
        <p:txBody>
          <a:bodyPr/>
          <a:lstStyle/>
          <a:p>
            <a:fld id="{B24B9C7F-A9AC-8444-A793-28261E8C383E}" type="slidenum">
              <a:rPr lang="es-ES_tradnl" smtClean="0"/>
              <a:t>3</a:t>
            </a:fld>
            <a:endParaRPr lang="es-ES_tradnl"/>
          </a:p>
        </p:txBody>
      </p:sp>
    </p:spTree>
    <p:extLst>
      <p:ext uri="{BB962C8B-B14F-4D97-AF65-F5344CB8AC3E}">
        <p14:creationId xmlns:p14="http://schemas.microsoft.com/office/powerpoint/2010/main" val="417094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t>SOAP (</a:t>
            </a:r>
            <a:r>
              <a:rPr lang="en-US" dirty="0" err="1"/>
              <a:t>anteriormente</a:t>
            </a:r>
            <a:r>
              <a:rPr lang="en-US" dirty="0"/>
              <a:t> </a:t>
            </a:r>
            <a:r>
              <a:rPr lang="en-US" dirty="0" err="1"/>
              <a:t>conocido</a:t>
            </a:r>
            <a:r>
              <a:rPr lang="en-US" dirty="0"/>
              <a:t> </a:t>
            </a:r>
            <a:r>
              <a:rPr lang="en-US" dirty="0" err="1"/>
              <a:t>como</a:t>
            </a:r>
            <a:r>
              <a:rPr lang="en-US" dirty="0"/>
              <a:t> Simple Object Access Protocol) es un </a:t>
            </a:r>
            <a:r>
              <a:rPr lang="en-US" dirty="0" err="1"/>
              <a:t>protocolo</a:t>
            </a:r>
            <a:r>
              <a:rPr lang="en-US" dirty="0"/>
              <a:t> </a:t>
            </a:r>
            <a:r>
              <a:rPr lang="en-US" dirty="0" err="1"/>
              <a:t>ligero</a:t>
            </a:r>
            <a:r>
              <a:rPr lang="en-US" dirty="0"/>
              <a:t> para </a:t>
            </a:r>
            <a:r>
              <a:rPr lang="en-US" dirty="0" err="1"/>
              <a:t>el</a:t>
            </a:r>
            <a:r>
              <a:rPr lang="en-US" dirty="0"/>
              <a:t> </a:t>
            </a:r>
            <a:r>
              <a:rPr lang="en-US" dirty="0" err="1"/>
              <a:t>intercambio</a:t>
            </a:r>
            <a:r>
              <a:rPr lang="en-US" dirty="0"/>
              <a:t> de </a:t>
            </a:r>
            <a:r>
              <a:rPr lang="en-US" dirty="0" err="1"/>
              <a:t>información</a:t>
            </a:r>
            <a:r>
              <a:rPr lang="en-US" dirty="0"/>
              <a:t> </a:t>
            </a:r>
            <a:r>
              <a:rPr lang="en-US" dirty="0" err="1"/>
              <a:t>en</a:t>
            </a:r>
            <a:r>
              <a:rPr lang="en-US" dirty="0"/>
              <a:t> </a:t>
            </a:r>
            <a:r>
              <a:rPr lang="en-US" dirty="0" err="1"/>
              <a:t>entornos</a:t>
            </a:r>
            <a:r>
              <a:rPr lang="en-US" dirty="0"/>
              <a:t> </a:t>
            </a:r>
            <a:r>
              <a:rPr lang="en-US" dirty="0" err="1"/>
              <a:t>descentralizados</a:t>
            </a:r>
            <a:r>
              <a:rPr lang="en-US" dirty="0"/>
              <a:t> y </a:t>
            </a:r>
            <a:r>
              <a:rPr lang="en-US" dirty="0" err="1"/>
              <a:t>distribuidos</a:t>
            </a:r>
            <a:r>
              <a:rPr lang="en-US" dirty="0"/>
              <a:t>. Los </a:t>
            </a:r>
            <a:r>
              <a:rPr lang="en-US" dirty="0" err="1"/>
              <a:t>mensajes</a:t>
            </a:r>
            <a:r>
              <a:rPr lang="en-US" dirty="0"/>
              <a:t> SOAP son las </a:t>
            </a:r>
            <a:r>
              <a:rPr lang="en-US" dirty="0" err="1"/>
              <a:t>transmisiones</a:t>
            </a:r>
            <a:r>
              <a:rPr lang="en-US" dirty="0"/>
              <a:t> de </a:t>
            </a:r>
            <a:r>
              <a:rPr lang="en-US" dirty="0" err="1"/>
              <a:t>información</a:t>
            </a:r>
            <a:r>
              <a:rPr lang="en-US" dirty="0"/>
              <a:t> de </a:t>
            </a:r>
            <a:r>
              <a:rPr lang="en-US" dirty="0" err="1"/>
              <a:t>remitentes</a:t>
            </a:r>
            <a:r>
              <a:rPr lang="en-US" dirty="0"/>
              <a:t> a </a:t>
            </a:r>
            <a:r>
              <a:rPr lang="en-US" dirty="0" err="1"/>
              <a:t>destinatarios</a:t>
            </a:r>
            <a:r>
              <a:rPr lang="en-US" dirty="0"/>
              <a:t>. Los </a:t>
            </a:r>
            <a:r>
              <a:rPr lang="en-US" dirty="0" err="1"/>
              <a:t>mensajes</a:t>
            </a:r>
            <a:r>
              <a:rPr lang="en-US" dirty="0"/>
              <a:t> SOAP se </a:t>
            </a:r>
            <a:r>
              <a:rPr lang="en-US" dirty="0" err="1"/>
              <a:t>pueden</a:t>
            </a:r>
            <a:r>
              <a:rPr lang="en-US" dirty="0"/>
              <a:t> </a:t>
            </a:r>
            <a:r>
              <a:rPr lang="en-US" dirty="0" err="1"/>
              <a:t>combinar</a:t>
            </a:r>
            <a:r>
              <a:rPr lang="en-US" dirty="0"/>
              <a:t> para </a:t>
            </a:r>
            <a:r>
              <a:rPr lang="en-US" dirty="0" err="1"/>
              <a:t>crear</a:t>
            </a:r>
            <a:r>
              <a:rPr lang="en-US" dirty="0"/>
              <a:t> </a:t>
            </a:r>
            <a:r>
              <a:rPr lang="en-US" dirty="0" err="1"/>
              <a:t>patrones</a:t>
            </a:r>
            <a:r>
              <a:rPr lang="en-US" dirty="0"/>
              <a:t> de </a:t>
            </a:r>
            <a:r>
              <a:rPr lang="en-US" dirty="0" err="1"/>
              <a:t>petición</a:t>
            </a:r>
            <a:r>
              <a:rPr lang="en-US" dirty="0"/>
              <a:t>/</a:t>
            </a:r>
            <a:r>
              <a:rPr lang="en-US" dirty="0" err="1"/>
              <a:t>respuesta</a:t>
            </a:r>
            <a:r>
              <a:rPr lang="en-US" dirty="0"/>
              <a:t>. SOAP es </a:t>
            </a:r>
            <a:r>
              <a:rPr lang="en-US" dirty="0" err="1"/>
              <a:t>independiente</a:t>
            </a:r>
            <a:r>
              <a:rPr lang="en-US" dirty="0"/>
              <a:t> del </a:t>
            </a:r>
            <a:r>
              <a:rPr lang="en-US" dirty="0" err="1"/>
              <a:t>transporte</a:t>
            </a:r>
            <a:r>
              <a:rPr lang="en-US" dirty="0"/>
              <a:t> </a:t>
            </a:r>
            <a:r>
              <a:rPr lang="en-US" dirty="0" err="1"/>
              <a:t>pero</a:t>
            </a:r>
            <a:r>
              <a:rPr lang="en-US" dirty="0"/>
              <a:t> </a:t>
            </a:r>
            <a:r>
              <a:rPr lang="en-US" dirty="0" err="1"/>
              <a:t>habitualmente</a:t>
            </a:r>
            <a:r>
              <a:rPr lang="en-US" dirty="0"/>
              <a:t> se </a:t>
            </a:r>
            <a:r>
              <a:rPr lang="en-US" dirty="0" err="1"/>
              <a:t>lleva</a:t>
            </a:r>
            <a:r>
              <a:rPr lang="en-US" dirty="0"/>
              <a:t> a </a:t>
            </a:r>
            <a:r>
              <a:rPr lang="en-US" dirty="0" err="1"/>
              <a:t>través</a:t>
            </a:r>
            <a:r>
              <a:rPr lang="en-US" dirty="0"/>
              <a:t> de HTTP para </a:t>
            </a:r>
            <a:r>
              <a:rPr lang="en-US" dirty="0" err="1"/>
              <a:t>ejecutarse</a:t>
            </a:r>
            <a:r>
              <a:rPr lang="en-US" dirty="0"/>
              <a:t> con la </a:t>
            </a:r>
            <a:r>
              <a:rPr lang="en-US" dirty="0" err="1"/>
              <a:t>infraestructura</a:t>
            </a:r>
            <a:r>
              <a:rPr lang="en-US" dirty="0"/>
              <a:t> de Internet </a:t>
            </a:r>
            <a:r>
              <a:rPr lang="en-US" dirty="0" err="1"/>
              <a:t>existente</a:t>
            </a:r>
            <a:r>
              <a:rPr lang="en-US" dirty="0"/>
              <a:t>. </a:t>
            </a:r>
          </a:p>
          <a:p>
            <a:endParaRPr lang="en-US" dirty="0"/>
          </a:p>
          <a:p>
            <a:r>
              <a:rPr lang="en-US" dirty="0"/>
              <a:t>RPC </a:t>
            </a:r>
            <a:r>
              <a:rPr lang="en-US" dirty="0" err="1"/>
              <a:t>En</a:t>
            </a:r>
            <a:r>
              <a:rPr lang="en-US" dirty="0"/>
              <a:t> </a:t>
            </a:r>
            <a:r>
              <a:rPr lang="en-US" dirty="0">
                <a:hlinkClick r:id="rId3" tooltip="Computación distribuida"/>
              </a:rPr>
              <a:t>computación distribuida</a:t>
            </a:r>
            <a:r>
              <a:rPr lang="en-US" dirty="0"/>
              <a:t>, la </a:t>
            </a:r>
            <a:r>
              <a:rPr lang="en-US" b="1" dirty="0" err="1"/>
              <a:t>llamada</a:t>
            </a:r>
            <a:r>
              <a:rPr lang="en-US" b="1" dirty="0"/>
              <a:t> a </a:t>
            </a:r>
            <a:r>
              <a:rPr lang="en-US" b="1" dirty="0" err="1"/>
              <a:t>procedimiento</a:t>
            </a:r>
            <a:r>
              <a:rPr lang="en-US" b="1" dirty="0"/>
              <a:t> </a:t>
            </a:r>
            <a:r>
              <a:rPr lang="en-US" b="1" dirty="0" err="1"/>
              <a:t>remoto</a:t>
            </a:r>
            <a:r>
              <a:rPr lang="en-US" dirty="0"/>
              <a:t> (</a:t>
            </a:r>
            <a:r>
              <a:rPr lang="en-US" dirty="0" err="1"/>
              <a:t>en</a:t>
            </a:r>
            <a:r>
              <a:rPr lang="en-US" dirty="0"/>
              <a:t> </a:t>
            </a:r>
            <a:r>
              <a:rPr lang="en-US" dirty="0">
                <a:hlinkClick r:id="rId4" tooltip="Idioma inglés"/>
              </a:rPr>
              <a:t>inglés</a:t>
            </a:r>
            <a:r>
              <a:rPr lang="en-US" dirty="0"/>
              <a:t>, </a:t>
            </a:r>
            <a:r>
              <a:rPr lang="en-US" i="1" dirty="0"/>
              <a:t>Remote Procedure Call</a:t>
            </a:r>
            <a:r>
              <a:rPr lang="en-US" dirty="0"/>
              <a:t>, </a:t>
            </a:r>
            <a:r>
              <a:rPr lang="en-US" b="1" dirty="0"/>
              <a:t>RPC</a:t>
            </a:r>
            <a:r>
              <a:rPr lang="en-US" dirty="0"/>
              <a:t>) es un </a:t>
            </a:r>
            <a:r>
              <a:rPr lang="en-US" dirty="0" err="1"/>
              <a:t>programa</a:t>
            </a:r>
            <a:r>
              <a:rPr lang="en-US" dirty="0"/>
              <a:t> que </a:t>
            </a:r>
            <a:r>
              <a:rPr lang="en-US" dirty="0" err="1"/>
              <a:t>utiliza</a:t>
            </a:r>
            <a:r>
              <a:rPr lang="en-US" dirty="0"/>
              <a:t> </a:t>
            </a:r>
            <a:r>
              <a:rPr lang="en-US" dirty="0" err="1"/>
              <a:t>una</a:t>
            </a:r>
            <a:r>
              <a:rPr lang="en-US" dirty="0"/>
              <a:t> </a:t>
            </a:r>
            <a:r>
              <a:rPr lang="en-US" dirty="0" err="1"/>
              <a:t>computadora</a:t>
            </a:r>
            <a:r>
              <a:rPr lang="en-US" dirty="0"/>
              <a:t> para </a:t>
            </a:r>
            <a:r>
              <a:rPr lang="en-US" dirty="0" err="1"/>
              <a:t>ejecutar</a:t>
            </a:r>
            <a:r>
              <a:rPr lang="en-US" dirty="0"/>
              <a:t> </a:t>
            </a:r>
            <a:r>
              <a:rPr lang="en-US" dirty="0" err="1"/>
              <a:t>código</a:t>
            </a:r>
            <a:r>
              <a:rPr lang="en-US" dirty="0"/>
              <a:t> </a:t>
            </a:r>
            <a:r>
              <a:rPr lang="en-US" dirty="0" err="1"/>
              <a:t>en</a:t>
            </a:r>
            <a:r>
              <a:rPr lang="en-US" dirty="0"/>
              <a:t> </a:t>
            </a:r>
            <a:r>
              <a:rPr lang="en-US" dirty="0" err="1"/>
              <a:t>otra</a:t>
            </a:r>
            <a:r>
              <a:rPr lang="en-US" dirty="0"/>
              <a:t> </a:t>
            </a:r>
            <a:r>
              <a:rPr lang="en-US" dirty="0" err="1"/>
              <a:t>máquina</a:t>
            </a:r>
            <a:r>
              <a:rPr lang="en-US" dirty="0"/>
              <a:t> </a:t>
            </a:r>
            <a:r>
              <a:rPr lang="en-US" dirty="0" err="1"/>
              <a:t>remota</a:t>
            </a:r>
            <a:r>
              <a:rPr lang="en-US" dirty="0"/>
              <a:t> sin </a:t>
            </a:r>
            <a:r>
              <a:rPr lang="en-US" dirty="0" err="1"/>
              <a:t>tener</a:t>
            </a:r>
            <a:r>
              <a:rPr lang="en-US" dirty="0"/>
              <a:t> que </a:t>
            </a:r>
            <a:r>
              <a:rPr lang="en-US" dirty="0" err="1"/>
              <a:t>preocuparse</a:t>
            </a:r>
            <a:r>
              <a:rPr lang="en-US" dirty="0"/>
              <a:t> </a:t>
            </a:r>
            <a:r>
              <a:rPr lang="en-US" dirty="0" err="1"/>
              <a:t>por</a:t>
            </a:r>
            <a:r>
              <a:rPr lang="en-US" dirty="0"/>
              <a:t> las </a:t>
            </a:r>
            <a:r>
              <a:rPr lang="en-US" dirty="0" err="1"/>
              <a:t>comunicaciones</a:t>
            </a:r>
            <a:r>
              <a:rPr lang="en-US" dirty="0"/>
              <a:t> entre ambas, de forma que </a:t>
            </a:r>
            <a:r>
              <a:rPr lang="en-US" dirty="0" err="1"/>
              <a:t>parezca</a:t>
            </a:r>
            <a:r>
              <a:rPr lang="en-US" dirty="0"/>
              <a:t> que se </a:t>
            </a:r>
            <a:r>
              <a:rPr lang="en-US" dirty="0" err="1"/>
              <a:t>ejecuta</a:t>
            </a:r>
            <a:r>
              <a:rPr lang="en-US" dirty="0"/>
              <a:t> </a:t>
            </a:r>
            <a:r>
              <a:rPr lang="en-US" dirty="0" err="1"/>
              <a:t>en</a:t>
            </a:r>
            <a:r>
              <a:rPr lang="en-US" dirty="0"/>
              <a:t> local. JSON-RPC allows for notifications (data sent to the server that does not require a response) and for multiple calls to be sent to the server which may be answered asynchronously.</a:t>
            </a:r>
          </a:p>
          <a:p>
            <a:endParaRPr lang="en-US" dirty="0"/>
          </a:p>
          <a:p>
            <a:r>
              <a:rPr lang="en-US" b="1" dirty="0"/>
              <a:t>Thrift</a:t>
            </a:r>
            <a:r>
              <a:rPr lang="en-US" dirty="0"/>
              <a:t> is an </a:t>
            </a:r>
            <a:r>
              <a:rPr lang="en-US" dirty="0">
                <a:hlinkClick r:id="rId5" tooltip="Interface definition language"/>
              </a:rPr>
              <a:t>interface definition language</a:t>
            </a:r>
            <a:r>
              <a:rPr lang="en-US" dirty="0"/>
              <a:t> and </a:t>
            </a:r>
            <a:r>
              <a:rPr lang="en-US" dirty="0">
                <a:hlinkClick r:id="rId6" tooltip="Binary protocol"/>
              </a:rPr>
              <a:t>binary communication protocol</a:t>
            </a:r>
            <a:r>
              <a:rPr lang="en-US" baseline="30000" dirty="0"/>
              <a:t> </a:t>
            </a:r>
            <a:r>
              <a:rPr lang="en-US" dirty="0"/>
              <a:t>used for defining and creating </a:t>
            </a:r>
            <a:r>
              <a:rPr lang="en-US" dirty="0">
                <a:hlinkClick r:id="rId7" tooltip="Service (systems architecture)"/>
              </a:rPr>
              <a:t>services</a:t>
            </a:r>
            <a:r>
              <a:rPr lang="en-US" dirty="0"/>
              <a:t> for programming language. it uses a </a:t>
            </a:r>
            <a:r>
              <a:rPr lang="en-US" dirty="0">
                <a:hlinkClick r:id="rId8" tooltip="Remote procedure call"/>
              </a:rPr>
              <a:t>remote procedure call</a:t>
            </a:r>
            <a:r>
              <a:rPr lang="en-US" dirty="0"/>
              <a:t> (RPC) framework and combines a software stack with a code generation engine to build </a:t>
            </a:r>
            <a:r>
              <a:rPr lang="en-US" dirty="0">
                <a:hlinkClick r:id="rId9" tooltip="Cross-platform"/>
              </a:rPr>
              <a:t>cross-platform</a:t>
            </a:r>
            <a:r>
              <a:rPr lang="en-US" dirty="0"/>
              <a:t> services.</a:t>
            </a:r>
          </a:p>
          <a:p>
            <a:endParaRPr lang="en-US" dirty="0"/>
          </a:p>
          <a:p>
            <a:r>
              <a:rPr lang="en-US" b="1" dirty="0" err="1"/>
              <a:t>gRPC</a:t>
            </a:r>
            <a:r>
              <a:rPr lang="en-US" b="1" dirty="0"/>
              <a:t> es </a:t>
            </a:r>
            <a:r>
              <a:rPr lang="en-US" b="1" dirty="0" err="1"/>
              <a:t>una</a:t>
            </a:r>
            <a:r>
              <a:rPr lang="en-US" b="1" dirty="0"/>
              <a:t> </a:t>
            </a:r>
            <a:r>
              <a:rPr lang="en-US" b="1" dirty="0" err="1"/>
              <a:t>implementación</a:t>
            </a:r>
            <a:r>
              <a:rPr lang="en-US" b="1" dirty="0"/>
              <a:t> de </a:t>
            </a:r>
            <a:r>
              <a:rPr lang="en-US" b="1" dirty="0" err="1"/>
              <a:t>llamadas</a:t>
            </a:r>
            <a:r>
              <a:rPr lang="en-US" b="1" dirty="0"/>
              <a:t> a </a:t>
            </a:r>
            <a:r>
              <a:rPr lang="en-US" b="1" dirty="0" err="1"/>
              <a:t>procedimiento</a:t>
            </a:r>
            <a:r>
              <a:rPr lang="en-US" b="1" dirty="0"/>
              <a:t> </a:t>
            </a:r>
            <a:r>
              <a:rPr lang="en-US" b="1" dirty="0" err="1"/>
              <a:t>remoto</a:t>
            </a:r>
            <a:r>
              <a:rPr lang="en-US" dirty="0"/>
              <a:t> </a:t>
            </a:r>
            <a:r>
              <a:rPr lang="en-US" dirty="0">
                <a:hlinkClick r:id="rId10"/>
              </a:rPr>
              <a:t>(RPC)</a:t>
            </a:r>
            <a:r>
              <a:rPr lang="en-US" dirty="0"/>
              <a:t> </a:t>
            </a:r>
            <a:r>
              <a:rPr lang="en-US" dirty="0" err="1"/>
              <a:t>diseñado</a:t>
            </a:r>
            <a:r>
              <a:rPr lang="en-US" dirty="0"/>
              <a:t> </a:t>
            </a:r>
            <a:r>
              <a:rPr lang="en-US" dirty="0" err="1"/>
              <a:t>originalmente</a:t>
            </a:r>
            <a:r>
              <a:rPr lang="en-US" dirty="0"/>
              <a:t> </a:t>
            </a:r>
            <a:r>
              <a:rPr lang="en-US" dirty="0" err="1"/>
              <a:t>por</a:t>
            </a:r>
            <a:r>
              <a:rPr lang="en-US" dirty="0"/>
              <a:t> Google. Se </a:t>
            </a:r>
            <a:r>
              <a:rPr lang="en-US" dirty="0" err="1"/>
              <a:t>usa</a:t>
            </a:r>
            <a:r>
              <a:rPr lang="en-US" dirty="0"/>
              <a:t> de </a:t>
            </a:r>
            <a:r>
              <a:rPr lang="en-US" dirty="0">
                <a:hlinkClick r:id="rId11"/>
              </a:rPr>
              <a:t>HTTP/2</a:t>
            </a:r>
            <a:r>
              <a:rPr lang="en-US" dirty="0"/>
              <a:t> para </a:t>
            </a:r>
            <a:r>
              <a:rPr lang="en-US" dirty="0" err="1"/>
              <a:t>el</a:t>
            </a:r>
            <a:r>
              <a:rPr lang="en-US" dirty="0"/>
              <a:t> </a:t>
            </a:r>
            <a:r>
              <a:rPr lang="en-US" dirty="0" err="1"/>
              <a:t>envío</a:t>
            </a:r>
            <a:r>
              <a:rPr lang="en-US" dirty="0"/>
              <a:t> de </a:t>
            </a:r>
            <a:r>
              <a:rPr lang="en-US" dirty="0" err="1"/>
              <a:t>datos</a:t>
            </a:r>
            <a:r>
              <a:rPr lang="en-US" dirty="0"/>
              <a:t> a </a:t>
            </a:r>
            <a:r>
              <a:rPr lang="en-US" dirty="0" err="1"/>
              <a:t>través</a:t>
            </a:r>
            <a:r>
              <a:rPr lang="en-US" dirty="0"/>
              <a:t> de la </a:t>
            </a:r>
            <a:r>
              <a:rPr lang="en-US" dirty="0" err="1"/>
              <a:t>capa</a:t>
            </a:r>
            <a:r>
              <a:rPr lang="en-US" dirty="0"/>
              <a:t> de </a:t>
            </a:r>
            <a:r>
              <a:rPr lang="en-US" dirty="0" err="1"/>
              <a:t>transporte</a:t>
            </a:r>
            <a:r>
              <a:rPr lang="en-US" dirty="0"/>
              <a:t>.</a:t>
            </a:r>
          </a:p>
          <a:p>
            <a:endParaRPr lang="en-US" dirty="0"/>
          </a:p>
          <a:p>
            <a:r>
              <a:rPr lang="en-US" b="1" dirty="0" err="1"/>
              <a:t>GraphQL</a:t>
            </a:r>
            <a:r>
              <a:rPr lang="en-US" dirty="0"/>
              <a:t> es un </a:t>
            </a:r>
            <a:r>
              <a:rPr lang="en-US" dirty="0" err="1"/>
              <a:t>lenguaje</a:t>
            </a:r>
            <a:r>
              <a:rPr lang="en-US" dirty="0"/>
              <a:t> de consulta y </a:t>
            </a:r>
            <a:r>
              <a:rPr lang="en-US" dirty="0" err="1"/>
              <a:t>manipulación</a:t>
            </a:r>
            <a:r>
              <a:rPr lang="en-US" dirty="0"/>
              <a:t> de </a:t>
            </a:r>
            <a:r>
              <a:rPr lang="en-US" dirty="0" err="1"/>
              <a:t>datos</a:t>
            </a:r>
            <a:r>
              <a:rPr lang="en-US" dirty="0"/>
              <a:t> para APIs, y un </a:t>
            </a:r>
            <a:r>
              <a:rPr lang="en-US" dirty="0">
                <a:hlinkClick r:id="rId12" tooltip="Tiempo de ejecución"/>
              </a:rPr>
              <a:t>entorno de ejecución</a:t>
            </a:r>
            <a:r>
              <a:rPr lang="en-US" dirty="0"/>
              <a:t> para </a:t>
            </a:r>
            <a:r>
              <a:rPr lang="en-US" dirty="0" err="1"/>
              <a:t>realizar</a:t>
            </a:r>
            <a:r>
              <a:rPr lang="en-US" dirty="0"/>
              <a:t> </a:t>
            </a:r>
            <a:r>
              <a:rPr lang="en-US" dirty="0">
                <a:hlinkClick r:id="rId13" tooltip="Lenguaje de consulta"/>
              </a:rPr>
              <a:t>consultas</a:t>
            </a:r>
            <a:r>
              <a:rPr lang="en-US" dirty="0"/>
              <a:t> con </a:t>
            </a:r>
            <a:r>
              <a:rPr lang="en-US" dirty="0" err="1"/>
              <a:t>datos</a:t>
            </a:r>
            <a:r>
              <a:rPr lang="en-US" dirty="0"/>
              <a:t> </a:t>
            </a:r>
            <a:r>
              <a:rPr lang="en-US" dirty="0" err="1"/>
              <a:t>existentes</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23</a:t>
            </a:fld>
            <a:endParaRPr lang="es-ES_tradnl"/>
          </a:p>
        </p:txBody>
      </p:sp>
    </p:spTree>
    <p:extLst>
      <p:ext uri="{BB962C8B-B14F-4D97-AF65-F5344CB8AC3E}">
        <p14:creationId xmlns:p14="http://schemas.microsoft.com/office/powerpoint/2010/main" val="6258696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24</a:t>
            </a:fld>
            <a:endParaRPr lang="es-ES_tradnl"/>
          </a:p>
        </p:txBody>
      </p:sp>
    </p:spTree>
    <p:extLst>
      <p:ext uri="{BB962C8B-B14F-4D97-AF65-F5344CB8AC3E}">
        <p14:creationId xmlns:p14="http://schemas.microsoft.com/office/powerpoint/2010/main" val="42273829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25</a:t>
            </a:fld>
            <a:endParaRPr lang="es-ES_tradnl"/>
          </a:p>
        </p:txBody>
      </p:sp>
    </p:spTree>
    <p:extLst>
      <p:ext uri="{BB962C8B-B14F-4D97-AF65-F5344CB8AC3E}">
        <p14:creationId xmlns:p14="http://schemas.microsoft.com/office/powerpoint/2010/main" val="19265194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26</a:t>
            </a:fld>
            <a:endParaRPr lang="es-ES_tradnl"/>
          </a:p>
        </p:txBody>
      </p:sp>
    </p:spTree>
    <p:extLst>
      <p:ext uri="{BB962C8B-B14F-4D97-AF65-F5344CB8AC3E}">
        <p14:creationId xmlns:p14="http://schemas.microsoft.com/office/powerpoint/2010/main" val="2949788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27</a:t>
            </a:fld>
            <a:endParaRPr lang="es-ES_tradnl"/>
          </a:p>
        </p:txBody>
      </p:sp>
    </p:spTree>
    <p:extLst>
      <p:ext uri="{BB962C8B-B14F-4D97-AF65-F5344CB8AC3E}">
        <p14:creationId xmlns:p14="http://schemas.microsoft.com/office/powerpoint/2010/main" val="2942439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28</a:t>
            </a:fld>
            <a:endParaRPr lang="es-ES_tradnl"/>
          </a:p>
        </p:txBody>
      </p:sp>
    </p:spTree>
    <p:extLst>
      <p:ext uri="{BB962C8B-B14F-4D97-AF65-F5344CB8AC3E}">
        <p14:creationId xmlns:p14="http://schemas.microsoft.com/office/powerpoint/2010/main" val="3297134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All cameras are connected to this server via the local network.  This monolith app is highly prone to crashing due to the instability of the cameras, the local network, and other errors. Such instabilities can be handled better by microservices. </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29</a:t>
            </a:fld>
            <a:endParaRPr lang="es-ES_tradnl"/>
          </a:p>
        </p:txBody>
      </p:sp>
    </p:spTree>
    <p:extLst>
      <p:ext uri="{BB962C8B-B14F-4D97-AF65-F5344CB8AC3E}">
        <p14:creationId xmlns:p14="http://schemas.microsoft.com/office/powerpoint/2010/main" val="62515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n-US" dirty="0">
                <a:solidFill>
                  <a:srgbClr val="161717"/>
                </a:solidFill>
                <a:effectLst/>
                <a:latin typeface="Helvetica" pitchFamily="2" charset="0"/>
              </a:rPr>
              <a:t>The application is fragmented into multiple services in the following manner:</a:t>
            </a:r>
          </a:p>
          <a:p>
            <a:endParaRPr lang="en-US" dirty="0">
              <a:solidFill>
                <a:srgbClr val="161717"/>
              </a:solidFill>
              <a:effectLst/>
              <a:latin typeface="Helvetica" pitchFamily="2" charset="0"/>
            </a:endParaRPr>
          </a:p>
          <a:p>
            <a:r>
              <a:rPr lang="en-US" dirty="0">
                <a:solidFill>
                  <a:srgbClr val="161717"/>
                </a:solidFill>
                <a:effectLst/>
                <a:latin typeface="Helvetica" pitchFamily="2" charset="0"/>
              </a:rPr>
              <a:t>Video stream collector.</a:t>
            </a:r>
          </a:p>
          <a:p>
            <a:r>
              <a:rPr lang="en-US" dirty="0">
                <a:solidFill>
                  <a:srgbClr val="000000"/>
                </a:solidFill>
                <a:effectLst/>
                <a:latin typeface="Helvetica" pitchFamily="2" charset="0"/>
              </a:rPr>
              <a:t>Image processor</a:t>
            </a:r>
            <a:r>
              <a:rPr lang="en-US" dirty="0">
                <a:solidFill>
                  <a:srgbClr val="161717"/>
                </a:solidFill>
                <a:effectLst/>
                <a:latin typeface="Helvetica" pitchFamily="2" charset="0"/>
              </a:rPr>
              <a:t>: This aggregates images – it receives, processes, and caches images, and generates packets for further processing.</a:t>
            </a:r>
          </a:p>
          <a:p>
            <a:r>
              <a:rPr lang="en-US" dirty="0" err="1">
                <a:solidFill>
                  <a:srgbClr val="000000"/>
                </a:solidFill>
                <a:effectLst/>
                <a:latin typeface="Helvetica" pitchFamily="2" charset="0"/>
              </a:rPr>
              <a:t>Clasificador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Establece</a:t>
            </a:r>
            <a:r>
              <a:rPr lang="en-US" dirty="0">
                <a:solidFill>
                  <a:srgbClr val="161717"/>
                </a:solidFill>
                <a:effectLst/>
                <a:latin typeface="Helvetica" pitchFamily="2" charset="0"/>
              </a:rPr>
              <a:t> </a:t>
            </a:r>
            <a:r>
              <a:rPr lang="en-US" dirty="0" err="1">
                <a:solidFill>
                  <a:srgbClr val="161717"/>
                </a:solidFill>
                <a:effectLst/>
                <a:latin typeface="Helvetica" pitchFamily="2" charset="0"/>
              </a:rPr>
              <a:t>si</a:t>
            </a:r>
            <a:r>
              <a:rPr lang="en-US" dirty="0">
                <a:solidFill>
                  <a:srgbClr val="161717"/>
                </a:solidFill>
                <a:effectLst/>
                <a:latin typeface="Helvetica" pitchFamily="2" charset="0"/>
              </a:rPr>
              <a:t> lo </a:t>
            </a:r>
            <a:r>
              <a:rPr lang="en-US" dirty="0" err="1">
                <a:solidFill>
                  <a:srgbClr val="161717"/>
                </a:solidFill>
                <a:effectLst/>
                <a:latin typeface="Helvetica" pitchFamily="2" charset="0"/>
              </a:rPr>
              <a:t>observado</a:t>
            </a:r>
            <a:r>
              <a:rPr lang="en-US" dirty="0">
                <a:solidFill>
                  <a:srgbClr val="161717"/>
                </a:solidFill>
                <a:effectLst/>
                <a:latin typeface="Helvetica" pitchFamily="2" charset="0"/>
              </a:rPr>
              <a:t> es </a:t>
            </a:r>
            <a:r>
              <a:rPr lang="en-US" dirty="0" err="1">
                <a:solidFill>
                  <a:srgbClr val="161717"/>
                </a:solidFill>
                <a:effectLst/>
                <a:latin typeface="Helvetica" pitchFamily="2" charset="0"/>
              </a:rPr>
              <a:t>perro</a:t>
            </a:r>
            <a:r>
              <a:rPr lang="en-US" dirty="0">
                <a:solidFill>
                  <a:srgbClr val="161717"/>
                </a:solidFill>
                <a:effectLst/>
                <a:latin typeface="Helvetica" pitchFamily="2" charset="0"/>
              </a:rPr>
              <a:t> o </a:t>
            </a:r>
            <a:r>
              <a:rPr lang="en-US" dirty="0" err="1">
                <a:solidFill>
                  <a:srgbClr val="161717"/>
                </a:solidFill>
                <a:effectLst/>
                <a:latin typeface="Helvetica" pitchFamily="2" charset="0"/>
              </a:rPr>
              <a:t>gato</a:t>
            </a:r>
            <a:endParaRPr lang="en-US" dirty="0">
              <a:solidFill>
                <a:srgbClr val="161717"/>
              </a:solidFill>
              <a:effectLst/>
              <a:latin typeface="Helvetica" pitchFamily="2" charset="0"/>
            </a:endParaRPr>
          </a:p>
          <a:p>
            <a:r>
              <a:rPr lang="en-US" dirty="0" err="1">
                <a:solidFill>
                  <a:srgbClr val="000000"/>
                </a:solidFill>
                <a:effectLst/>
                <a:latin typeface="Helvetica" pitchFamily="2" charset="0"/>
              </a:rPr>
              <a:t>Estimador</a:t>
            </a:r>
            <a:r>
              <a:rPr lang="en-US" dirty="0">
                <a:solidFill>
                  <a:srgbClr val="161717"/>
                </a:solidFill>
                <a:effectLst/>
                <a:latin typeface="Helvetica" pitchFamily="2" charset="0"/>
              </a:rPr>
              <a:t>: </a:t>
            </a:r>
            <a:r>
              <a:rPr lang="en-US" dirty="0" err="1">
                <a:solidFill>
                  <a:srgbClr val="161717"/>
                </a:solidFill>
                <a:effectLst/>
                <a:latin typeface="Helvetica" pitchFamily="2" charset="0"/>
              </a:rPr>
              <a:t>Asincronicamente</a:t>
            </a:r>
            <a:r>
              <a:rPr lang="en-US" dirty="0">
                <a:solidFill>
                  <a:srgbClr val="161717"/>
                </a:solidFill>
                <a:effectLst/>
                <a:latin typeface="Helvetica" pitchFamily="2" charset="0"/>
              </a:rPr>
              <a:t> </a:t>
            </a:r>
            <a:r>
              <a:rPr lang="en-US" dirty="0" err="1">
                <a:solidFill>
                  <a:srgbClr val="161717"/>
                </a:solidFill>
                <a:effectLst/>
                <a:latin typeface="Helvetica" pitchFamily="2" charset="0"/>
              </a:rPr>
              <a:t>recibe</a:t>
            </a:r>
            <a:r>
              <a:rPr lang="en-US" dirty="0">
                <a:solidFill>
                  <a:srgbClr val="161717"/>
                </a:solidFill>
                <a:effectLst/>
                <a:latin typeface="Helvetica" pitchFamily="2" charset="0"/>
              </a:rPr>
              <a:t> </a:t>
            </a:r>
            <a:r>
              <a:rPr lang="en-US" dirty="0" err="1">
                <a:solidFill>
                  <a:srgbClr val="161717"/>
                </a:solidFill>
                <a:effectLst/>
                <a:latin typeface="Helvetica" pitchFamily="2" charset="0"/>
              </a:rPr>
              <a:t>datos</a:t>
            </a:r>
            <a:r>
              <a:rPr lang="en-US" dirty="0">
                <a:solidFill>
                  <a:srgbClr val="161717"/>
                </a:solidFill>
                <a:effectLst/>
                <a:latin typeface="Helvetica" pitchFamily="2" charset="0"/>
              </a:rPr>
              <a:t> del </a:t>
            </a:r>
            <a:r>
              <a:rPr lang="en-US" dirty="0" err="1">
                <a:solidFill>
                  <a:srgbClr val="161717"/>
                </a:solidFill>
                <a:effectLst/>
                <a:latin typeface="Helvetica" pitchFamily="2" charset="0"/>
              </a:rPr>
              <a:t>clasificador</a:t>
            </a:r>
            <a:r>
              <a:rPr lang="en-US" dirty="0">
                <a:solidFill>
                  <a:srgbClr val="161717"/>
                </a:solidFill>
                <a:effectLst/>
                <a:latin typeface="Helvetica" pitchFamily="2" charset="0"/>
              </a:rPr>
              <a:t> y </a:t>
            </a:r>
            <a:r>
              <a:rPr lang="en-US" dirty="0" err="1">
                <a:solidFill>
                  <a:srgbClr val="161717"/>
                </a:solidFill>
                <a:effectLst/>
                <a:latin typeface="Helvetica" pitchFamily="2" charset="0"/>
              </a:rPr>
              <a:t>actualiza</a:t>
            </a:r>
            <a:r>
              <a:rPr lang="en-US" dirty="0">
                <a:solidFill>
                  <a:srgbClr val="161717"/>
                </a:solidFill>
                <a:effectLst/>
                <a:latin typeface="Helvetica" pitchFamily="2" charset="0"/>
              </a:rPr>
              <a:t> las </a:t>
            </a:r>
            <a:r>
              <a:rPr lang="en-US" dirty="0" err="1">
                <a:solidFill>
                  <a:srgbClr val="161717"/>
                </a:solidFill>
                <a:effectLst/>
                <a:latin typeface="Helvetica" pitchFamily="2" charset="0"/>
              </a:rPr>
              <a:t>estimaciones</a:t>
            </a:r>
            <a:r>
              <a:rPr lang="en-US" dirty="0">
                <a:solidFill>
                  <a:srgbClr val="161717"/>
                </a:solidFill>
                <a:effectLst/>
                <a:latin typeface="Helvetica" pitchFamily="2" charset="0"/>
              </a:rPr>
              <a:t> de </a:t>
            </a:r>
            <a:r>
              <a:rPr lang="en-US" dirty="0" err="1">
                <a:solidFill>
                  <a:srgbClr val="161717"/>
                </a:solidFill>
                <a:effectLst/>
                <a:latin typeface="Helvetica" pitchFamily="2" charset="0"/>
              </a:rPr>
              <a:t>cantidad</a:t>
            </a:r>
            <a:r>
              <a:rPr lang="en-US" dirty="0">
                <a:solidFill>
                  <a:srgbClr val="161717"/>
                </a:solidFill>
                <a:effectLst/>
                <a:latin typeface="Helvetica" pitchFamily="2" charset="0"/>
              </a:rPr>
              <a:t> de animals.</a:t>
            </a:r>
          </a:p>
          <a:p>
            <a:r>
              <a:rPr lang="en-US" dirty="0">
                <a:solidFill>
                  <a:srgbClr val="161717"/>
                </a:solidFill>
                <a:effectLst/>
                <a:latin typeface="Helvetica" pitchFamily="2" charset="0"/>
              </a:rPr>
              <a:t>The cloud collects and stores data using MQTT (a standard lightweight, publish subscribe network protocol that transports messages between devices). The data is portrayed on a dashboard to analyze operations.</a:t>
            </a: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30</a:t>
            </a:fld>
            <a:endParaRPr lang="es-ES_tradnl"/>
          </a:p>
        </p:txBody>
      </p:sp>
    </p:spTree>
    <p:extLst>
      <p:ext uri="{BB962C8B-B14F-4D97-AF65-F5344CB8AC3E}">
        <p14:creationId xmlns:p14="http://schemas.microsoft.com/office/powerpoint/2010/main" val="8566051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31</a:t>
            </a:fld>
            <a:endParaRPr lang="es-ES_tradnl"/>
          </a:p>
        </p:txBody>
      </p:sp>
    </p:spTree>
    <p:extLst>
      <p:ext uri="{BB962C8B-B14F-4D97-AF65-F5344CB8AC3E}">
        <p14:creationId xmlns:p14="http://schemas.microsoft.com/office/powerpoint/2010/main" val="1900079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r>
              <a:rPr lang="es-ES" dirty="0"/>
              <a:t>En informática, CRUD es el acrónimo de </a:t>
            </a:r>
            <a:r>
              <a:rPr lang="es-ES" b="1" dirty="0"/>
              <a:t>"Crear, Leer, Actualizar y Borrar"</a:t>
            </a:r>
            <a:r>
              <a:rPr lang="es-ES" dirty="0"/>
              <a:t> (del original en inglés: </a:t>
            </a:r>
            <a:r>
              <a:rPr lang="es-ES" dirty="0" err="1"/>
              <a:t>Create</a:t>
            </a:r>
            <a:r>
              <a:rPr lang="es-ES" dirty="0"/>
              <a:t>, </a:t>
            </a:r>
            <a:r>
              <a:rPr lang="es-ES" dirty="0" err="1"/>
              <a:t>Read</a:t>
            </a:r>
            <a:r>
              <a:rPr lang="es-ES" dirty="0"/>
              <a:t>, </a:t>
            </a:r>
            <a:r>
              <a:rPr lang="es-ES" dirty="0" err="1"/>
              <a:t>Update</a:t>
            </a:r>
            <a:r>
              <a:rPr lang="es-ES" dirty="0"/>
              <a:t> and </a:t>
            </a:r>
            <a:r>
              <a:rPr lang="es-ES" dirty="0" err="1"/>
              <a:t>Delete</a:t>
            </a:r>
            <a:r>
              <a:rPr lang="es-ES" dirty="0"/>
              <a:t>), que se usa para referirse a las funciones básicas en bases de datos o la capa de persistencia en un software.</a:t>
            </a:r>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32</a:t>
            </a:fld>
            <a:endParaRPr lang="es-ES_tradnl"/>
          </a:p>
        </p:txBody>
      </p:sp>
    </p:spTree>
    <p:extLst>
      <p:ext uri="{BB962C8B-B14F-4D97-AF65-F5344CB8AC3E}">
        <p14:creationId xmlns:p14="http://schemas.microsoft.com/office/powerpoint/2010/main" val="3088313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a:t>
            </a:fld>
            <a:endParaRPr lang="es-ES_tradnl"/>
          </a:p>
        </p:txBody>
      </p:sp>
    </p:spTree>
    <p:extLst>
      <p:ext uri="{BB962C8B-B14F-4D97-AF65-F5344CB8AC3E}">
        <p14:creationId xmlns:p14="http://schemas.microsoft.com/office/powerpoint/2010/main" val="23390351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33</a:t>
            </a:fld>
            <a:endParaRPr lang="es-ES_tradnl"/>
          </a:p>
        </p:txBody>
      </p:sp>
    </p:spTree>
    <p:extLst>
      <p:ext uri="{BB962C8B-B14F-4D97-AF65-F5344CB8AC3E}">
        <p14:creationId xmlns:p14="http://schemas.microsoft.com/office/powerpoint/2010/main" val="34493498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34</a:t>
            </a:fld>
            <a:endParaRPr lang="es-ES_tradnl"/>
          </a:p>
        </p:txBody>
      </p:sp>
    </p:spTree>
    <p:extLst>
      <p:ext uri="{BB962C8B-B14F-4D97-AF65-F5344CB8AC3E}">
        <p14:creationId xmlns:p14="http://schemas.microsoft.com/office/powerpoint/2010/main" val="1928663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35</a:t>
            </a:fld>
            <a:endParaRPr lang="es-ES_tradnl"/>
          </a:p>
        </p:txBody>
      </p:sp>
    </p:spTree>
    <p:extLst>
      <p:ext uri="{BB962C8B-B14F-4D97-AF65-F5344CB8AC3E}">
        <p14:creationId xmlns:p14="http://schemas.microsoft.com/office/powerpoint/2010/main" val="12642245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36</a:t>
            </a:fld>
            <a:endParaRPr lang="es-ES_tradnl"/>
          </a:p>
        </p:txBody>
      </p:sp>
    </p:spTree>
    <p:extLst>
      <p:ext uri="{BB962C8B-B14F-4D97-AF65-F5344CB8AC3E}">
        <p14:creationId xmlns:p14="http://schemas.microsoft.com/office/powerpoint/2010/main" val="2104065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Pydantic</a:t>
            </a:r>
            <a:r>
              <a:rPr lang="es-ES" b="0" i="0" dirty="0">
                <a:solidFill>
                  <a:schemeClr val="bg1"/>
                </a:solidFill>
                <a:effectLst/>
                <a:latin typeface="Söhne"/>
              </a:rPr>
              <a:t> es una biblioteca de validación y serialización de datos en Python. Está diseñada para facilitar la validación y manipulación de datos en aplicaciones Python, especialmente en el contexto de API web y modelos de datos.</a:t>
            </a:r>
            <a:endParaRPr lang="es-AR" dirty="0">
              <a:solidFill>
                <a:schemeClr val="bg1"/>
              </a:solidFill>
            </a:endParaRPr>
          </a:p>
          <a:p>
            <a:endParaRPr lang="es-ES_tradnl"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b="0" i="0" dirty="0" err="1">
                <a:solidFill>
                  <a:schemeClr val="bg1"/>
                </a:solidFill>
                <a:effectLst/>
                <a:latin typeface="Söhne"/>
              </a:rPr>
              <a:t>Swagger</a:t>
            </a:r>
            <a:r>
              <a:rPr lang="es-ES" b="0" i="0" dirty="0">
                <a:solidFill>
                  <a:schemeClr val="bg1"/>
                </a:solidFill>
                <a:effectLst/>
                <a:latin typeface="Söhne"/>
              </a:rPr>
              <a:t> es un conjunto de herramientas para diseñar, construir y documentar </a:t>
            </a:r>
            <a:r>
              <a:rPr lang="es-ES" b="0" i="0" dirty="0" err="1">
                <a:solidFill>
                  <a:schemeClr val="bg1"/>
                </a:solidFill>
                <a:effectLst/>
                <a:latin typeface="Söhne"/>
              </a:rPr>
              <a:t>APIs</a:t>
            </a:r>
            <a:r>
              <a:rPr lang="es-ES" b="0" i="0" dirty="0">
                <a:solidFill>
                  <a:schemeClr val="bg1"/>
                </a:solidFill>
                <a:effectLst/>
                <a:latin typeface="Söhne"/>
              </a:rPr>
              <a:t> de manera fácil y colaborativa.</a:t>
            </a:r>
            <a:endParaRPr lang="es-AR" dirty="0">
              <a:solidFill>
                <a:schemeClr val="bg1"/>
              </a:solidFill>
            </a:endParaRPr>
          </a:p>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38</a:t>
            </a:fld>
            <a:endParaRPr lang="es-ES_tradnl"/>
          </a:p>
        </p:txBody>
      </p:sp>
    </p:spTree>
    <p:extLst>
      <p:ext uri="{BB962C8B-B14F-4D97-AF65-F5344CB8AC3E}">
        <p14:creationId xmlns:p14="http://schemas.microsoft.com/office/powerpoint/2010/main" val="30091240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39</a:t>
            </a:fld>
            <a:endParaRPr lang="es-ES_tradnl"/>
          </a:p>
        </p:txBody>
      </p:sp>
    </p:spTree>
    <p:extLst>
      <p:ext uri="{BB962C8B-B14F-4D97-AF65-F5344CB8AC3E}">
        <p14:creationId xmlns:p14="http://schemas.microsoft.com/office/powerpoint/2010/main" val="1171054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40</a:t>
            </a:fld>
            <a:endParaRPr lang="es-ES_tradnl"/>
          </a:p>
        </p:txBody>
      </p:sp>
    </p:spTree>
    <p:extLst>
      <p:ext uri="{BB962C8B-B14F-4D97-AF65-F5344CB8AC3E}">
        <p14:creationId xmlns:p14="http://schemas.microsoft.com/office/powerpoint/2010/main" val="3528146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5</a:t>
            </a:fld>
            <a:endParaRPr lang="es-ES_tradnl"/>
          </a:p>
        </p:txBody>
      </p:sp>
    </p:spTree>
    <p:extLst>
      <p:ext uri="{BB962C8B-B14F-4D97-AF65-F5344CB8AC3E}">
        <p14:creationId xmlns:p14="http://schemas.microsoft.com/office/powerpoint/2010/main" val="472389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6</a:t>
            </a:fld>
            <a:endParaRPr lang="es-ES_tradnl"/>
          </a:p>
        </p:txBody>
      </p:sp>
    </p:spTree>
    <p:extLst>
      <p:ext uri="{BB962C8B-B14F-4D97-AF65-F5344CB8AC3E}">
        <p14:creationId xmlns:p14="http://schemas.microsoft.com/office/powerpoint/2010/main" val="1384031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7</a:t>
            </a:fld>
            <a:endParaRPr lang="es-ES_tradnl"/>
          </a:p>
        </p:txBody>
      </p:sp>
    </p:spTree>
    <p:extLst>
      <p:ext uri="{BB962C8B-B14F-4D97-AF65-F5344CB8AC3E}">
        <p14:creationId xmlns:p14="http://schemas.microsoft.com/office/powerpoint/2010/main" val="2240572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9</a:t>
            </a:fld>
            <a:endParaRPr lang="es-ES_tradnl"/>
          </a:p>
        </p:txBody>
      </p:sp>
    </p:spTree>
    <p:extLst>
      <p:ext uri="{BB962C8B-B14F-4D97-AF65-F5344CB8AC3E}">
        <p14:creationId xmlns:p14="http://schemas.microsoft.com/office/powerpoint/2010/main" val="901502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10</a:t>
            </a:fld>
            <a:endParaRPr lang="es-ES_tradnl"/>
          </a:p>
        </p:txBody>
      </p:sp>
    </p:spTree>
    <p:extLst>
      <p:ext uri="{BB962C8B-B14F-4D97-AF65-F5344CB8AC3E}">
        <p14:creationId xmlns:p14="http://schemas.microsoft.com/office/powerpoint/2010/main" val="3481050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48A02-B760-319A-C21D-FCD1FCE4CA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F760CA-EAAF-AACE-9895-7C84DABABC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1EEFC6-BBE3-A734-D1AE-39D2F70D6E21}"/>
              </a:ext>
            </a:extLst>
          </p:cNvPr>
          <p:cNvSpPr>
            <a:spLocks noGrp="1"/>
          </p:cNvSpPr>
          <p:nvPr>
            <p:ph type="body" idx="1"/>
          </p:nvPr>
        </p:nvSpPr>
        <p:spPr/>
        <p:txBody>
          <a:bodyPr/>
          <a:lstStyle/>
          <a:p>
            <a:endParaRPr lang="es-ES_tradnl" dirty="0"/>
          </a:p>
        </p:txBody>
      </p:sp>
      <p:sp>
        <p:nvSpPr>
          <p:cNvPr id="4" name="Slide Number Placeholder 3">
            <a:extLst>
              <a:ext uri="{FF2B5EF4-FFF2-40B4-BE49-F238E27FC236}">
                <a16:creationId xmlns:a16="http://schemas.microsoft.com/office/drawing/2014/main" id="{79A6331C-A4B1-5BC3-AB22-2CD553FA8A3D}"/>
              </a:ext>
            </a:extLst>
          </p:cNvPr>
          <p:cNvSpPr>
            <a:spLocks noGrp="1"/>
          </p:cNvSpPr>
          <p:nvPr>
            <p:ph type="sldNum" sz="quarter" idx="5"/>
          </p:nvPr>
        </p:nvSpPr>
        <p:spPr/>
        <p:txBody>
          <a:bodyPr/>
          <a:lstStyle/>
          <a:p>
            <a:fld id="{B24B9C7F-A9AC-8444-A793-28261E8C383E}" type="slidenum">
              <a:rPr lang="es-ES_tradnl" smtClean="0"/>
              <a:t>11</a:t>
            </a:fld>
            <a:endParaRPr lang="es-ES_tradnl"/>
          </a:p>
        </p:txBody>
      </p:sp>
    </p:spTree>
    <p:extLst>
      <p:ext uri="{BB962C8B-B14F-4D97-AF65-F5344CB8AC3E}">
        <p14:creationId xmlns:p14="http://schemas.microsoft.com/office/powerpoint/2010/main" val="2987674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BD016BBE-372F-8747-90B7-0D97B79DB70D}" type="datetime1">
              <a:rPr lang="en-US" smtClean="0"/>
              <a:t>4/12/25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r>
              <a:rPr lang="en-US">
                <a:solidFill>
                  <a:schemeClr val="tx1">
                    <a:alpha val="60000"/>
                  </a:schemeClr>
                </a:solidFill>
              </a:rPr>
              <a:t>Aprendizaje de Máquina - CESE - FIUBA</a:t>
            </a: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16523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52088FDC-78CF-244E-B28C-A3D8E0C14A7A}" type="datetime1">
              <a:rPr lang="en-US" smtClean="0"/>
              <a:t>4/12/25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582300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8B9418FF-4771-6547-A594-8A464D87463A}" type="datetime1">
              <a:rPr lang="en-US" smtClean="0"/>
              <a:t>4/12/25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67401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858BE599-75C7-B34E-943D-643FCF23E70F}" type="datetime1">
              <a:rPr lang="en-US" smtClean="0"/>
              <a:t>4/12/25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005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71FD53E5-AE1B-F84F-B8A8-6681965D781D}" type="datetime1">
              <a:rPr lang="en-US" smtClean="0"/>
              <a:t>4/12/25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r>
              <a:rPr lang="en-US"/>
              <a:t>Aprendizaje de Máquina - CESE - FIUBA</a:t>
            </a:r>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4361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3125527-6218-C14B-9A25-EEA9A08E3831}" type="datetime1">
              <a:rPr lang="en-US" smtClean="0"/>
              <a:t>4/12/25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73486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0ACFFC48-7972-6544-8F4D-865EAA14D066}" type="datetime1">
              <a:rPr lang="en-US" smtClean="0"/>
              <a:t>4/12/25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r>
              <a:rPr lang="en-US"/>
              <a:t>Aprendizaje de Máquina - CESE - FIUBA</a:t>
            </a:r>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309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B431B907-A9D4-9141-9ABC-E973C3AB450F}" type="datetime1">
              <a:rPr lang="en-US" smtClean="0"/>
              <a:t>4/12/25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r>
              <a:rPr lang="en-US"/>
              <a:t>Aprendizaje de Máquina - CESE - FIUBA</a:t>
            </a:r>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1503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C65D3E84-F438-B044-AFC7-277DF79F4232}" type="datetime1">
              <a:rPr lang="en-US" smtClean="0"/>
              <a:t>4/12/25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r>
              <a:rPr lang="en-US"/>
              <a:t>Aprendizaje de Máquina - CESE - FIUBA</a:t>
            </a:r>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71798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1E555376-EF5D-C04F-913F-EE22F3D3B7E4}" type="datetime1">
              <a:rPr lang="en-US" smtClean="0"/>
              <a:t>4/12/25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54953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8ED2341E-CC64-994D-98BD-F3644054835A}" type="datetime1">
              <a:rPr lang="en-US" smtClean="0"/>
              <a:t>4/12/25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r>
              <a:rPr lang="en-US"/>
              <a:t>Aprendizaje de Máquina - CESE - FIUBA</a:t>
            </a:r>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42515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E0F61CEF-AB21-694C-A12A-2635F91EF22B}" type="datetime1">
              <a:rPr lang="en-US" smtClean="0"/>
              <a:t>4/12/25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r>
              <a:rPr lang="en-US">
                <a:solidFill>
                  <a:schemeClr val="tx1">
                    <a:alpha val="60000"/>
                  </a:schemeClr>
                </a:solidFill>
              </a:rPr>
              <a:t>Aprendizaje de Máquina - CESE - FIUBA</a:t>
            </a:r>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2259231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62" r:id="rId7"/>
    <p:sldLayoutId id="2147483663" r:id="rId8"/>
    <p:sldLayoutId id="2147483664" r:id="rId9"/>
    <p:sldLayoutId id="2147483665" r:id="rId10"/>
    <p:sldLayoutId id="2147483672" r:id="rId11"/>
  </p:sldLayoutIdLst>
  <p:hf hd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2.svg"/><Relationship Id="rId4" Type="http://schemas.openxmlformats.org/officeDocument/2006/relationships/image" Target="../media/image14.sv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2.sv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svg"/><Relationship Id="rId4" Type="http://schemas.openxmlformats.org/officeDocument/2006/relationships/image" Target="../media/image30.svg"/><Relationship Id="rId9"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2.svg"/><Relationship Id="rId13" Type="http://schemas.openxmlformats.org/officeDocument/2006/relationships/image" Target="../media/image37.png"/><Relationship Id="rId3" Type="http://schemas.openxmlformats.org/officeDocument/2006/relationships/image" Target="../media/image39.png"/><Relationship Id="rId7" Type="http://schemas.openxmlformats.org/officeDocument/2006/relationships/image" Target="../media/image31.png"/><Relationship Id="rId12" Type="http://schemas.openxmlformats.org/officeDocument/2006/relationships/image" Target="../media/image36.svg"/><Relationship Id="rId2" Type="http://schemas.openxmlformats.org/officeDocument/2006/relationships/notesSlide" Target="../notesSlides/notesSlide27.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30.svg"/><Relationship Id="rId11" Type="http://schemas.openxmlformats.org/officeDocument/2006/relationships/image" Target="../media/image35.png"/><Relationship Id="rId5" Type="http://schemas.openxmlformats.org/officeDocument/2006/relationships/image" Target="../media/image29.png"/><Relationship Id="rId15" Type="http://schemas.openxmlformats.org/officeDocument/2006/relationships/image" Target="../media/image23.png"/><Relationship Id="rId10" Type="http://schemas.openxmlformats.org/officeDocument/2006/relationships/image" Target="../media/image34.svg"/><Relationship Id="rId4" Type="http://schemas.openxmlformats.org/officeDocument/2006/relationships/image" Target="../media/image40.svg"/><Relationship Id="rId9" Type="http://schemas.openxmlformats.org/officeDocument/2006/relationships/image" Target="../media/image33.png"/><Relationship Id="rId14" Type="http://schemas.openxmlformats.org/officeDocument/2006/relationships/image" Target="../media/image38.sv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es.wikipedia.org/wiki/Protocolo_de_transferencia_de_hipertext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apis.org/"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hyperlink" Target="https://flask.palletsprojects.com/en/2.3.x/" TargetMode="External"/><Relationship Id="rId7" Type="http://schemas.openxmlformats.org/officeDocument/2006/relationships/hyperlink" Target="https://fastapi.tiangolo.com/"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hyperlink" Target="https://www.djangoproject.com/" TargetMode="External"/><Relationship Id="rId4"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hyperlink" Target="https://pypi.org/project/requests/"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streamlit.io/" TargetMode="External"/><Relationship Id="rId4" Type="http://schemas.openxmlformats.org/officeDocument/2006/relationships/hyperlink" Target="https://www.gradio.ap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644DE9-8D09-43E2-BA69-F57482CFC9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6C23C919-B32E-40FF-B3D8-631316E84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 name="Picture 3" descr="An abstract burst of blue and pink">
            <a:extLst>
              <a:ext uri="{FF2B5EF4-FFF2-40B4-BE49-F238E27FC236}">
                <a16:creationId xmlns:a16="http://schemas.microsoft.com/office/drawing/2014/main" id="{7433C382-1264-053F-3298-0C0B9EB61082}"/>
              </a:ext>
            </a:extLst>
          </p:cNvPr>
          <p:cNvPicPr>
            <a:picLocks noChangeAspect="1"/>
          </p:cNvPicPr>
          <p:nvPr/>
        </p:nvPicPr>
        <p:blipFill rotWithShape="1">
          <a:blip r:embed="rId3">
            <a:alphaModFix amt="60000"/>
            <a:extLst>
              <a:ext uri="{BEBA8EAE-BF5A-486C-A8C5-ECC9F3942E4B}">
                <a14:imgProps xmlns:a14="http://schemas.microsoft.com/office/drawing/2010/main">
                  <a14:imgLayer r:embed="rId4">
                    <a14:imgEffect>
                      <a14:sharpenSoften amount="-45000"/>
                    </a14:imgEffect>
                    <a14:imgEffect>
                      <a14:brightnessContrast bright="-33000" contrast="-2000"/>
                    </a14:imgEffect>
                  </a14:imgLayer>
                </a14:imgProps>
              </a:ext>
            </a:extLst>
          </a:blip>
          <a:srcRect t="20"/>
          <a:stretch/>
        </p:blipFill>
        <p:spPr>
          <a:xfrm>
            <a:off x="20" y="10"/>
            <a:ext cx="12191980" cy="6856614"/>
          </a:xfrm>
          <a:prstGeom prst="rect">
            <a:avLst/>
          </a:prstGeom>
          <a:solidFill>
            <a:schemeClr val="tx1"/>
          </a:solidFill>
          <a:effectLst>
            <a:outerShdw dist="50800" dir="3823247" algn="ctr" rotWithShape="0">
              <a:srgbClr val="000000">
                <a:alpha val="43137"/>
              </a:srgbClr>
            </a:outerShdw>
            <a:softEdge rad="0"/>
          </a:effectLst>
        </p:spPr>
      </p:pic>
      <p:sp>
        <p:nvSpPr>
          <p:cNvPr id="2" name="Title 1">
            <a:extLst>
              <a:ext uri="{FF2B5EF4-FFF2-40B4-BE49-F238E27FC236}">
                <a16:creationId xmlns:a16="http://schemas.microsoft.com/office/drawing/2014/main" id="{38C855B4-5F0E-03FF-1E83-8B970652082F}"/>
              </a:ext>
            </a:extLst>
          </p:cNvPr>
          <p:cNvSpPr>
            <a:spLocks noGrp="1"/>
          </p:cNvSpPr>
          <p:nvPr>
            <p:ph type="ctrTitle"/>
          </p:nvPr>
        </p:nvSpPr>
        <p:spPr>
          <a:xfrm>
            <a:off x="2600088" y="740211"/>
            <a:ext cx="7530685" cy="3163864"/>
          </a:xfrm>
        </p:spPr>
        <p:txBody>
          <a:bodyPr>
            <a:normAutofit/>
          </a:bodyPr>
          <a:lstStyle/>
          <a:p>
            <a:pPr algn="l"/>
            <a:r>
              <a:rPr lang="es-ES_tradnl" sz="5200" dirty="0">
                <a:solidFill>
                  <a:schemeClr val="bg1"/>
                </a:solidFill>
              </a:rPr>
              <a:t>Desplegado de modelos. Predicción on-line</a:t>
            </a:r>
          </a:p>
        </p:txBody>
      </p:sp>
      <p:sp>
        <p:nvSpPr>
          <p:cNvPr id="3" name="Subtitle 2">
            <a:extLst>
              <a:ext uri="{FF2B5EF4-FFF2-40B4-BE49-F238E27FC236}">
                <a16:creationId xmlns:a16="http://schemas.microsoft.com/office/drawing/2014/main" id="{A0CA33FC-85B7-6180-3153-C4B9BF49F583}"/>
              </a:ext>
            </a:extLst>
          </p:cNvPr>
          <p:cNvSpPr>
            <a:spLocks noGrp="1"/>
          </p:cNvSpPr>
          <p:nvPr>
            <p:ph type="subTitle" idx="1"/>
          </p:nvPr>
        </p:nvSpPr>
        <p:spPr>
          <a:xfrm>
            <a:off x="2600088" y="4004714"/>
            <a:ext cx="7583133" cy="1279124"/>
          </a:xfrm>
        </p:spPr>
        <p:txBody>
          <a:bodyPr>
            <a:normAutofit/>
          </a:bodyPr>
          <a:lstStyle/>
          <a:p>
            <a:pPr algn="l"/>
            <a:r>
              <a:rPr lang="es-ES_tradnl" sz="2200" dirty="0">
                <a:solidFill>
                  <a:srgbClr val="FFFFFF"/>
                </a:solidFill>
              </a:rPr>
              <a:t>Operaciones de Aprendizaje Automático I - CEIA - FIUBA</a:t>
            </a:r>
          </a:p>
        </p:txBody>
      </p:sp>
      <p:pic>
        <p:nvPicPr>
          <p:cNvPr id="5" name="Logo-fiuba_big_white.png" descr="Logo-fiuba_big_white.png">
            <a:extLst>
              <a:ext uri="{FF2B5EF4-FFF2-40B4-BE49-F238E27FC236}">
                <a16:creationId xmlns:a16="http://schemas.microsoft.com/office/drawing/2014/main" id="{71B141B8-44A3-DBE9-CE90-5CB647F7E893}"/>
              </a:ext>
            </a:extLst>
          </p:cNvPr>
          <p:cNvPicPr>
            <a:picLocks noChangeAspect="1"/>
          </p:cNvPicPr>
          <p:nvPr/>
        </p:nvPicPr>
        <p:blipFill>
          <a:blip r:embed="rId5"/>
          <a:stretch>
            <a:fillRect/>
          </a:stretch>
        </p:blipFill>
        <p:spPr>
          <a:xfrm>
            <a:off x="813207" y="3099424"/>
            <a:ext cx="1427252" cy="1427252"/>
          </a:xfrm>
          <a:prstGeom prst="rect">
            <a:avLst/>
          </a:prstGeom>
          <a:ln w="12700">
            <a:miter lim="400000"/>
          </a:ln>
        </p:spPr>
      </p:pic>
      <p:sp>
        <p:nvSpPr>
          <p:cNvPr id="6" name="Subtitle 2">
            <a:extLst>
              <a:ext uri="{FF2B5EF4-FFF2-40B4-BE49-F238E27FC236}">
                <a16:creationId xmlns:a16="http://schemas.microsoft.com/office/drawing/2014/main" id="{4F8CABC3-2CE0-0E4F-D621-69731A138E79}"/>
              </a:ext>
            </a:extLst>
          </p:cNvPr>
          <p:cNvSpPr txBox="1">
            <a:spLocks/>
          </p:cNvSpPr>
          <p:nvPr/>
        </p:nvSpPr>
        <p:spPr>
          <a:xfrm>
            <a:off x="2600088" y="4532558"/>
            <a:ext cx="7583133" cy="993323"/>
          </a:xfrm>
          <a:prstGeom prst="rect">
            <a:avLst/>
          </a:prstGeom>
        </p:spPr>
        <p:txBody>
          <a:bodyPr vert="horz" lIns="91440" tIns="45720" rIns="91440" bIns="45720" rtlCol="0">
            <a:normAutofit/>
          </a:bodyPr>
          <a:lstStyle>
            <a:lvl1pPr marL="0" indent="0" algn="ctr" defTabSz="914400" rtl="0" eaLnBrk="1" latinLnBrk="0" hangingPunct="1">
              <a:lnSpc>
                <a:spcPct val="110000"/>
              </a:lnSpc>
              <a:spcBef>
                <a:spcPts val="1000"/>
              </a:spcBef>
              <a:buClr>
                <a:schemeClr val="accent1"/>
              </a:buClr>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Clr>
                <a:schemeClr val="accent1"/>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Clr>
                <a:schemeClr val="accent1"/>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Clr>
                <a:schemeClr val="accent1"/>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ES_tradnl" sz="1800" dirty="0">
                <a:solidFill>
                  <a:srgbClr val="FFFFFF"/>
                </a:solidFill>
              </a:rPr>
              <a:t>Dr. Ing. Facundo Adrián Lucianna</a:t>
            </a:r>
          </a:p>
        </p:txBody>
      </p:sp>
      <p:cxnSp>
        <p:nvCxnSpPr>
          <p:cNvPr id="8" name="Straight Connector 7">
            <a:extLst>
              <a:ext uri="{FF2B5EF4-FFF2-40B4-BE49-F238E27FC236}">
                <a16:creationId xmlns:a16="http://schemas.microsoft.com/office/drawing/2014/main" id="{EBE19E7C-B559-65EE-2DFD-89685D461AC0}"/>
              </a:ext>
            </a:extLst>
          </p:cNvPr>
          <p:cNvCxnSpPr/>
          <p:nvPr/>
        </p:nvCxnSpPr>
        <p:spPr>
          <a:xfrm>
            <a:off x="2713463" y="3904075"/>
            <a:ext cx="62744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936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En una arquitectura de servicio web típica implementada en un entorno de nube, las predicciones se entregan en respuesta a solicitudes HTTP. </a:t>
            </a:r>
          </a:p>
          <a:p>
            <a:pPr marL="0" indent="0">
              <a:buNone/>
            </a:pPr>
            <a:r>
              <a:rPr lang="es-ES_tradnl" sz="2000" dirty="0"/>
              <a:t>Un servicio web que se ejecuta en una máquina virtual recibe una solicitud de usuario que contiene los datos de entrada, llama al sistema de Aprendizaje Automático con esos datos de entrada y luego transforma la salida del sistema en notación de objetos JavaScript (JSON) o en lenguaje de marcado extensible (XML). </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sp>
        <p:nvSpPr>
          <p:cNvPr id="7" name="Footer Placeholder 4">
            <a:extLst>
              <a:ext uri="{FF2B5EF4-FFF2-40B4-BE49-F238E27FC236}">
                <a16:creationId xmlns:a16="http://schemas.microsoft.com/office/drawing/2014/main" id="{76254896-21F5-B913-2945-A665E8D0BF2F}"/>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65678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Para hacer frente a un aumento de la demanda, se pueden ejecutar varias máquinas virtuales idénticas en paralelo</a:t>
            </a:r>
            <a:r>
              <a:rPr lang="es-ES_tradnl" sz="2400" dirty="0"/>
              <a:t>.</a:t>
            </a:r>
            <a:endParaRPr lang="es-ES_tradnl" sz="2000" dirty="0"/>
          </a:p>
          <a:p>
            <a:pPr marL="0" indent="0">
              <a:buNone/>
            </a:pPr>
            <a:r>
              <a:rPr lang="es-ES_tradnl" sz="2000" dirty="0"/>
              <a:t>Un </a:t>
            </a:r>
            <a:r>
              <a:rPr lang="es-ES_tradnl" sz="2000" b="1" dirty="0">
                <a:solidFill>
                  <a:schemeClr val="accent2">
                    <a:lumMod val="60000"/>
                    <a:lumOff val="40000"/>
                  </a:schemeClr>
                </a:solidFill>
              </a:rPr>
              <a:t>balanceador de carga </a:t>
            </a:r>
            <a:r>
              <a:rPr lang="es-ES_tradnl" sz="2000" dirty="0"/>
              <a:t>envía las solicitudes entrantes a una máquina virtual específica, según su disponibilidad. Las máquinas virtuales se pueden agregar y cerrar manualmente o parte de un sistema que inicia o finaliza máquinas virtuales según su uso. </a:t>
            </a:r>
            <a:endParaRPr lang="es-ES_tradnl" sz="2400" dirty="0"/>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
        <p:nvSpPr>
          <p:cNvPr id="7" name="Footer Placeholder 4">
            <a:extLst>
              <a:ext uri="{FF2B5EF4-FFF2-40B4-BE49-F238E27FC236}">
                <a16:creationId xmlns:a16="http://schemas.microsoft.com/office/drawing/2014/main" id="{40E28E05-3800-D6CC-2D5C-8A9A5EA81ACA}"/>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241753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637306" cy="4123909"/>
          </a:xfrm>
        </p:spPr>
        <p:txBody>
          <a:bodyPr>
            <a:normAutofit/>
          </a:bodyPr>
          <a:lstStyle/>
          <a:p>
            <a:pPr marL="0" indent="0">
              <a:buNone/>
            </a:pPr>
            <a:r>
              <a:rPr lang="es-ES_tradnl" sz="2000" dirty="0"/>
              <a:t>La </a:t>
            </a:r>
            <a:r>
              <a:rPr lang="es-ES_tradnl" sz="2000" b="1" dirty="0">
                <a:solidFill>
                  <a:schemeClr val="accent2">
                    <a:lumMod val="60000"/>
                    <a:lumOff val="40000"/>
                  </a:schemeClr>
                </a:solidFill>
              </a:rPr>
              <a:t>ventaja</a:t>
            </a:r>
            <a:r>
              <a:rPr lang="es-ES_tradnl" sz="2000" dirty="0"/>
              <a:t> de implementar en una máquina virtual es que la arquitectura del sistema de software es conceptualmente simple: es un servicio web típico.</a:t>
            </a:r>
          </a:p>
          <a:p>
            <a:pPr marL="0" indent="0">
              <a:buNone/>
            </a:pPr>
            <a:r>
              <a:rPr lang="es-ES_tradnl" sz="2000" b="1" dirty="0">
                <a:solidFill>
                  <a:srgbClr val="C00000"/>
                </a:solidFill>
              </a:rPr>
              <a:t>Desventajas:</a:t>
            </a:r>
            <a:r>
              <a:rPr lang="es-ES_tradnl" sz="2000" dirty="0"/>
              <a:t> </a:t>
            </a:r>
          </a:p>
          <a:p>
            <a:r>
              <a:rPr lang="es-ES_tradnl" sz="2000" dirty="0"/>
              <a:t>Mantener los servidores (físicos o virtuales). </a:t>
            </a:r>
          </a:p>
          <a:p>
            <a:r>
              <a:rPr lang="es-ES_tradnl" sz="2000" dirty="0"/>
              <a:t>Existe una sobrecarga computacional adicional debido a la virtualización y la ejecución de múltiples sistemas operativos. </a:t>
            </a:r>
          </a:p>
          <a:p>
            <a:r>
              <a:rPr lang="es-ES_tradnl" sz="2000" dirty="0"/>
              <a:t>Latencia de la red.</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3"/>
                </a:solidFill>
              </a:rPr>
              <a:t>Desplegado en una máquina virtual</a:t>
            </a:r>
          </a:p>
        </p:txBody>
      </p:sp>
      <p:pic>
        <p:nvPicPr>
          <p:cNvPr id="8" name="Graphic 7" descr="Man with solid fill">
            <a:extLst>
              <a:ext uri="{FF2B5EF4-FFF2-40B4-BE49-F238E27FC236}">
                <a16:creationId xmlns:a16="http://schemas.microsoft.com/office/drawing/2014/main" id="{9A9ABE9D-438E-AE6C-C4BD-6AA5E399E1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39827" y="3168858"/>
            <a:ext cx="914400" cy="914400"/>
          </a:xfrm>
          <a:prstGeom prst="rect">
            <a:avLst/>
          </a:prstGeom>
        </p:spPr>
      </p:pic>
      <p:pic>
        <p:nvPicPr>
          <p:cNvPr id="10" name="Graphic 9" descr="Hierarchy outline">
            <a:extLst>
              <a:ext uri="{FF2B5EF4-FFF2-40B4-BE49-F238E27FC236}">
                <a16:creationId xmlns:a16="http://schemas.microsoft.com/office/drawing/2014/main" id="{8D5E0524-A1A9-64F7-EDB1-7714D85520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8532906" y="3170445"/>
            <a:ext cx="914400" cy="914400"/>
          </a:xfrm>
          <a:prstGeom prst="rect">
            <a:avLst/>
          </a:prstGeom>
        </p:spPr>
      </p:pic>
      <p:pic>
        <p:nvPicPr>
          <p:cNvPr id="12" name="Graphic 11" descr="Server with solid fill">
            <a:extLst>
              <a:ext uri="{FF2B5EF4-FFF2-40B4-BE49-F238E27FC236}">
                <a16:creationId xmlns:a16="http://schemas.microsoft.com/office/drawing/2014/main" id="{A2E17D6D-8913-DC58-C073-85403138BD4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1386106"/>
            <a:ext cx="792174" cy="792174"/>
          </a:xfrm>
          <a:prstGeom prst="rect">
            <a:avLst/>
          </a:prstGeom>
        </p:spPr>
      </p:pic>
      <p:pic>
        <p:nvPicPr>
          <p:cNvPr id="13" name="Graphic 12" descr="Server with solid fill">
            <a:extLst>
              <a:ext uri="{FF2B5EF4-FFF2-40B4-BE49-F238E27FC236}">
                <a16:creationId xmlns:a16="http://schemas.microsoft.com/office/drawing/2014/main" id="{BFA4C1B9-229B-177B-5AB2-0E89FEC10C7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2311170"/>
            <a:ext cx="792174" cy="792174"/>
          </a:xfrm>
          <a:prstGeom prst="rect">
            <a:avLst/>
          </a:prstGeom>
        </p:spPr>
      </p:pic>
      <p:pic>
        <p:nvPicPr>
          <p:cNvPr id="14" name="Graphic 13" descr="Server with solid fill">
            <a:extLst>
              <a:ext uri="{FF2B5EF4-FFF2-40B4-BE49-F238E27FC236}">
                <a16:creationId xmlns:a16="http://schemas.microsoft.com/office/drawing/2014/main" id="{E2563C6B-04FB-F2AA-8741-7D81E4719D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3236234"/>
            <a:ext cx="792174" cy="792174"/>
          </a:xfrm>
          <a:prstGeom prst="rect">
            <a:avLst/>
          </a:prstGeom>
        </p:spPr>
      </p:pic>
      <p:pic>
        <p:nvPicPr>
          <p:cNvPr id="15" name="Graphic 14" descr="Server with solid fill">
            <a:extLst>
              <a:ext uri="{FF2B5EF4-FFF2-40B4-BE49-F238E27FC236}">
                <a16:creationId xmlns:a16="http://schemas.microsoft.com/office/drawing/2014/main" id="{C1A2E1D0-D633-A981-A3ED-DA9ADC6725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4102565"/>
            <a:ext cx="792174" cy="792174"/>
          </a:xfrm>
          <a:prstGeom prst="rect">
            <a:avLst/>
          </a:prstGeom>
        </p:spPr>
      </p:pic>
      <p:pic>
        <p:nvPicPr>
          <p:cNvPr id="16" name="Graphic 15" descr="Server with solid fill">
            <a:extLst>
              <a:ext uri="{FF2B5EF4-FFF2-40B4-BE49-F238E27FC236}">
                <a16:creationId xmlns:a16="http://schemas.microsoft.com/office/drawing/2014/main" id="{636C9101-99F6-92FD-02BB-E5493E92E2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37452" y="5027629"/>
            <a:ext cx="792174" cy="792174"/>
          </a:xfrm>
          <a:prstGeom prst="rect">
            <a:avLst/>
          </a:prstGeom>
        </p:spPr>
      </p:pic>
      <p:cxnSp>
        <p:nvCxnSpPr>
          <p:cNvPr id="18" name="Straight Arrow Connector 17">
            <a:extLst>
              <a:ext uri="{FF2B5EF4-FFF2-40B4-BE49-F238E27FC236}">
                <a16:creationId xmlns:a16="http://schemas.microsoft.com/office/drawing/2014/main" id="{E3744121-84C5-3DB2-B867-B95ECF16413B}"/>
              </a:ext>
            </a:extLst>
          </p:cNvPr>
          <p:cNvCxnSpPr>
            <a:endCxn id="10" idx="0"/>
          </p:cNvCxnSpPr>
          <p:nvPr/>
        </p:nvCxnSpPr>
        <p:spPr>
          <a:xfrm>
            <a:off x="7584707" y="3627645"/>
            <a:ext cx="948199"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6" name="Curved Connector 25">
            <a:extLst>
              <a:ext uri="{FF2B5EF4-FFF2-40B4-BE49-F238E27FC236}">
                <a16:creationId xmlns:a16="http://schemas.microsoft.com/office/drawing/2014/main" id="{73413C83-BA4D-AC95-B136-8962CCF3F7DD}"/>
              </a:ext>
            </a:extLst>
          </p:cNvPr>
          <p:cNvCxnSpPr>
            <a:cxnSpLocks/>
            <a:endCxn id="12" idx="1"/>
          </p:cNvCxnSpPr>
          <p:nvPr/>
        </p:nvCxnSpPr>
        <p:spPr>
          <a:xfrm rot="5400000" flipH="1" flipV="1">
            <a:off x="8986760" y="1785542"/>
            <a:ext cx="1454041" cy="1447344"/>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28" name="Curved Connector 27">
            <a:extLst>
              <a:ext uri="{FF2B5EF4-FFF2-40B4-BE49-F238E27FC236}">
                <a16:creationId xmlns:a16="http://schemas.microsoft.com/office/drawing/2014/main" id="{35E65D90-8E7E-BD7B-DE9D-9EE29E833CFA}"/>
              </a:ext>
            </a:extLst>
          </p:cNvPr>
          <p:cNvCxnSpPr>
            <a:cxnSpLocks/>
            <a:stCxn id="10" idx="1"/>
            <a:endCxn id="16" idx="1"/>
          </p:cNvCxnSpPr>
          <p:nvPr/>
        </p:nvCxnSpPr>
        <p:spPr>
          <a:xfrm rot="16200000" flipH="1">
            <a:off x="9044344" y="4030607"/>
            <a:ext cx="1338871" cy="1447346"/>
          </a:xfrm>
          <a:prstGeom prst="curvedConnector2">
            <a:avLst/>
          </a:prstGeom>
          <a:ln w="19050">
            <a:tailEnd type="triangle"/>
          </a:ln>
        </p:spPr>
        <p:style>
          <a:lnRef idx="1">
            <a:schemeClr val="dk1"/>
          </a:lnRef>
          <a:fillRef idx="0">
            <a:schemeClr val="dk1"/>
          </a:fillRef>
          <a:effectRef idx="0">
            <a:schemeClr val="dk1"/>
          </a:effectRef>
          <a:fontRef idx="minor">
            <a:schemeClr val="tx1"/>
          </a:fontRef>
        </p:style>
      </p:cxnSp>
      <p:cxnSp>
        <p:nvCxnSpPr>
          <p:cNvPr id="31" name="Curved Connector 30">
            <a:extLst>
              <a:ext uri="{FF2B5EF4-FFF2-40B4-BE49-F238E27FC236}">
                <a16:creationId xmlns:a16="http://schemas.microsoft.com/office/drawing/2014/main" id="{A5E38B21-3EAC-C580-57A6-32BA117D146B}"/>
              </a:ext>
            </a:extLst>
          </p:cNvPr>
          <p:cNvCxnSpPr>
            <a:cxnSpLocks/>
          </p:cNvCxnSpPr>
          <p:nvPr/>
        </p:nvCxnSpPr>
        <p:spPr>
          <a:xfrm>
            <a:off x="9447306" y="3626058"/>
            <a:ext cx="1058649" cy="805220"/>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4" name="Curved Connector 33">
            <a:extLst>
              <a:ext uri="{FF2B5EF4-FFF2-40B4-BE49-F238E27FC236}">
                <a16:creationId xmlns:a16="http://schemas.microsoft.com/office/drawing/2014/main" id="{CB402C9C-816C-999E-5F4B-811813A04204}"/>
              </a:ext>
            </a:extLst>
          </p:cNvPr>
          <p:cNvCxnSpPr>
            <a:cxnSpLocks/>
            <a:stCxn id="10" idx="2"/>
            <a:endCxn id="13" idx="1"/>
          </p:cNvCxnSpPr>
          <p:nvPr/>
        </p:nvCxnSpPr>
        <p:spPr>
          <a:xfrm flipV="1">
            <a:off x="9447306" y="2707257"/>
            <a:ext cx="990146" cy="920388"/>
          </a:xfrm>
          <a:prstGeom prst="curved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C8C20728-F3ED-4F70-49AE-D855A87CC54F}"/>
              </a:ext>
            </a:extLst>
          </p:cNvPr>
          <p:cNvCxnSpPr>
            <a:cxnSpLocks/>
            <a:endCxn id="14" idx="1"/>
          </p:cNvCxnSpPr>
          <p:nvPr/>
        </p:nvCxnSpPr>
        <p:spPr>
          <a:xfrm>
            <a:off x="9314068" y="3621383"/>
            <a:ext cx="1123384" cy="1093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C702F5A5-2EF8-8EAB-7126-C12507D2828E}"/>
              </a:ext>
            </a:extLst>
          </p:cNvPr>
          <p:cNvSpPr txBox="1"/>
          <p:nvPr/>
        </p:nvSpPr>
        <p:spPr>
          <a:xfrm>
            <a:off x="10347248" y="2096764"/>
            <a:ext cx="1051891" cy="307777"/>
          </a:xfrm>
          <a:prstGeom prst="rect">
            <a:avLst/>
          </a:prstGeom>
          <a:noFill/>
        </p:spPr>
        <p:txBody>
          <a:bodyPr wrap="none" rtlCol="0">
            <a:spAutoFit/>
          </a:bodyPr>
          <a:lstStyle/>
          <a:p>
            <a:pPr algn="ctr"/>
            <a:r>
              <a:rPr lang="es-ES_tradnl" sz="1400" dirty="0"/>
              <a:t>Instancia 1</a:t>
            </a:r>
          </a:p>
        </p:txBody>
      </p:sp>
      <p:sp>
        <p:nvSpPr>
          <p:cNvPr id="44" name="TextBox 43">
            <a:extLst>
              <a:ext uri="{FF2B5EF4-FFF2-40B4-BE49-F238E27FC236}">
                <a16:creationId xmlns:a16="http://schemas.microsoft.com/office/drawing/2014/main" id="{D91FD52C-93B1-1D54-AEF0-52BE866FD5FC}"/>
              </a:ext>
            </a:extLst>
          </p:cNvPr>
          <p:cNvSpPr txBox="1"/>
          <p:nvPr/>
        </p:nvSpPr>
        <p:spPr>
          <a:xfrm>
            <a:off x="10307593" y="2993610"/>
            <a:ext cx="1051891" cy="307777"/>
          </a:xfrm>
          <a:prstGeom prst="rect">
            <a:avLst/>
          </a:prstGeom>
          <a:noFill/>
        </p:spPr>
        <p:txBody>
          <a:bodyPr wrap="none" rtlCol="0">
            <a:spAutoFit/>
          </a:bodyPr>
          <a:lstStyle/>
          <a:p>
            <a:pPr algn="ctr"/>
            <a:r>
              <a:rPr lang="es-ES_tradnl" sz="1400" dirty="0"/>
              <a:t>Instancia 2</a:t>
            </a:r>
          </a:p>
        </p:txBody>
      </p:sp>
      <p:sp>
        <p:nvSpPr>
          <p:cNvPr id="45" name="TextBox 44">
            <a:extLst>
              <a:ext uri="{FF2B5EF4-FFF2-40B4-BE49-F238E27FC236}">
                <a16:creationId xmlns:a16="http://schemas.microsoft.com/office/drawing/2014/main" id="{A11DEDD6-3A6A-A335-4478-3345EDF93C64}"/>
              </a:ext>
            </a:extLst>
          </p:cNvPr>
          <p:cNvSpPr txBox="1"/>
          <p:nvPr/>
        </p:nvSpPr>
        <p:spPr>
          <a:xfrm>
            <a:off x="10342844" y="3897131"/>
            <a:ext cx="1051891" cy="307777"/>
          </a:xfrm>
          <a:prstGeom prst="rect">
            <a:avLst/>
          </a:prstGeom>
          <a:noFill/>
        </p:spPr>
        <p:txBody>
          <a:bodyPr wrap="none" rtlCol="0">
            <a:spAutoFit/>
          </a:bodyPr>
          <a:lstStyle/>
          <a:p>
            <a:pPr algn="ctr"/>
            <a:r>
              <a:rPr lang="es-ES_tradnl" sz="1400" dirty="0"/>
              <a:t>Instancia 3</a:t>
            </a:r>
          </a:p>
        </p:txBody>
      </p:sp>
      <p:sp>
        <p:nvSpPr>
          <p:cNvPr id="46" name="TextBox 45">
            <a:extLst>
              <a:ext uri="{FF2B5EF4-FFF2-40B4-BE49-F238E27FC236}">
                <a16:creationId xmlns:a16="http://schemas.microsoft.com/office/drawing/2014/main" id="{CD7918C9-A3D0-448B-76B1-150D9CFD698F}"/>
              </a:ext>
            </a:extLst>
          </p:cNvPr>
          <p:cNvSpPr txBox="1"/>
          <p:nvPr/>
        </p:nvSpPr>
        <p:spPr>
          <a:xfrm>
            <a:off x="10342843" y="4772184"/>
            <a:ext cx="1051891" cy="307777"/>
          </a:xfrm>
          <a:prstGeom prst="rect">
            <a:avLst/>
          </a:prstGeom>
          <a:noFill/>
        </p:spPr>
        <p:txBody>
          <a:bodyPr wrap="none" rtlCol="0">
            <a:spAutoFit/>
          </a:bodyPr>
          <a:lstStyle/>
          <a:p>
            <a:pPr algn="ctr"/>
            <a:r>
              <a:rPr lang="es-ES_tradnl" sz="1400" dirty="0"/>
              <a:t>Instancia 4</a:t>
            </a:r>
          </a:p>
        </p:txBody>
      </p:sp>
      <p:sp>
        <p:nvSpPr>
          <p:cNvPr id="47" name="TextBox 46">
            <a:extLst>
              <a:ext uri="{FF2B5EF4-FFF2-40B4-BE49-F238E27FC236}">
                <a16:creationId xmlns:a16="http://schemas.microsoft.com/office/drawing/2014/main" id="{29DBF324-78FB-FBA0-0552-0FF7C9192A1B}"/>
              </a:ext>
            </a:extLst>
          </p:cNvPr>
          <p:cNvSpPr txBox="1"/>
          <p:nvPr/>
        </p:nvSpPr>
        <p:spPr>
          <a:xfrm>
            <a:off x="10361706" y="5722350"/>
            <a:ext cx="1051891" cy="307777"/>
          </a:xfrm>
          <a:prstGeom prst="rect">
            <a:avLst/>
          </a:prstGeom>
          <a:noFill/>
        </p:spPr>
        <p:txBody>
          <a:bodyPr wrap="none" rtlCol="0">
            <a:spAutoFit/>
          </a:bodyPr>
          <a:lstStyle/>
          <a:p>
            <a:pPr algn="ctr"/>
            <a:r>
              <a:rPr lang="es-ES_tradnl" sz="1400" dirty="0"/>
              <a:t>Instancia 5</a:t>
            </a:r>
          </a:p>
        </p:txBody>
      </p:sp>
      <p:sp>
        <p:nvSpPr>
          <p:cNvPr id="7" name="Footer Placeholder 4">
            <a:extLst>
              <a:ext uri="{FF2B5EF4-FFF2-40B4-BE49-F238E27FC236}">
                <a16:creationId xmlns:a16="http://schemas.microsoft.com/office/drawing/2014/main" id="{FF5FEB8B-A60C-70C4-90DC-D600B5EA9EC1}"/>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537530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Trabajar con contenedores se considera más flexible y eficiente en el uso de recursos que con máquinas virtuales. </a:t>
            </a:r>
          </a:p>
          <a:p>
            <a:pPr marL="0" indent="0">
              <a:buNone/>
            </a:pPr>
            <a:r>
              <a:rPr lang="es-ES_tradnl" sz="2000" dirty="0"/>
              <a:t>Recordemos que un contenedor es similar a una máquina virtual, en el sentido de que también es un entorno de ejecución aislado con su propio sistema de archivos, CPU, memoria y espacio de proceso. </a:t>
            </a:r>
          </a:p>
          <a:p>
            <a:pPr marL="0" indent="0">
              <a:buNone/>
            </a:pPr>
            <a:r>
              <a:rPr lang="es-ES_tradnl" sz="2000" dirty="0"/>
              <a:t>La principal diferencia es que todos los contenedores se ejecutan en la misma máquina virtual o física y comparten el sistema operativo, mientras que cada máquina virtual ejecuta su propia instancia del sistema operativo.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sp>
        <p:nvSpPr>
          <p:cNvPr id="7" name="Footer Placeholder 4">
            <a:extLst>
              <a:ext uri="{FF2B5EF4-FFF2-40B4-BE49-F238E27FC236}">
                <a16:creationId xmlns:a16="http://schemas.microsoft.com/office/drawing/2014/main" id="{DE7EDD56-7D36-7A9E-5683-F7AA5CD1FC4A}"/>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192033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a:bodyPr>
          <a:lstStyle/>
          <a:p>
            <a:pPr marL="0" indent="0">
              <a:buNone/>
            </a:pPr>
            <a:r>
              <a:rPr lang="es-ES_tradnl" sz="2000" dirty="0"/>
              <a:t>El sistema de aprendizaje automático y el servicio web se instalan dentro de un contenedor. </a:t>
            </a:r>
          </a:p>
          <a:p>
            <a:pPr marL="0" indent="0">
              <a:buNone/>
            </a:pPr>
            <a:r>
              <a:rPr lang="es-ES_tradnl" sz="2000" dirty="0"/>
              <a:t>Luego se utiliza un sistema de orquestación de contenedores para ejecutar los contenedores en un grupo de servidores físicos o virtuales. </a:t>
            </a:r>
          </a:p>
          <a:p>
            <a:pPr marL="0" indent="0">
              <a:buNone/>
            </a:pPr>
            <a:r>
              <a:rPr lang="es-ES_tradnl" sz="2000" dirty="0"/>
              <a:t>Similar a la máquina virtuales, se puede quitar o agregar manualmente nuevas máquinas al clúster o de forma automática.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Footer Placeholder 4">
            <a:extLst>
              <a:ext uri="{FF2B5EF4-FFF2-40B4-BE49-F238E27FC236}">
                <a16:creationId xmlns:a16="http://schemas.microsoft.com/office/drawing/2014/main" id="{590BC75C-7E4F-FA74-B699-CA262FB648E2}"/>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66816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37" name="Rounded Rectangle 36">
            <a:extLst>
              <a:ext uri="{FF2B5EF4-FFF2-40B4-BE49-F238E27FC236}">
                <a16:creationId xmlns:a16="http://schemas.microsoft.com/office/drawing/2014/main" id="{EDF09384-E214-A225-D256-D6A0A43C63F2}"/>
              </a:ext>
            </a:extLst>
          </p:cNvPr>
          <p:cNvSpPr/>
          <p:nvPr/>
        </p:nvSpPr>
        <p:spPr>
          <a:xfrm>
            <a:off x="9679159" y="1241660"/>
            <a:ext cx="2096547" cy="5005136"/>
          </a:xfrm>
          <a:prstGeom prst="roundRect">
            <a:avLst/>
          </a:prstGeom>
          <a:solidFill>
            <a:schemeClr val="bg1">
              <a:lumMod val="85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5" y="2021304"/>
            <a:ext cx="5759226" cy="4123909"/>
          </a:xfrm>
        </p:spPr>
        <p:txBody>
          <a:bodyPr>
            <a:normAutofit fontScale="85000"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Eficiente en cuanto a recursos. </a:t>
            </a:r>
          </a:p>
          <a:p>
            <a:r>
              <a:rPr lang="es-ES_tradnl" sz="2000" dirty="0"/>
              <a:t>Permite </a:t>
            </a:r>
            <a:r>
              <a:rPr lang="es-ES_tradnl" sz="2000" b="1" dirty="0">
                <a:solidFill>
                  <a:schemeClr val="accent4"/>
                </a:solidFill>
              </a:rPr>
              <a:t>escalar a cero</a:t>
            </a:r>
            <a:r>
              <a:rPr lang="es-ES_tradnl" sz="2000" dirty="0"/>
              <a:t>. La idea de escalar a cero es que un contenedor se puede reducir a cero réplicas cuando está inactivo y volver a activarlo si hay una solicitud para servir. </a:t>
            </a:r>
          </a:p>
          <a:p>
            <a:r>
              <a:rPr lang="es-ES_tradnl" sz="2000" dirty="0"/>
              <a:t>El consumo de recursos es bajo en comparación con los servicios que siempre están en ejecución. Esto conduce a un menor consumo de energía y ahorra costos de recursos en la nube.</a:t>
            </a:r>
          </a:p>
          <a:p>
            <a:pPr marL="0" indent="0">
              <a:buNone/>
            </a:pPr>
            <a:r>
              <a:rPr lang="es-ES_tradnl" sz="2000" b="1" dirty="0">
                <a:solidFill>
                  <a:srgbClr val="C00000"/>
                </a:solidFill>
              </a:rPr>
              <a:t>Desventaja</a:t>
            </a:r>
            <a:r>
              <a:rPr lang="es-ES_tradnl" sz="2000" dirty="0"/>
              <a:t>:</a:t>
            </a:r>
          </a:p>
          <a:p>
            <a:pPr marL="0" indent="0">
              <a:buNone/>
            </a:pPr>
            <a:r>
              <a:rPr lang="es-ES_tradnl" sz="2000" dirty="0"/>
              <a:t>La implementación en contenedores se considera más complicada y requiere experiencia.</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2"/>
                </a:solidFill>
              </a:rPr>
              <a:t>Desplegado en contenedores</a:t>
            </a:r>
          </a:p>
        </p:txBody>
      </p:sp>
      <p:pic>
        <p:nvPicPr>
          <p:cNvPr id="7" name="Graphic 6" descr="Man with solid fill">
            <a:extLst>
              <a:ext uri="{FF2B5EF4-FFF2-40B4-BE49-F238E27FC236}">
                <a16:creationId xmlns:a16="http://schemas.microsoft.com/office/drawing/2014/main" id="{D5373510-A506-6E06-D78D-0B00B2A184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6365" y="3175434"/>
            <a:ext cx="914400" cy="914400"/>
          </a:xfrm>
          <a:prstGeom prst="rect">
            <a:avLst/>
          </a:prstGeom>
        </p:spPr>
      </p:pic>
      <p:pic>
        <p:nvPicPr>
          <p:cNvPr id="8" name="Graphic 7" descr="Hierarchy outline">
            <a:extLst>
              <a:ext uri="{FF2B5EF4-FFF2-40B4-BE49-F238E27FC236}">
                <a16:creationId xmlns:a16="http://schemas.microsoft.com/office/drawing/2014/main" id="{F7E651B5-2FB6-D480-02B2-B694CC1D770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rot="16200000">
            <a:off x="7604927" y="3168858"/>
            <a:ext cx="914400" cy="914400"/>
          </a:xfrm>
          <a:prstGeom prst="rect">
            <a:avLst/>
          </a:prstGeom>
        </p:spPr>
      </p:pic>
      <p:cxnSp>
        <p:nvCxnSpPr>
          <p:cNvPr id="14" name="Straight Arrow Connector 13">
            <a:extLst>
              <a:ext uri="{FF2B5EF4-FFF2-40B4-BE49-F238E27FC236}">
                <a16:creationId xmlns:a16="http://schemas.microsoft.com/office/drawing/2014/main" id="{5BE9A81F-9F4C-6CEA-148C-61E14334D126}"/>
              </a:ext>
            </a:extLst>
          </p:cNvPr>
          <p:cNvCxnSpPr>
            <a:cxnSpLocks/>
            <a:endCxn id="8" idx="0"/>
          </p:cNvCxnSpPr>
          <p:nvPr/>
        </p:nvCxnSpPr>
        <p:spPr>
          <a:xfrm>
            <a:off x="6997566" y="3626058"/>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BA5976F-DCAB-AC10-FACC-1871591D7995}"/>
              </a:ext>
            </a:extLst>
          </p:cNvPr>
          <p:cNvSpPr txBox="1"/>
          <p:nvPr/>
        </p:nvSpPr>
        <p:spPr>
          <a:xfrm>
            <a:off x="10209679" y="2096764"/>
            <a:ext cx="1327030" cy="307777"/>
          </a:xfrm>
          <a:prstGeom prst="rect">
            <a:avLst/>
          </a:prstGeom>
          <a:noFill/>
        </p:spPr>
        <p:txBody>
          <a:bodyPr wrap="none" rtlCol="0">
            <a:spAutoFit/>
          </a:bodyPr>
          <a:lstStyle/>
          <a:p>
            <a:pPr algn="ctr"/>
            <a:r>
              <a:rPr lang="es-ES_tradnl" sz="1400" dirty="0"/>
              <a:t>Contenedor 1</a:t>
            </a:r>
          </a:p>
        </p:txBody>
      </p:sp>
      <p:sp>
        <p:nvSpPr>
          <p:cNvPr id="21" name="TextBox 20">
            <a:extLst>
              <a:ext uri="{FF2B5EF4-FFF2-40B4-BE49-F238E27FC236}">
                <a16:creationId xmlns:a16="http://schemas.microsoft.com/office/drawing/2014/main" id="{F07BAA7B-063F-6B2B-0B6D-B952E565015B}"/>
              </a:ext>
            </a:extLst>
          </p:cNvPr>
          <p:cNvSpPr txBox="1"/>
          <p:nvPr/>
        </p:nvSpPr>
        <p:spPr>
          <a:xfrm>
            <a:off x="10170024" y="2993610"/>
            <a:ext cx="1327030" cy="307777"/>
          </a:xfrm>
          <a:prstGeom prst="rect">
            <a:avLst/>
          </a:prstGeom>
          <a:noFill/>
        </p:spPr>
        <p:txBody>
          <a:bodyPr wrap="none" rtlCol="0">
            <a:spAutoFit/>
          </a:bodyPr>
          <a:lstStyle/>
          <a:p>
            <a:pPr algn="ctr"/>
            <a:r>
              <a:rPr lang="es-ES_tradnl" sz="1400" dirty="0"/>
              <a:t>Contenedor 2</a:t>
            </a:r>
          </a:p>
        </p:txBody>
      </p:sp>
      <p:sp>
        <p:nvSpPr>
          <p:cNvPr id="22" name="TextBox 21">
            <a:extLst>
              <a:ext uri="{FF2B5EF4-FFF2-40B4-BE49-F238E27FC236}">
                <a16:creationId xmlns:a16="http://schemas.microsoft.com/office/drawing/2014/main" id="{23FE3BA1-8D0C-7E89-1508-C3946BD03001}"/>
              </a:ext>
            </a:extLst>
          </p:cNvPr>
          <p:cNvSpPr txBox="1"/>
          <p:nvPr/>
        </p:nvSpPr>
        <p:spPr>
          <a:xfrm>
            <a:off x="10205275" y="3897131"/>
            <a:ext cx="1327030" cy="307777"/>
          </a:xfrm>
          <a:prstGeom prst="rect">
            <a:avLst/>
          </a:prstGeom>
          <a:noFill/>
        </p:spPr>
        <p:txBody>
          <a:bodyPr wrap="none" rtlCol="0">
            <a:spAutoFit/>
          </a:bodyPr>
          <a:lstStyle/>
          <a:p>
            <a:pPr algn="ctr"/>
            <a:r>
              <a:rPr lang="es-ES_tradnl" sz="1400" dirty="0"/>
              <a:t>Contenedor 3</a:t>
            </a:r>
          </a:p>
        </p:txBody>
      </p:sp>
      <p:sp>
        <p:nvSpPr>
          <p:cNvPr id="23" name="TextBox 22">
            <a:extLst>
              <a:ext uri="{FF2B5EF4-FFF2-40B4-BE49-F238E27FC236}">
                <a16:creationId xmlns:a16="http://schemas.microsoft.com/office/drawing/2014/main" id="{7BE3D529-F7C9-F5E5-E5C7-029BA1073AD4}"/>
              </a:ext>
            </a:extLst>
          </p:cNvPr>
          <p:cNvSpPr txBox="1"/>
          <p:nvPr/>
        </p:nvSpPr>
        <p:spPr>
          <a:xfrm>
            <a:off x="10205274" y="4772184"/>
            <a:ext cx="1327030" cy="307777"/>
          </a:xfrm>
          <a:prstGeom prst="rect">
            <a:avLst/>
          </a:prstGeom>
          <a:noFill/>
        </p:spPr>
        <p:txBody>
          <a:bodyPr wrap="none" rtlCol="0">
            <a:spAutoFit/>
          </a:bodyPr>
          <a:lstStyle/>
          <a:p>
            <a:pPr algn="ctr"/>
            <a:r>
              <a:rPr lang="es-ES_tradnl" sz="1400" dirty="0"/>
              <a:t>Contenedor 4</a:t>
            </a:r>
          </a:p>
        </p:txBody>
      </p:sp>
      <p:sp>
        <p:nvSpPr>
          <p:cNvPr id="24" name="TextBox 23">
            <a:extLst>
              <a:ext uri="{FF2B5EF4-FFF2-40B4-BE49-F238E27FC236}">
                <a16:creationId xmlns:a16="http://schemas.microsoft.com/office/drawing/2014/main" id="{0BCFF28E-9C0B-C589-2F24-C51EF7FC5F49}"/>
              </a:ext>
            </a:extLst>
          </p:cNvPr>
          <p:cNvSpPr txBox="1"/>
          <p:nvPr/>
        </p:nvSpPr>
        <p:spPr>
          <a:xfrm>
            <a:off x="10224137" y="5722350"/>
            <a:ext cx="1327030" cy="307777"/>
          </a:xfrm>
          <a:prstGeom prst="rect">
            <a:avLst/>
          </a:prstGeom>
          <a:noFill/>
        </p:spPr>
        <p:txBody>
          <a:bodyPr wrap="none" rtlCol="0">
            <a:spAutoFit/>
          </a:bodyPr>
          <a:lstStyle/>
          <a:p>
            <a:pPr algn="ctr"/>
            <a:r>
              <a:rPr lang="es-ES_tradnl" sz="1400" dirty="0"/>
              <a:t>Contenedor 5</a:t>
            </a:r>
          </a:p>
        </p:txBody>
      </p:sp>
      <p:pic>
        <p:nvPicPr>
          <p:cNvPr id="30" name="Graphic 29" descr="Box with solid fill">
            <a:extLst>
              <a:ext uri="{FF2B5EF4-FFF2-40B4-BE49-F238E27FC236}">
                <a16:creationId xmlns:a16="http://schemas.microsoft.com/office/drawing/2014/main" id="{3252E359-21E5-5CD1-2594-0C0263EC93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1454375"/>
            <a:ext cx="748198" cy="748198"/>
          </a:xfrm>
          <a:prstGeom prst="rect">
            <a:avLst/>
          </a:prstGeom>
        </p:spPr>
      </p:pic>
      <p:pic>
        <p:nvPicPr>
          <p:cNvPr id="31" name="Graphic 30" descr="Box with solid fill">
            <a:extLst>
              <a:ext uri="{FF2B5EF4-FFF2-40B4-BE49-F238E27FC236}">
                <a16:creationId xmlns:a16="http://schemas.microsoft.com/office/drawing/2014/main" id="{FA8F058A-F155-C6C3-DCEB-C03C3E0EAB0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3265265"/>
            <a:ext cx="748198" cy="748198"/>
          </a:xfrm>
          <a:prstGeom prst="rect">
            <a:avLst/>
          </a:prstGeom>
        </p:spPr>
      </p:pic>
      <p:pic>
        <p:nvPicPr>
          <p:cNvPr id="32" name="Graphic 31" descr="Box with solid fill">
            <a:extLst>
              <a:ext uri="{FF2B5EF4-FFF2-40B4-BE49-F238E27FC236}">
                <a16:creationId xmlns:a16="http://schemas.microsoft.com/office/drawing/2014/main" id="{7E49CD91-E2B1-0FCD-53F4-7B36A0ECC9D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59439" y="2335873"/>
            <a:ext cx="748198" cy="748198"/>
          </a:xfrm>
          <a:prstGeom prst="rect">
            <a:avLst/>
          </a:prstGeom>
        </p:spPr>
      </p:pic>
      <p:pic>
        <p:nvPicPr>
          <p:cNvPr id="33" name="Graphic 32" descr="Box with solid fill">
            <a:extLst>
              <a:ext uri="{FF2B5EF4-FFF2-40B4-BE49-F238E27FC236}">
                <a16:creationId xmlns:a16="http://schemas.microsoft.com/office/drawing/2014/main" id="{B0BFFEE7-ABBA-9776-3294-DAAA4CC9DA8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4147976"/>
            <a:ext cx="748198" cy="748198"/>
          </a:xfrm>
          <a:prstGeom prst="rect">
            <a:avLst/>
          </a:prstGeom>
        </p:spPr>
      </p:pic>
      <p:pic>
        <p:nvPicPr>
          <p:cNvPr id="34" name="Graphic 33" descr="Box with solid fill">
            <a:extLst>
              <a:ext uri="{FF2B5EF4-FFF2-40B4-BE49-F238E27FC236}">
                <a16:creationId xmlns:a16="http://schemas.microsoft.com/office/drawing/2014/main" id="{6EE7D10B-7789-6060-A587-9FE82B4BFFA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94689" y="5066752"/>
            <a:ext cx="748198" cy="748198"/>
          </a:xfrm>
          <a:prstGeom prst="rect">
            <a:avLst/>
          </a:prstGeom>
        </p:spPr>
      </p:pic>
      <p:pic>
        <p:nvPicPr>
          <p:cNvPr id="36" name="Graphic 35" descr="Steering Wheel with solid fill">
            <a:extLst>
              <a:ext uri="{FF2B5EF4-FFF2-40B4-BE49-F238E27FC236}">
                <a16:creationId xmlns:a16="http://schemas.microsoft.com/office/drawing/2014/main" id="{AEA6259F-E910-B1ED-30AE-EFFF4C7CAEF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21959" y="3182164"/>
            <a:ext cx="914400" cy="914400"/>
          </a:xfrm>
          <a:prstGeom prst="rect">
            <a:avLst/>
          </a:prstGeom>
        </p:spPr>
      </p:pic>
      <p:cxnSp>
        <p:nvCxnSpPr>
          <p:cNvPr id="41" name="Straight Arrow Connector 40">
            <a:extLst>
              <a:ext uri="{FF2B5EF4-FFF2-40B4-BE49-F238E27FC236}">
                <a16:creationId xmlns:a16="http://schemas.microsoft.com/office/drawing/2014/main" id="{A07CCB98-91CA-6CD2-6694-451C4F5E2E5B}"/>
              </a:ext>
            </a:extLst>
          </p:cNvPr>
          <p:cNvCxnSpPr>
            <a:cxnSpLocks/>
          </p:cNvCxnSpPr>
          <p:nvPr/>
        </p:nvCxnSpPr>
        <p:spPr>
          <a:xfrm>
            <a:off x="8519327" y="3644719"/>
            <a:ext cx="607361"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 name="Footer Placeholder 4">
            <a:extLst>
              <a:ext uri="{FF2B5EF4-FFF2-40B4-BE49-F238E27FC236}">
                <a16:creationId xmlns:a16="http://schemas.microsoft.com/office/drawing/2014/main" id="{5D2CC90D-870F-14BD-765F-D12E8CD98D4B}"/>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771567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dirty="0"/>
              <a:t>Varios proveedores de servicios en la nube ofrecen la llamada informática sin servidor.</a:t>
            </a:r>
          </a:p>
          <a:p>
            <a:pPr marL="0" indent="0">
              <a:buNone/>
            </a:pPr>
            <a:r>
              <a:rPr lang="es-ES_tradnl" sz="2000" dirty="0"/>
              <a:t>La implementación sin servidor consiste en preparar un archivo zip con todo el código necesario para ejecutar el sistema de aprendizaje automático o una imagen de contenedor.</a:t>
            </a:r>
          </a:p>
          <a:p>
            <a:pPr marL="0" indent="0">
              <a:buNone/>
            </a:pPr>
            <a:r>
              <a:rPr lang="es-ES_tradnl" sz="2000" dirty="0"/>
              <a:t>La plataforma en la nube proporciona una API para enviar entradas a la función sin servidor. La plataforma en la nube se encarga de implementar el código y el modelo en un recurso computacional adecuado, ejecutar el código y enrutar la salida al cliente.</a:t>
            </a:r>
          </a:p>
          <a:p>
            <a:pPr marL="0" indent="0">
              <a:buNone/>
            </a:pPr>
            <a:r>
              <a:rPr lang="es-ES_tradnl" sz="2000" dirty="0"/>
              <a:t>Por lo general, el tiempo de ejecución de la función, el tamaño del archivo y la cantidad de RAM disponible en el tiempo de ejecución están limitados por el proveedor de servicios en la nube.</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
        <p:nvSpPr>
          <p:cNvPr id="7" name="Footer Placeholder 4">
            <a:extLst>
              <a:ext uri="{FF2B5EF4-FFF2-40B4-BE49-F238E27FC236}">
                <a16:creationId xmlns:a16="http://schemas.microsoft.com/office/drawing/2014/main" id="{5F082587-734F-32A1-3091-3E0F224106EE}"/>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74379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lnSpcReduction="10000"/>
          </a:bodyPr>
          <a:lstStyle/>
          <a:p>
            <a:pPr marL="0" indent="0">
              <a:buNone/>
            </a:pPr>
            <a:r>
              <a:rPr lang="es-ES_tradnl" sz="2000" b="1" dirty="0">
                <a:solidFill>
                  <a:schemeClr val="accent2">
                    <a:lumMod val="60000"/>
                    <a:lumOff val="40000"/>
                  </a:schemeClr>
                </a:solidFill>
              </a:rPr>
              <a:t>Ventajas</a:t>
            </a:r>
            <a:r>
              <a:rPr lang="es-ES_tradnl" sz="2000" dirty="0"/>
              <a:t>:</a:t>
            </a:r>
          </a:p>
          <a:p>
            <a:r>
              <a:rPr lang="es-ES_tradnl" sz="2000" dirty="0"/>
              <a:t>La ventaja obvia es que no es necesario aprovisionar recursos como servidores o máquinas virtuales. </a:t>
            </a:r>
          </a:p>
          <a:p>
            <a:r>
              <a:rPr lang="es-ES_tradnl" sz="2000" dirty="0"/>
              <a:t>No es necesario instalar dependencias, mantener ni actualizar el sistema. </a:t>
            </a:r>
          </a:p>
          <a:p>
            <a:r>
              <a:rPr lang="es-ES_tradnl" sz="2000" dirty="0"/>
              <a:t>Los sistemas sin servidor son altamente escalables y pueden admitir miles de solicitudes por segundo de manera fácil y sin esfuerzo. </a:t>
            </a:r>
          </a:p>
          <a:p>
            <a:r>
              <a:rPr lang="es-ES_tradnl" sz="2000" dirty="0"/>
              <a:t>Las funciones sin servidor admiten modos de operación tanto síncronos como asíncronos.</a:t>
            </a:r>
          </a:p>
          <a:p>
            <a:r>
              <a:rPr lang="es-ES_tradnl" sz="2000" dirty="0"/>
              <a:t>La implementación sin servidor también es rentable: solo se paga por el tiempo de procesamiento. </a:t>
            </a:r>
          </a:p>
          <a:p>
            <a:r>
              <a:rPr lang="es-ES_tradnl" sz="2000" dirty="0"/>
              <a:t>La implementación sin servidor simplifica la estrategia de desplegado.</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
        <p:nvSpPr>
          <p:cNvPr id="7" name="Footer Placeholder 4">
            <a:extLst>
              <a:ext uri="{FF2B5EF4-FFF2-40B4-BE49-F238E27FC236}">
                <a16:creationId xmlns:a16="http://schemas.microsoft.com/office/drawing/2014/main" id="{5132E4BA-6768-1CD7-72FC-72351BFB8C2C}"/>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213704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18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2021304"/>
            <a:ext cx="10895105" cy="4123909"/>
          </a:xfrm>
        </p:spPr>
        <p:txBody>
          <a:bodyPr>
            <a:normAutofit/>
          </a:bodyPr>
          <a:lstStyle/>
          <a:p>
            <a:pPr marL="0" indent="0">
              <a:buNone/>
            </a:pPr>
            <a:r>
              <a:rPr lang="es-ES_tradnl" sz="2000" b="1" dirty="0">
                <a:solidFill>
                  <a:srgbClr val="C00000"/>
                </a:solidFill>
              </a:rPr>
              <a:t>Desventajas</a:t>
            </a:r>
            <a:r>
              <a:rPr lang="es-ES_tradnl" sz="2000" dirty="0"/>
              <a:t>:</a:t>
            </a:r>
          </a:p>
          <a:p>
            <a:r>
              <a:rPr lang="es-ES_tradnl" sz="2000" dirty="0"/>
              <a:t>Las desventajas son límites de tamaños del archivo o imagen, y la RAM disponible.</a:t>
            </a:r>
          </a:p>
          <a:p>
            <a:r>
              <a:rPr lang="es-ES_tradnl" sz="2000" dirty="0"/>
              <a:t>En general, estos servicios no ofrecen acceso a GPU, por lo que se limita un poco implementar modelos de Deep </a:t>
            </a:r>
            <a:r>
              <a:rPr lang="es-ES_tradnl" sz="2000" dirty="0" err="1"/>
              <a:t>Learning</a:t>
            </a:r>
            <a:r>
              <a:rPr lang="es-ES_tradnl" sz="2000" dirty="0"/>
              <a:t>.</a:t>
            </a:r>
          </a:p>
        </p:txBody>
      </p:sp>
      <p:sp>
        <p:nvSpPr>
          <p:cNvPr id="4" name="TextBox 3">
            <a:extLst>
              <a:ext uri="{FF2B5EF4-FFF2-40B4-BE49-F238E27FC236}">
                <a16:creationId xmlns:a16="http://schemas.microsoft.com/office/drawing/2014/main" id="{4E28EA19-8AFA-F21F-CD7F-3A42DFEA942C}"/>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5"/>
                </a:solidFill>
              </a:rPr>
              <a:t>Desplegado </a:t>
            </a:r>
            <a:r>
              <a:rPr lang="es-ES_tradnl" sz="2400" b="1" dirty="0" err="1">
                <a:solidFill>
                  <a:schemeClr val="accent5"/>
                </a:solidFill>
              </a:rPr>
              <a:t>serverless</a:t>
            </a:r>
            <a:endParaRPr lang="es-ES_tradnl" sz="2400" b="1" dirty="0">
              <a:solidFill>
                <a:schemeClr val="accent5"/>
              </a:solidFill>
            </a:endParaRPr>
          </a:p>
        </p:txBody>
      </p:sp>
      <p:sp>
        <p:nvSpPr>
          <p:cNvPr id="7" name="Footer Placeholder 4">
            <a:extLst>
              <a:ext uri="{FF2B5EF4-FFF2-40B4-BE49-F238E27FC236}">
                <a16:creationId xmlns:a16="http://schemas.microsoft.com/office/drawing/2014/main" id="{B67D67A8-DF52-D34B-D2EC-05D9AC09C98C}"/>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068452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Desplegado on-line</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19</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E9D8871C-D0A1-8EDB-0AD3-5E38EF2FBC06}"/>
              </a:ext>
            </a:extLst>
          </p:cNvPr>
          <p:cNvSpPr txBox="1">
            <a:spLocks/>
          </p:cNvSpPr>
          <p:nvPr/>
        </p:nvSpPr>
        <p:spPr>
          <a:xfrm>
            <a:off x="611093" y="6413889"/>
            <a:ext cx="8104889"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280072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Repaso de la clase anterior</a:t>
            </a:r>
          </a:p>
        </p:txBody>
      </p:sp>
      <p:sp>
        <p:nvSpPr>
          <p:cNvPr id="8" name="Footer Placeholder 3">
            <a:extLst>
              <a:ext uri="{FF2B5EF4-FFF2-40B4-BE49-F238E27FC236}">
                <a16:creationId xmlns:a16="http://schemas.microsoft.com/office/drawing/2014/main" id="{65F20F9F-773C-3A60-E39F-713DB6991C83}"/>
              </a:ext>
            </a:extLst>
          </p:cNvPr>
          <p:cNvSpPr txBox="1">
            <a:spLocks/>
          </p:cNvSpPr>
          <p:nvPr/>
        </p:nvSpPr>
        <p:spPr>
          <a:xfrm>
            <a:off x="611093" y="6413889"/>
            <a:ext cx="8104889"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2</a:t>
            </a:fld>
            <a:endParaRPr lang="en-US" sz="1400" dirty="0">
              <a:solidFill>
                <a:srgbClr val="FFFFFF">
                  <a:alpha val="60000"/>
                </a:srgbClr>
              </a:solidFill>
            </a:endParaRPr>
          </a:p>
        </p:txBody>
      </p:sp>
    </p:spTree>
    <p:extLst>
      <p:ext uri="{BB962C8B-B14F-4D97-AF65-F5344CB8AC3E}">
        <p14:creationId xmlns:p14="http://schemas.microsoft.com/office/powerpoint/2010/main" val="261666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Las API y los microservicios son herramientas potentes que ayudan a que los modelos de ML sean útiles en entornos de producción o comunicarse con otros componentes del sistema. </a:t>
            </a:r>
          </a:p>
          <a:p>
            <a:pPr marL="0" indent="0">
              <a:buNone/>
            </a:pPr>
            <a:r>
              <a:rPr lang="es-ES_tradnl" sz="2400" dirty="0"/>
              <a:t>Al utilizar API y microservicios, se puede diseñar una solución de aprendizaje automático sólida y escalable para satisfacer las necesidades.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4" y="1447155"/>
            <a:ext cx="6991260" cy="461665"/>
          </a:xfrm>
          <a:prstGeom prst="rect">
            <a:avLst/>
          </a:prstGeom>
          <a:noFill/>
        </p:spPr>
        <p:txBody>
          <a:bodyPr wrap="square">
            <a:spAutoFit/>
          </a:bodyPr>
          <a:lstStyle/>
          <a:p>
            <a:pPr marL="0" indent="0">
              <a:buNone/>
            </a:pPr>
            <a:r>
              <a:rPr lang="es-ES_tradnl" sz="2400" b="1" dirty="0">
                <a:solidFill>
                  <a:schemeClr val="accent1"/>
                </a:solidFill>
              </a:rPr>
              <a:t>Introducción a </a:t>
            </a:r>
            <a:r>
              <a:rPr lang="es-ES_tradnl" sz="2400" b="1" dirty="0" err="1">
                <a:solidFill>
                  <a:schemeClr val="accent1"/>
                </a:solidFill>
              </a:rPr>
              <a:t>APIs</a:t>
            </a:r>
            <a:r>
              <a:rPr lang="es-ES_tradnl" sz="2400" b="1" dirty="0">
                <a:solidFill>
                  <a:schemeClr val="accent1"/>
                </a:solidFill>
              </a:rPr>
              <a:t> y microservicios</a:t>
            </a:r>
          </a:p>
        </p:txBody>
      </p:sp>
      <p:sp>
        <p:nvSpPr>
          <p:cNvPr id="7" name="Footer Placeholder 4">
            <a:extLst>
              <a:ext uri="{FF2B5EF4-FFF2-40B4-BE49-F238E27FC236}">
                <a16:creationId xmlns:a16="http://schemas.microsoft.com/office/drawing/2014/main" id="{2040645B-F435-CD0A-6BB9-527B03FD138F}"/>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0773882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21</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lnSpcReduction="10000"/>
          </a:bodyPr>
          <a:lstStyle/>
          <a:p>
            <a:pPr marL="0" indent="0">
              <a:buNone/>
            </a:pPr>
            <a:r>
              <a:rPr lang="es-ES_tradnl" sz="1600" dirty="0"/>
              <a:t>En 2002, Jeff Bezos (Amazon) envió el siguiente memo (hay dudas de si es 100% veraz esto) a los equipos de desarrollo de Amazon:</a:t>
            </a:r>
          </a:p>
          <a:p>
            <a:pPr marL="457200" indent="-457200">
              <a:buFont typeface="+mj-lt"/>
              <a:buAutoNum type="arabicPeriod"/>
            </a:pPr>
            <a:r>
              <a:rPr lang="es-ES_tradnl" sz="1600" dirty="0"/>
              <a:t>De ahora en adelante, todos los equipos expondrán sus datos y funcionalidades a través de interfaces de servicio.</a:t>
            </a:r>
          </a:p>
          <a:p>
            <a:pPr marL="457200" indent="-457200">
              <a:buFont typeface="+mj-lt"/>
              <a:buAutoNum type="arabicPeriod"/>
            </a:pPr>
            <a:r>
              <a:rPr lang="es-ES_tradnl" sz="1600" dirty="0"/>
              <a:t>Los equipos deben comunicarse entre sí a través de estas interfaces.</a:t>
            </a:r>
          </a:p>
          <a:p>
            <a:pPr marL="457200" indent="-457200">
              <a:buFont typeface="+mj-lt"/>
              <a:buAutoNum type="arabicPeriod"/>
            </a:pPr>
            <a:r>
              <a:rPr lang="es-ES_tradnl" sz="1600" dirty="0"/>
              <a:t>No se permitirá ninguna otra forma de comunicación entre procesos: ni enlaces directos, ni lecturas directas de la base de datos de otro equipo, ni modelo de memoria compartida, ni puertas traseras de ningún tipo. La única comunicación permitida es a través de llamadas de interfaz de servicio a través de la red.</a:t>
            </a:r>
          </a:p>
          <a:p>
            <a:pPr marL="457200" indent="-457200">
              <a:buFont typeface="+mj-lt"/>
              <a:buAutoNum type="arabicPeriod"/>
            </a:pPr>
            <a:r>
              <a:rPr lang="es-ES_tradnl" sz="1600" dirty="0"/>
              <a:t>No importa qué tecnología utilicen. HTTP, </a:t>
            </a:r>
            <a:r>
              <a:rPr lang="es-ES_tradnl" sz="1600" dirty="0" err="1"/>
              <a:t>Corba</a:t>
            </a:r>
            <a:r>
              <a:rPr lang="es-ES_tradnl" sz="1600" dirty="0"/>
              <a:t>, </a:t>
            </a:r>
            <a:r>
              <a:rPr lang="es-ES_tradnl" sz="1600" dirty="0" err="1"/>
              <a:t>Pubsub</a:t>
            </a:r>
            <a:r>
              <a:rPr lang="es-ES_tradnl" sz="1600" dirty="0"/>
              <a:t>, protocolos personalizados, no importa.</a:t>
            </a:r>
          </a:p>
          <a:p>
            <a:pPr marL="457200" indent="-457200">
              <a:buFont typeface="+mj-lt"/>
              <a:buAutoNum type="arabicPeriod"/>
            </a:pPr>
            <a:r>
              <a:rPr lang="es-ES_tradnl" sz="1600" dirty="0"/>
              <a:t>Todas las interfaces de servicio, sin excepción, deben diseñarse desde cero para que sean </a:t>
            </a:r>
            <a:r>
              <a:rPr lang="es-ES_tradnl" sz="1600" dirty="0" err="1"/>
              <a:t>externalizables</a:t>
            </a:r>
            <a:r>
              <a:rPr lang="es-ES_tradnl" sz="1600" dirty="0"/>
              <a:t>. Es decir, el equipo debe planificar y diseñar para poder exponer la interfaz a desarrolladores en el mundo exterior. Sin excepciones.</a:t>
            </a:r>
          </a:p>
          <a:p>
            <a:pPr marL="457200" indent="-457200">
              <a:buFont typeface="+mj-lt"/>
              <a:buAutoNum type="arabicPeriod"/>
            </a:pPr>
            <a:r>
              <a:rPr lang="es-ES_tradnl" sz="1600" dirty="0"/>
              <a:t>Cualquiera que no haga esto será despedido</a:t>
            </a:r>
          </a:p>
          <a:p>
            <a:pPr marL="457200" indent="-457200">
              <a:buFont typeface="+mj-lt"/>
              <a:buAutoNum type="arabicPeriod"/>
            </a:pPr>
            <a:r>
              <a:rPr lang="es-ES_tradnl" sz="1600" dirty="0"/>
              <a:t>Gracias; ¡que tenga un lindo día!</a:t>
            </a:r>
          </a:p>
          <a:p>
            <a:pPr marL="0" indent="0">
              <a:buNone/>
            </a:pPr>
            <a:r>
              <a:rPr lang="es-ES_tradnl" sz="1600" dirty="0"/>
              <a:t>Este mandato fue un gran impulso para las estandarizaciones de desarrollo de </a:t>
            </a:r>
            <a:r>
              <a:rPr lang="es-ES_tradnl" sz="1600" dirty="0" err="1"/>
              <a:t>APIs</a:t>
            </a:r>
            <a:r>
              <a:rPr lang="es-ES_tradnl" sz="1600" dirty="0"/>
              <a:t> y microservicios.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r>
              <a:rPr lang="es-ES_tradnl" sz="2400" b="1" dirty="0">
                <a:solidFill>
                  <a:schemeClr val="accent4"/>
                </a:solidFill>
              </a:rPr>
              <a:t>¿Qué es una interfaz de programación de aplicaciones (API)?</a:t>
            </a:r>
          </a:p>
        </p:txBody>
      </p:sp>
      <p:sp>
        <p:nvSpPr>
          <p:cNvPr id="7" name="Footer Placeholder 4">
            <a:extLst>
              <a:ext uri="{FF2B5EF4-FFF2-40B4-BE49-F238E27FC236}">
                <a16:creationId xmlns:a16="http://schemas.microsoft.com/office/drawing/2014/main" id="{F39FA0E8-2713-E0A4-9CE1-5AF344F0D847}"/>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573025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22</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Una API es la puerta de enlace que permite a los desarrolladores comunicarse con una aplicación. Las API permiten dos cosas:</a:t>
            </a:r>
          </a:p>
          <a:p>
            <a:r>
              <a:rPr lang="es-ES_tradnl" sz="2400" dirty="0"/>
              <a:t>Acceso a los datos de una aplicación.</a:t>
            </a:r>
          </a:p>
          <a:p>
            <a:r>
              <a:rPr lang="es-ES_tradnl" sz="2400" dirty="0"/>
              <a:t>El uso de la funcionalidad de una aplicación.</a:t>
            </a:r>
          </a:p>
          <a:p>
            <a:pPr marL="0" indent="0">
              <a:buNone/>
            </a:pPr>
            <a:r>
              <a:rPr lang="es-ES_tradnl" sz="2400" dirty="0"/>
              <a:t>Al acceder y comunicarse con los datos y las funcionalidades de las aplicaciones, las API han permitido que los dispositivos, las aplicaciones y las páginas web del mundo se comuniquen entre sí para trabajar juntos para realizar tareas centradas en el negocio o en las operaciones.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sp>
        <p:nvSpPr>
          <p:cNvPr id="7" name="Footer Placeholder 4">
            <a:extLst>
              <a:ext uri="{FF2B5EF4-FFF2-40B4-BE49-F238E27FC236}">
                <a16:creationId xmlns:a16="http://schemas.microsoft.com/office/drawing/2014/main" id="{FAB80A70-4C80-B064-BC61-EA2F9C908A67}"/>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637115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23</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1800" dirty="0"/>
              <a:t>Las API han estado en funcionamiento desde los inicios del desarrollo informático, con la intención de permitir la comunicación entre aplicaciones. Sobre los años, los desarrolladores se han puesto de acuerdo con diferentes protocolos:</a:t>
            </a:r>
          </a:p>
          <a:p>
            <a:pPr marL="0" indent="0">
              <a:buNone/>
            </a:pPr>
            <a:endParaRPr lang="es-ES_tradnl" sz="18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4"/>
                </a:solidFill>
              </a:rPr>
              <a:t>¿Qué es una interfaz de programación de aplicaciones (API)?</a:t>
            </a:r>
          </a:p>
        </p:txBody>
      </p:sp>
      <p:graphicFrame>
        <p:nvGraphicFramePr>
          <p:cNvPr id="7" name="Table 6">
            <a:extLst>
              <a:ext uri="{FF2B5EF4-FFF2-40B4-BE49-F238E27FC236}">
                <a16:creationId xmlns:a16="http://schemas.microsoft.com/office/drawing/2014/main" id="{16C4768B-42E2-4E74-593C-27CD9C8F3FE0}"/>
              </a:ext>
            </a:extLst>
          </p:cNvPr>
          <p:cNvGraphicFramePr>
            <a:graphicFrameLocks noGrp="1"/>
          </p:cNvGraphicFramePr>
          <p:nvPr>
            <p:extLst>
              <p:ext uri="{D42A27DB-BD31-4B8C-83A1-F6EECF244321}">
                <p14:modId xmlns:p14="http://schemas.microsoft.com/office/powerpoint/2010/main" val="3224065141"/>
              </p:ext>
            </p:extLst>
          </p:nvPr>
        </p:nvGraphicFramePr>
        <p:xfrm>
          <a:off x="636338" y="2990215"/>
          <a:ext cx="11096968" cy="2865120"/>
        </p:xfrm>
        <a:graphic>
          <a:graphicData uri="http://schemas.openxmlformats.org/drawingml/2006/table">
            <a:tbl>
              <a:tblPr firstRow="1" bandRow="1">
                <a:tableStyleId>{7DF18680-E054-41AD-8BC1-D1AEF772440D}</a:tableStyleId>
              </a:tblPr>
              <a:tblGrid>
                <a:gridCol w="1702601">
                  <a:extLst>
                    <a:ext uri="{9D8B030D-6E8A-4147-A177-3AD203B41FA5}">
                      <a16:colId xmlns:a16="http://schemas.microsoft.com/office/drawing/2014/main" val="618014982"/>
                    </a:ext>
                  </a:extLst>
                </a:gridCol>
                <a:gridCol w="1289785">
                  <a:extLst>
                    <a:ext uri="{9D8B030D-6E8A-4147-A177-3AD203B41FA5}">
                      <a16:colId xmlns:a16="http://schemas.microsoft.com/office/drawing/2014/main" val="3150690580"/>
                    </a:ext>
                  </a:extLst>
                </a:gridCol>
                <a:gridCol w="3474720">
                  <a:extLst>
                    <a:ext uri="{9D8B030D-6E8A-4147-A177-3AD203B41FA5}">
                      <a16:colId xmlns:a16="http://schemas.microsoft.com/office/drawing/2014/main" val="3502849273"/>
                    </a:ext>
                  </a:extLst>
                </a:gridCol>
                <a:gridCol w="4629862">
                  <a:extLst>
                    <a:ext uri="{9D8B030D-6E8A-4147-A177-3AD203B41FA5}">
                      <a16:colId xmlns:a16="http://schemas.microsoft.com/office/drawing/2014/main" val="994251971"/>
                    </a:ext>
                  </a:extLst>
                </a:gridCol>
              </a:tblGrid>
              <a:tr h="370840">
                <a:tc>
                  <a:txBody>
                    <a:bodyPr/>
                    <a:lstStyle/>
                    <a:p>
                      <a:r>
                        <a:rPr lang="es-ES_tradnl" dirty="0"/>
                        <a:t>Protocolo</a:t>
                      </a:r>
                    </a:p>
                  </a:txBody>
                  <a:tcPr/>
                </a:tc>
                <a:tc>
                  <a:txBody>
                    <a:bodyPr/>
                    <a:lstStyle/>
                    <a:p>
                      <a:r>
                        <a:rPr lang="es-ES_tradnl" dirty="0"/>
                        <a:t>Año</a:t>
                      </a:r>
                    </a:p>
                  </a:txBody>
                  <a:tcPr/>
                </a:tc>
                <a:tc>
                  <a:txBody>
                    <a:bodyPr/>
                    <a:lstStyle/>
                    <a:p>
                      <a:r>
                        <a:rPr lang="es-ES" dirty="0"/>
                        <a:t>Tipo de formato</a:t>
                      </a:r>
                      <a:endParaRPr lang="es-ES_tradnl" dirty="0"/>
                    </a:p>
                  </a:txBody>
                  <a:tcPr/>
                </a:tc>
                <a:tc>
                  <a:txBody>
                    <a:bodyPr/>
                    <a:lstStyle/>
                    <a:p>
                      <a:r>
                        <a:rPr lang="es-ES_tradnl" dirty="0"/>
                        <a:t>Característica más importante</a:t>
                      </a:r>
                    </a:p>
                  </a:txBody>
                  <a:tcPr/>
                </a:tc>
                <a:extLst>
                  <a:ext uri="{0D108BD9-81ED-4DB2-BD59-A6C34878D82A}">
                    <a16:rowId xmlns:a16="http://schemas.microsoft.com/office/drawing/2014/main" val="458726658"/>
                  </a:ext>
                </a:extLst>
              </a:tr>
              <a:tr h="370840">
                <a:tc>
                  <a:txBody>
                    <a:bodyPr/>
                    <a:lstStyle/>
                    <a:p>
                      <a:r>
                        <a:rPr lang="es-ES_tradnl" dirty="0"/>
                        <a:t>SOAP</a:t>
                      </a:r>
                    </a:p>
                  </a:txBody>
                  <a:tcPr/>
                </a:tc>
                <a:tc>
                  <a:txBody>
                    <a:bodyPr/>
                    <a:lstStyle/>
                    <a:p>
                      <a:r>
                        <a:rPr lang="es-ES_tradnl" dirty="0"/>
                        <a:t>1990s</a:t>
                      </a:r>
                    </a:p>
                  </a:txBody>
                  <a:tcPr/>
                </a:tc>
                <a:tc>
                  <a:txBody>
                    <a:bodyPr/>
                    <a:lstStyle/>
                    <a:p>
                      <a:r>
                        <a:rPr lang="es-ES_tradnl" dirty="0"/>
                        <a:t>XML</a:t>
                      </a:r>
                    </a:p>
                  </a:txBody>
                  <a:tcPr/>
                </a:tc>
                <a:tc>
                  <a:txBody>
                    <a:bodyPr/>
                    <a:lstStyle/>
                    <a:p>
                      <a:r>
                        <a:rPr lang="es-ES_tradnl" dirty="0"/>
                        <a:t>Muy usado y establecido</a:t>
                      </a:r>
                    </a:p>
                  </a:txBody>
                  <a:tcPr/>
                </a:tc>
                <a:extLst>
                  <a:ext uri="{0D108BD9-81ED-4DB2-BD59-A6C34878D82A}">
                    <a16:rowId xmlns:a16="http://schemas.microsoft.com/office/drawing/2014/main" val="3882874565"/>
                  </a:ext>
                </a:extLst>
              </a:tr>
              <a:tr h="370840">
                <a:tc>
                  <a:txBody>
                    <a:bodyPr/>
                    <a:lstStyle/>
                    <a:p>
                      <a:r>
                        <a:rPr lang="es-ES_tradnl" dirty="0"/>
                        <a:t>REST</a:t>
                      </a:r>
                    </a:p>
                  </a:txBody>
                  <a:tcPr/>
                </a:tc>
                <a:tc>
                  <a:txBody>
                    <a:bodyPr/>
                    <a:lstStyle/>
                    <a:p>
                      <a:r>
                        <a:rPr lang="es-ES_tradnl" dirty="0"/>
                        <a:t>2000</a:t>
                      </a:r>
                    </a:p>
                  </a:txBody>
                  <a:tcPr/>
                </a:tc>
                <a:tc>
                  <a:txBody>
                    <a:bodyPr/>
                    <a:lstStyle/>
                    <a:p>
                      <a:r>
                        <a:rPr lang="es-ES_tradnl" dirty="0"/>
                        <a:t>XML, JSON, y otros</a:t>
                      </a:r>
                    </a:p>
                  </a:txBody>
                  <a:tcPr/>
                </a:tc>
                <a:tc>
                  <a:txBody>
                    <a:bodyPr/>
                    <a:lstStyle/>
                    <a:p>
                      <a:r>
                        <a:rPr lang="es-ES_tradnl" dirty="0"/>
                        <a:t>Formato de dato flexible</a:t>
                      </a:r>
                    </a:p>
                  </a:txBody>
                  <a:tcPr/>
                </a:tc>
                <a:extLst>
                  <a:ext uri="{0D108BD9-81ED-4DB2-BD59-A6C34878D82A}">
                    <a16:rowId xmlns:a16="http://schemas.microsoft.com/office/drawing/2014/main" val="4259963158"/>
                  </a:ext>
                </a:extLst>
              </a:tr>
              <a:tr h="370840">
                <a:tc>
                  <a:txBody>
                    <a:bodyPr/>
                    <a:lstStyle/>
                    <a:p>
                      <a:r>
                        <a:rPr lang="es-ES_tradnl" dirty="0"/>
                        <a:t>JSON-RPC</a:t>
                      </a:r>
                    </a:p>
                  </a:txBody>
                  <a:tcPr/>
                </a:tc>
                <a:tc>
                  <a:txBody>
                    <a:bodyPr/>
                    <a:lstStyle/>
                    <a:p>
                      <a:r>
                        <a:rPr lang="es-ES_tradnl" dirty="0"/>
                        <a:t>2005</a:t>
                      </a:r>
                    </a:p>
                  </a:txBody>
                  <a:tcPr/>
                </a:tc>
                <a:tc>
                  <a:txBody>
                    <a:bodyPr/>
                    <a:lstStyle/>
                    <a:p>
                      <a:r>
                        <a:rPr lang="es-ES_tradnl" dirty="0"/>
                        <a:t>JSON</a:t>
                      </a:r>
                    </a:p>
                  </a:txBody>
                  <a:tcPr/>
                </a:tc>
                <a:tc>
                  <a:txBody>
                    <a:bodyPr/>
                    <a:lstStyle/>
                    <a:p>
                      <a:r>
                        <a:rPr lang="es-ES_tradnl" dirty="0"/>
                        <a:t>Fácil de implementar</a:t>
                      </a:r>
                    </a:p>
                  </a:txBody>
                  <a:tcPr/>
                </a:tc>
                <a:extLst>
                  <a:ext uri="{0D108BD9-81ED-4DB2-BD59-A6C34878D82A}">
                    <a16:rowId xmlns:a16="http://schemas.microsoft.com/office/drawing/2014/main" val="3002202928"/>
                  </a:ext>
                </a:extLst>
              </a:tr>
              <a:tr h="370840">
                <a:tc>
                  <a:txBody>
                    <a:bodyPr/>
                    <a:lstStyle/>
                    <a:p>
                      <a:r>
                        <a:rPr lang="es-ES_tradnl" dirty="0" err="1"/>
                        <a:t>Thrift</a:t>
                      </a:r>
                      <a:endParaRPr lang="es-ES_tradnl" dirty="0"/>
                    </a:p>
                  </a:txBody>
                  <a:tcPr/>
                </a:tc>
                <a:tc>
                  <a:txBody>
                    <a:bodyPr/>
                    <a:lstStyle/>
                    <a:p>
                      <a:r>
                        <a:rPr lang="es-ES_tradnl" dirty="0"/>
                        <a:t>2007</a:t>
                      </a:r>
                    </a:p>
                  </a:txBody>
                  <a:tcPr/>
                </a:tc>
                <a:tc>
                  <a:txBody>
                    <a:bodyPr/>
                    <a:lstStyle/>
                    <a:p>
                      <a:r>
                        <a:rPr lang="es-ES_tradnl" dirty="0"/>
                        <a:t>JSON o binario</a:t>
                      </a:r>
                    </a:p>
                  </a:txBody>
                  <a:tcPr/>
                </a:tc>
                <a:tc>
                  <a:txBody>
                    <a:bodyPr/>
                    <a:lstStyle/>
                    <a:p>
                      <a:r>
                        <a:rPr lang="es-ES_tradnl" dirty="0"/>
                        <a:t>Adaptable a muchos casos de usos</a:t>
                      </a:r>
                    </a:p>
                  </a:txBody>
                  <a:tcPr/>
                </a:tc>
                <a:extLst>
                  <a:ext uri="{0D108BD9-81ED-4DB2-BD59-A6C34878D82A}">
                    <a16:rowId xmlns:a16="http://schemas.microsoft.com/office/drawing/2014/main" val="89437585"/>
                  </a:ext>
                </a:extLst>
              </a:tr>
              <a:tr h="370840">
                <a:tc>
                  <a:txBody>
                    <a:bodyPr/>
                    <a:lstStyle/>
                    <a:p>
                      <a:r>
                        <a:rPr lang="es-ES_tradnl" dirty="0" err="1"/>
                        <a:t>gRPC</a:t>
                      </a:r>
                      <a:endParaRPr lang="es-ES_tradnl" dirty="0"/>
                    </a:p>
                  </a:txBody>
                  <a:tcPr/>
                </a:tc>
                <a:tc>
                  <a:txBody>
                    <a:bodyPr/>
                    <a:lstStyle/>
                    <a:p>
                      <a:r>
                        <a:rPr lang="es-ES_tradnl" dirty="0"/>
                        <a:t>2015</a:t>
                      </a:r>
                    </a:p>
                  </a:txBody>
                  <a:tcPr/>
                </a:tc>
                <a:tc>
                  <a:txBody>
                    <a:bodyPr/>
                    <a:lstStyle/>
                    <a:p>
                      <a:r>
                        <a:rPr lang="es-ES_tradnl" dirty="0"/>
                        <a:t>JSON y otros</a:t>
                      </a:r>
                    </a:p>
                  </a:txBody>
                  <a:tcPr/>
                </a:tc>
                <a:tc>
                  <a:txBody>
                    <a:bodyPr/>
                    <a:lstStyle/>
                    <a:p>
                      <a:r>
                        <a:rPr lang="es-ES_tradnl" dirty="0"/>
                        <a:t>Habilidad de definir cualquier tipo de función</a:t>
                      </a:r>
                    </a:p>
                  </a:txBody>
                  <a:tcPr/>
                </a:tc>
                <a:extLst>
                  <a:ext uri="{0D108BD9-81ED-4DB2-BD59-A6C34878D82A}">
                    <a16:rowId xmlns:a16="http://schemas.microsoft.com/office/drawing/2014/main" val="2106867664"/>
                  </a:ext>
                </a:extLst>
              </a:tr>
              <a:tr h="370840">
                <a:tc>
                  <a:txBody>
                    <a:bodyPr/>
                    <a:lstStyle/>
                    <a:p>
                      <a:r>
                        <a:rPr lang="es-ES_tradnl" dirty="0" err="1"/>
                        <a:t>GraphQL</a:t>
                      </a:r>
                      <a:endParaRPr lang="es-ES_tradnl" dirty="0"/>
                    </a:p>
                  </a:txBody>
                  <a:tcPr/>
                </a:tc>
                <a:tc>
                  <a:txBody>
                    <a:bodyPr/>
                    <a:lstStyle/>
                    <a:p>
                      <a:r>
                        <a:rPr lang="es-ES_tradnl" dirty="0"/>
                        <a:t>2015</a:t>
                      </a:r>
                    </a:p>
                  </a:txBody>
                  <a:tcPr/>
                </a:tc>
                <a:tc>
                  <a:txBody>
                    <a:bodyPr/>
                    <a:lstStyle/>
                    <a:p>
                      <a:r>
                        <a:rPr lang="es-ES_tradnl" dirty="0"/>
                        <a:t>JSON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Formato de dato flexible</a:t>
                      </a:r>
                    </a:p>
                  </a:txBody>
                  <a:tcPr/>
                </a:tc>
                <a:extLst>
                  <a:ext uri="{0D108BD9-81ED-4DB2-BD59-A6C34878D82A}">
                    <a16:rowId xmlns:a16="http://schemas.microsoft.com/office/drawing/2014/main" val="146121110"/>
                  </a:ext>
                </a:extLst>
              </a:tr>
            </a:tbl>
          </a:graphicData>
        </a:graphic>
      </p:graphicFrame>
      <p:sp>
        <p:nvSpPr>
          <p:cNvPr id="8" name="Footer Placeholder 4">
            <a:extLst>
              <a:ext uri="{FF2B5EF4-FFF2-40B4-BE49-F238E27FC236}">
                <a16:creationId xmlns:a16="http://schemas.microsoft.com/office/drawing/2014/main" id="{804A3F52-AD45-5957-8001-2B955692B45E}"/>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95333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Los microservicios son una forma de diseñar e implementar aplicaciones para ejecutar un servicio. Los microservicios permiten aplicaciones distribuidas en lugar de una gran aplicación monolítica donde las funcionalidades se dividen en fragmentos más pequeños (llamados microservicios). </a:t>
            </a:r>
          </a:p>
          <a:p>
            <a:pPr marL="0" indent="0">
              <a:buNone/>
            </a:pPr>
            <a:r>
              <a:rPr lang="es-ES_tradnl" sz="2400" dirty="0"/>
              <a:t>Esto es contrario a las arquitecturas centralizadas o monolíticas, donde todas las funcionalidades están agrupadas en una gran aplicación. </a:t>
            </a:r>
          </a:p>
          <a:p>
            <a:pPr marL="0" indent="0">
              <a:buNone/>
            </a:pPr>
            <a:r>
              <a:rPr lang="es-ES_tradnl" sz="2400" dirty="0"/>
              <a:t>Los microservicios han ganado popularidad gracias a la </a:t>
            </a:r>
            <a:r>
              <a:rPr lang="es-ES_tradnl" sz="2400" b="1" dirty="0">
                <a:solidFill>
                  <a:schemeClr val="accent1">
                    <a:lumMod val="60000"/>
                    <a:lumOff val="40000"/>
                  </a:schemeClr>
                </a:solidFill>
              </a:rPr>
              <a:t>Arquitectura Orientada a Servicios (SOA)</a:t>
            </a:r>
            <a:r>
              <a:rPr lang="es-ES_tradnl" sz="2400" dirty="0"/>
              <a:t>, una alternativa al desarrollo de aplicaciones tradicionales monolíticas (singulares y autosuficientes).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
        <p:nvSpPr>
          <p:cNvPr id="7" name="Footer Placeholder 4">
            <a:extLst>
              <a:ext uri="{FF2B5EF4-FFF2-40B4-BE49-F238E27FC236}">
                <a16:creationId xmlns:a16="http://schemas.microsoft.com/office/drawing/2014/main" id="{3F1DAAAE-7C9F-86DF-414F-95E89C6384F8}"/>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076427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a:bodyPr>
          <a:lstStyle/>
          <a:p>
            <a:pPr marL="0" indent="0">
              <a:buNone/>
            </a:pPr>
            <a:r>
              <a:rPr lang="es-ES_tradnl" sz="2400" dirty="0"/>
              <a:t>La arquitectura orientada a servicios es un método de desarrollo de software que utiliza componentes de software llamados servicios para crear aplicaciones. </a:t>
            </a:r>
          </a:p>
          <a:p>
            <a:pPr marL="0" indent="0">
              <a:buNone/>
            </a:pPr>
            <a:r>
              <a:rPr lang="es-ES_tradnl" sz="2400" dirty="0"/>
              <a:t>Cada uno de estos servicios brinda una capacidad y, además, pueden comunicarse también con el resto de los servicios mediante diferentes plataformas y </a:t>
            </a:r>
            <a:r>
              <a:rPr lang="es-ES_tradnl" sz="2400" dirty="0" err="1"/>
              <a:t>APIs</a:t>
            </a:r>
            <a:r>
              <a:rPr lang="es-ES_tradnl" sz="2400" dirty="0"/>
              <a:t>. </a:t>
            </a:r>
          </a:p>
          <a:p>
            <a:pPr marL="0" indent="0">
              <a:buNone/>
            </a:pPr>
            <a:r>
              <a:rPr lang="es-ES_tradnl" sz="2400" dirty="0"/>
              <a:t>Los desarrolladores usan SOA para reutilizar servicios en diferentes sistemas o combinar varios servicios independientes para realizar tareas complejas.</a:t>
            </a:r>
          </a:p>
          <a:p>
            <a:pPr marL="0" indent="0">
              <a:buNone/>
            </a:pPr>
            <a:r>
              <a:rPr lang="es-ES_tradnl" sz="2400" i="1" dirty="0"/>
              <a:t>Los proyectos de aprendizaje automático, dado la gran cantidad de pasos que deben realizarse, se ven muy beneficiados con esta arquitectura.</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
        <p:nvSpPr>
          <p:cNvPr id="7" name="Footer Placeholder 4">
            <a:extLst>
              <a:ext uri="{FF2B5EF4-FFF2-40B4-BE49-F238E27FC236}">
                <a16:creationId xmlns:a16="http://schemas.microsoft.com/office/drawing/2014/main" id="{BA18CAB7-095F-8CC2-A6D1-CEBD27E1CD62}"/>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7279941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70000" lnSpcReduction="20000"/>
          </a:bodyPr>
          <a:lstStyle/>
          <a:p>
            <a:pPr marL="0" indent="0">
              <a:buNone/>
            </a:pPr>
            <a:r>
              <a:rPr lang="es-ES_tradnl" sz="2400" dirty="0"/>
              <a:t>No existen directrices estándar bien definidas para la implementación de la arquitectura orientada a servicios (SOA). Sin embargo, algunos principios básicos son comunes en todas las implementaciones de SOA.</a:t>
            </a:r>
          </a:p>
          <a:p>
            <a:r>
              <a:rPr lang="es-ES_tradnl" sz="2400" b="1" dirty="0">
                <a:solidFill>
                  <a:schemeClr val="accent6">
                    <a:lumMod val="60000"/>
                    <a:lumOff val="40000"/>
                  </a:schemeClr>
                </a:solidFill>
              </a:rPr>
              <a:t>Interoperabilidad</a:t>
            </a:r>
            <a:r>
              <a:rPr lang="es-ES_tradnl" sz="2400" dirty="0"/>
              <a:t>: Cada servicio en SOA incluye documentos descriptivos que especifican la funcionalidad del servicio, así como las condiciones y términos relacionados. Cualquier sistema de cliente puede ejecutar un servicio, independientemente de la plataforma o el lenguaje de programación subyacente. </a:t>
            </a:r>
          </a:p>
          <a:p>
            <a:r>
              <a:rPr lang="es-ES_tradnl" sz="2400" b="1" dirty="0">
                <a:solidFill>
                  <a:schemeClr val="accent6">
                    <a:lumMod val="60000"/>
                    <a:lumOff val="40000"/>
                  </a:schemeClr>
                </a:solidFill>
              </a:rPr>
              <a:t>Acoplamiento flexible: </a:t>
            </a:r>
            <a:r>
              <a:rPr lang="es-ES_tradnl" sz="2400" dirty="0"/>
              <a:t>Los servicios en SOA deben acoplarse de forma flexible, teniendo tan poca dependencia en recursos externos, como modelos de datos o sistemas de información, como sea posible. También deben prescindir de un estado sin retener ninguna información sobre sesiones o transacciones pasadas.</a:t>
            </a:r>
          </a:p>
          <a:p>
            <a:r>
              <a:rPr lang="es-ES_tradnl" sz="2400" b="1" dirty="0">
                <a:solidFill>
                  <a:schemeClr val="accent6">
                    <a:lumMod val="60000"/>
                    <a:lumOff val="40000"/>
                  </a:schemeClr>
                </a:solidFill>
              </a:rPr>
              <a:t>Abstracción: </a:t>
            </a:r>
            <a:r>
              <a:rPr lang="es-ES_tradnl" sz="2400" dirty="0"/>
              <a:t>Los clientes o usuarios de servicios en SOA no tienen la necesidad de conocer la lógica del código del servicio o los detalles de la implementación. Para ellos, los servicios deben aparecer como una caja negra. </a:t>
            </a:r>
          </a:p>
          <a:p>
            <a:r>
              <a:rPr lang="es-ES_tradnl" sz="2400" b="1" dirty="0">
                <a:solidFill>
                  <a:schemeClr val="accent6">
                    <a:lumMod val="60000"/>
                    <a:lumOff val="40000"/>
                  </a:schemeClr>
                </a:solidFill>
              </a:rPr>
              <a:t>Granularidad: </a:t>
            </a:r>
            <a:r>
              <a:rPr lang="es-ES_tradnl" sz="2400" dirty="0"/>
              <a:t>Los servicios en SOA deben tener el tamaño y el alcance adecuados; idealmente, deben contar con una función discreta por servicio. Los desarrolladores, por su parte, pueden utilizar varios servicios para crear un servicio compuesto para que lleve a cabo operaciones complejas.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
        <p:nvSpPr>
          <p:cNvPr id="7" name="Footer Placeholder 4">
            <a:extLst>
              <a:ext uri="{FF2B5EF4-FFF2-40B4-BE49-F238E27FC236}">
                <a16:creationId xmlns:a16="http://schemas.microsoft.com/office/drawing/2014/main" id="{0C0F9782-21EC-B40C-358C-87C12AC73551}"/>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885737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0" name="Rounded Rectangle 19">
            <a:extLst>
              <a:ext uri="{FF2B5EF4-FFF2-40B4-BE49-F238E27FC236}">
                <a16:creationId xmlns:a16="http://schemas.microsoft.com/office/drawing/2014/main" id="{6F634975-892B-485F-6FB8-B7552B2B6477}"/>
              </a:ext>
            </a:extLst>
          </p:cNvPr>
          <p:cNvSpPr/>
          <p:nvPr/>
        </p:nvSpPr>
        <p:spPr>
          <a:xfrm>
            <a:off x="2021305" y="2916456"/>
            <a:ext cx="2627698" cy="227156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a:p>
        </p:txBody>
      </p:sp>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27</a:t>
            </a:fld>
            <a:endParaRPr lang="en-US"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pic>
        <p:nvPicPr>
          <p:cNvPr id="11" name="Graphic 10" descr="Database with solid fill">
            <a:extLst>
              <a:ext uri="{FF2B5EF4-FFF2-40B4-BE49-F238E27FC236}">
                <a16:creationId xmlns:a16="http://schemas.microsoft.com/office/drawing/2014/main" id="{C0AEB3A0-1F26-D1FB-C448-870B3806C1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43465" y="5471398"/>
            <a:ext cx="914400" cy="914400"/>
          </a:xfrm>
          <a:prstGeom prst="rect">
            <a:avLst/>
          </a:prstGeom>
        </p:spPr>
      </p:pic>
      <p:pic>
        <p:nvPicPr>
          <p:cNvPr id="13" name="Graphic 12" descr="Office worker female with solid fill">
            <a:extLst>
              <a:ext uri="{FF2B5EF4-FFF2-40B4-BE49-F238E27FC236}">
                <a16:creationId xmlns:a16="http://schemas.microsoft.com/office/drawing/2014/main" id="{62094D23-316E-DF92-60B3-BF52437EA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25280" y="1701684"/>
            <a:ext cx="914400" cy="914400"/>
          </a:xfrm>
          <a:prstGeom prst="rect">
            <a:avLst/>
          </a:prstGeom>
        </p:spPr>
      </p:pic>
      <p:sp>
        <p:nvSpPr>
          <p:cNvPr id="14" name="Hexagon 13">
            <a:extLst>
              <a:ext uri="{FF2B5EF4-FFF2-40B4-BE49-F238E27FC236}">
                <a16:creationId xmlns:a16="http://schemas.microsoft.com/office/drawing/2014/main" id="{BAF90C25-4B52-4091-D1EF-F255EE6D065B}"/>
              </a:ext>
            </a:extLst>
          </p:cNvPr>
          <p:cNvSpPr/>
          <p:nvPr/>
        </p:nvSpPr>
        <p:spPr>
          <a:xfrm>
            <a:off x="2925280" y="313488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5" name="Hexagon 14">
            <a:extLst>
              <a:ext uri="{FF2B5EF4-FFF2-40B4-BE49-F238E27FC236}">
                <a16:creationId xmlns:a16="http://schemas.microsoft.com/office/drawing/2014/main" id="{DF0B0D95-5015-8465-8FAB-D1CB303C451E}"/>
              </a:ext>
            </a:extLst>
          </p:cNvPr>
          <p:cNvSpPr/>
          <p:nvPr/>
        </p:nvSpPr>
        <p:spPr>
          <a:xfrm>
            <a:off x="3676050" y="352082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6" name="Hexagon 15">
            <a:extLst>
              <a:ext uri="{FF2B5EF4-FFF2-40B4-BE49-F238E27FC236}">
                <a16:creationId xmlns:a16="http://schemas.microsoft.com/office/drawing/2014/main" id="{D08738EF-EAFC-269E-39B0-602FAEC23E43}"/>
              </a:ext>
            </a:extLst>
          </p:cNvPr>
          <p:cNvSpPr/>
          <p:nvPr/>
        </p:nvSpPr>
        <p:spPr>
          <a:xfrm>
            <a:off x="2174510" y="3532701"/>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7" name="Hexagon 16">
            <a:extLst>
              <a:ext uri="{FF2B5EF4-FFF2-40B4-BE49-F238E27FC236}">
                <a16:creationId xmlns:a16="http://schemas.microsoft.com/office/drawing/2014/main" id="{8B3B1588-9174-5A15-EC5D-B7F20171B4FE}"/>
              </a:ext>
            </a:extLst>
          </p:cNvPr>
          <p:cNvSpPr/>
          <p:nvPr/>
        </p:nvSpPr>
        <p:spPr>
          <a:xfrm>
            <a:off x="2925280" y="392393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8" name="Hexagon 17">
            <a:extLst>
              <a:ext uri="{FF2B5EF4-FFF2-40B4-BE49-F238E27FC236}">
                <a16:creationId xmlns:a16="http://schemas.microsoft.com/office/drawing/2014/main" id="{1B61DBB1-7320-C2DD-8492-2AC27C930354}"/>
              </a:ext>
            </a:extLst>
          </p:cNvPr>
          <p:cNvSpPr/>
          <p:nvPr/>
        </p:nvSpPr>
        <p:spPr>
          <a:xfrm>
            <a:off x="2174510" y="4333403"/>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19" name="Hexagon 18">
            <a:extLst>
              <a:ext uri="{FF2B5EF4-FFF2-40B4-BE49-F238E27FC236}">
                <a16:creationId xmlns:a16="http://schemas.microsoft.com/office/drawing/2014/main" id="{84404EE9-001D-FF6F-F8C0-7761D0FB860D}"/>
              </a:ext>
            </a:extLst>
          </p:cNvPr>
          <p:cNvSpPr/>
          <p:nvPr/>
        </p:nvSpPr>
        <p:spPr>
          <a:xfrm>
            <a:off x="3589022" y="437270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cxnSp>
        <p:nvCxnSpPr>
          <p:cNvPr id="22" name="Straight Connector 21">
            <a:extLst>
              <a:ext uri="{FF2B5EF4-FFF2-40B4-BE49-F238E27FC236}">
                <a16:creationId xmlns:a16="http://schemas.microsoft.com/office/drawing/2014/main" id="{A17235CF-D403-9D5F-32DE-72DE9AD6EF81}"/>
              </a:ext>
            </a:extLst>
          </p:cNvPr>
          <p:cNvCxnSpPr>
            <a:cxnSpLocks/>
            <a:stCxn id="20" idx="2"/>
          </p:cNvCxnSpPr>
          <p:nvPr/>
        </p:nvCxnSpPr>
        <p:spPr>
          <a:xfrm>
            <a:off x="3335154" y="5188018"/>
            <a:ext cx="0" cy="300372"/>
          </a:xfrm>
          <a:prstGeom prst="line">
            <a:avLst/>
          </a:prstGeom>
          <a:ln w="381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FABFCF18-58D3-0F57-A739-DAF684E7D47F}"/>
              </a:ext>
            </a:extLst>
          </p:cNvPr>
          <p:cNvCxnSpPr>
            <a:cxnSpLocks/>
          </p:cNvCxnSpPr>
          <p:nvPr/>
        </p:nvCxnSpPr>
        <p:spPr>
          <a:xfrm>
            <a:off x="3382480"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D42F29AC-BD0D-A817-1070-AAD96E036B76}"/>
              </a:ext>
            </a:extLst>
          </p:cNvPr>
          <p:cNvSpPr txBox="1"/>
          <p:nvPr/>
        </p:nvSpPr>
        <p:spPr>
          <a:xfrm>
            <a:off x="3609255" y="1974703"/>
            <a:ext cx="938077" cy="369332"/>
          </a:xfrm>
          <a:prstGeom prst="rect">
            <a:avLst/>
          </a:prstGeom>
          <a:noFill/>
        </p:spPr>
        <p:txBody>
          <a:bodyPr wrap="none" rtlCol="0">
            <a:spAutoFit/>
          </a:bodyPr>
          <a:lstStyle/>
          <a:p>
            <a:r>
              <a:rPr lang="es-ES_tradnl" dirty="0"/>
              <a:t>Cliente</a:t>
            </a:r>
          </a:p>
        </p:txBody>
      </p:sp>
      <p:sp>
        <p:nvSpPr>
          <p:cNvPr id="26" name="TextBox 25">
            <a:extLst>
              <a:ext uri="{FF2B5EF4-FFF2-40B4-BE49-F238E27FC236}">
                <a16:creationId xmlns:a16="http://schemas.microsoft.com/office/drawing/2014/main" id="{0F4367C1-C17F-F604-1E9D-6F09CFA95631}"/>
              </a:ext>
            </a:extLst>
          </p:cNvPr>
          <p:cNvSpPr txBox="1"/>
          <p:nvPr/>
        </p:nvSpPr>
        <p:spPr>
          <a:xfrm>
            <a:off x="3582396" y="5743932"/>
            <a:ext cx="506870" cy="369332"/>
          </a:xfrm>
          <a:prstGeom prst="rect">
            <a:avLst/>
          </a:prstGeom>
          <a:noFill/>
        </p:spPr>
        <p:txBody>
          <a:bodyPr wrap="none" rtlCol="0">
            <a:spAutoFit/>
          </a:bodyPr>
          <a:lstStyle/>
          <a:p>
            <a:r>
              <a:rPr lang="es-ES_tradnl" dirty="0"/>
              <a:t>DB</a:t>
            </a:r>
          </a:p>
        </p:txBody>
      </p:sp>
      <p:sp>
        <p:nvSpPr>
          <p:cNvPr id="27" name="TextBox 26">
            <a:extLst>
              <a:ext uri="{FF2B5EF4-FFF2-40B4-BE49-F238E27FC236}">
                <a16:creationId xmlns:a16="http://schemas.microsoft.com/office/drawing/2014/main" id="{9BB56C28-6B79-1A54-2010-77E1C857F702}"/>
              </a:ext>
            </a:extLst>
          </p:cNvPr>
          <p:cNvSpPr txBox="1"/>
          <p:nvPr/>
        </p:nvSpPr>
        <p:spPr>
          <a:xfrm>
            <a:off x="290455" y="2716352"/>
            <a:ext cx="1519684" cy="338554"/>
          </a:xfrm>
          <a:prstGeom prst="rect">
            <a:avLst/>
          </a:prstGeom>
          <a:noFill/>
        </p:spPr>
        <p:txBody>
          <a:bodyPr wrap="square" rtlCol="0">
            <a:spAutoFit/>
          </a:bodyPr>
          <a:lstStyle/>
          <a:p>
            <a:pPr algn="r"/>
            <a:r>
              <a:rPr lang="es-ES_tradnl" sz="1600" dirty="0"/>
              <a:t>Componentes</a:t>
            </a:r>
            <a:endParaRPr lang="es-ES_tradnl" dirty="0"/>
          </a:p>
        </p:txBody>
      </p:sp>
      <p:cxnSp>
        <p:nvCxnSpPr>
          <p:cNvPr id="29" name="Straight Arrow Connector 28">
            <a:extLst>
              <a:ext uri="{FF2B5EF4-FFF2-40B4-BE49-F238E27FC236}">
                <a16:creationId xmlns:a16="http://schemas.microsoft.com/office/drawing/2014/main" id="{347A39EF-7FDA-B541-4A23-2699F3BF75A9}"/>
              </a:ext>
            </a:extLst>
          </p:cNvPr>
          <p:cNvCxnSpPr>
            <a:cxnSpLocks/>
          </p:cNvCxnSpPr>
          <p:nvPr/>
        </p:nvCxnSpPr>
        <p:spPr>
          <a:xfrm>
            <a:off x="1726163" y="3054906"/>
            <a:ext cx="830425" cy="276123"/>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pic>
        <p:nvPicPr>
          <p:cNvPr id="32" name="Graphic 31" descr="Office worker female with solid fill">
            <a:extLst>
              <a:ext uri="{FF2B5EF4-FFF2-40B4-BE49-F238E27FC236}">
                <a16:creationId xmlns:a16="http://schemas.microsoft.com/office/drawing/2014/main" id="{8A21E184-B4B3-0CC5-DFD6-9610D837FFD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97048" y="1694074"/>
            <a:ext cx="914400" cy="914400"/>
          </a:xfrm>
          <a:prstGeom prst="rect">
            <a:avLst/>
          </a:prstGeom>
        </p:spPr>
      </p:pic>
      <p:sp>
        <p:nvSpPr>
          <p:cNvPr id="33" name="TextBox 32">
            <a:extLst>
              <a:ext uri="{FF2B5EF4-FFF2-40B4-BE49-F238E27FC236}">
                <a16:creationId xmlns:a16="http://schemas.microsoft.com/office/drawing/2014/main" id="{652B790E-E10F-8CD1-AC45-7ADBCBF6A218}"/>
              </a:ext>
            </a:extLst>
          </p:cNvPr>
          <p:cNvSpPr txBox="1"/>
          <p:nvPr/>
        </p:nvSpPr>
        <p:spPr>
          <a:xfrm>
            <a:off x="9229633" y="1963566"/>
            <a:ext cx="938077" cy="369332"/>
          </a:xfrm>
          <a:prstGeom prst="rect">
            <a:avLst/>
          </a:prstGeom>
          <a:noFill/>
        </p:spPr>
        <p:txBody>
          <a:bodyPr wrap="none" rtlCol="0">
            <a:spAutoFit/>
          </a:bodyPr>
          <a:lstStyle/>
          <a:p>
            <a:r>
              <a:rPr lang="es-ES_tradnl" dirty="0"/>
              <a:t>Cliente</a:t>
            </a:r>
          </a:p>
        </p:txBody>
      </p:sp>
      <p:sp>
        <p:nvSpPr>
          <p:cNvPr id="34" name="Rounded Rectangle 33">
            <a:extLst>
              <a:ext uri="{FF2B5EF4-FFF2-40B4-BE49-F238E27FC236}">
                <a16:creationId xmlns:a16="http://schemas.microsoft.com/office/drawing/2014/main" id="{1A3E2121-A7DC-0222-0DE1-3D4DB6DF0999}"/>
              </a:ext>
            </a:extLst>
          </p:cNvPr>
          <p:cNvSpPr/>
          <p:nvPr/>
        </p:nvSpPr>
        <p:spPr>
          <a:xfrm>
            <a:off x="6534625" y="2916456"/>
            <a:ext cx="4646337" cy="703822"/>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dirty="0"/>
              <a:t>API</a:t>
            </a:r>
          </a:p>
        </p:txBody>
      </p:sp>
      <p:cxnSp>
        <p:nvCxnSpPr>
          <p:cNvPr id="35" name="Straight Connector 34">
            <a:extLst>
              <a:ext uri="{FF2B5EF4-FFF2-40B4-BE49-F238E27FC236}">
                <a16:creationId xmlns:a16="http://schemas.microsoft.com/office/drawing/2014/main" id="{01D3EA52-0121-39DD-5DC8-930E8F14EEEE}"/>
              </a:ext>
            </a:extLst>
          </p:cNvPr>
          <p:cNvCxnSpPr>
            <a:cxnSpLocks/>
          </p:cNvCxnSpPr>
          <p:nvPr/>
        </p:nvCxnSpPr>
        <p:spPr>
          <a:xfrm>
            <a:off x="8854248" y="2616084"/>
            <a:ext cx="0" cy="300372"/>
          </a:xfrm>
          <a:prstGeom prst="line">
            <a:avLst/>
          </a:prstGeom>
          <a:ln w="38100"/>
        </p:spPr>
        <p:style>
          <a:lnRef idx="1">
            <a:schemeClr val="dk1"/>
          </a:lnRef>
          <a:fillRef idx="0">
            <a:schemeClr val="dk1"/>
          </a:fillRef>
          <a:effectRef idx="0">
            <a:schemeClr val="dk1"/>
          </a:effectRef>
          <a:fontRef idx="minor">
            <a:schemeClr val="tx1"/>
          </a:fontRef>
        </p:style>
      </p:cxnSp>
      <p:sp>
        <p:nvSpPr>
          <p:cNvPr id="36" name="Hexagon 35">
            <a:extLst>
              <a:ext uri="{FF2B5EF4-FFF2-40B4-BE49-F238E27FC236}">
                <a16:creationId xmlns:a16="http://schemas.microsoft.com/office/drawing/2014/main" id="{B9182E2B-5490-B696-9504-47FE39021597}"/>
              </a:ext>
            </a:extLst>
          </p:cNvPr>
          <p:cNvSpPr/>
          <p:nvPr/>
        </p:nvSpPr>
        <p:spPr>
          <a:xfrm>
            <a:off x="6534625"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7" name="Hexagon 36">
            <a:extLst>
              <a:ext uri="{FF2B5EF4-FFF2-40B4-BE49-F238E27FC236}">
                <a16:creationId xmlns:a16="http://schemas.microsoft.com/office/drawing/2014/main" id="{74C095A0-C260-4C43-FDA3-911897E45AD3}"/>
              </a:ext>
            </a:extLst>
          </p:cNvPr>
          <p:cNvSpPr/>
          <p:nvPr/>
        </p:nvSpPr>
        <p:spPr>
          <a:xfrm>
            <a:off x="7506744"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8" name="Hexagon 37">
            <a:extLst>
              <a:ext uri="{FF2B5EF4-FFF2-40B4-BE49-F238E27FC236}">
                <a16:creationId xmlns:a16="http://schemas.microsoft.com/office/drawing/2014/main" id="{EC7231CD-8C0E-4FC6-070C-A528B8BD7344}"/>
              </a:ext>
            </a:extLst>
          </p:cNvPr>
          <p:cNvSpPr/>
          <p:nvPr/>
        </p:nvSpPr>
        <p:spPr>
          <a:xfrm>
            <a:off x="8478863" y="4080229"/>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39" name="Hexagon 38">
            <a:extLst>
              <a:ext uri="{FF2B5EF4-FFF2-40B4-BE49-F238E27FC236}">
                <a16:creationId xmlns:a16="http://schemas.microsoft.com/office/drawing/2014/main" id="{C319A4D4-C6B4-264F-560B-C67E7F2D09D2}"/>
              </a:ext>
            </a:extLst>
          </p:cNvPr>
          <p:cNvSpPr/>
          <p:nvPr/>
        </p:nvSpPr>
        <p:spPr>
          <a:xfrm>
            <a:off x="9458074"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0" name="Hexagon 39">
            <a:extLst>
              <a:ext uri="{FF2B5EF4-FFF2-40B4-BE49-F238E27FC236}">
                <a16:creationId xmlns:a16="http://schemas.microsoft.com/office/drawing/2014/main" id="{224D83AF-0F32-5FEE-10A0-C25185A219EE}"/>
              </a:ext>
            </a:extLst>
          </p:cNvPr>
          <p:cNvSpPr/>
          <p:nvPr/>
        </p:nvSpPr>
        <p:spPr>
          <a:xfrm>
            <a:off x="10430193" y="4055517"/>
            <a:ext cx="750770" cy="641926"/>
          </a:xfrm>
          <a:prstGeom prst="hexagon">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s-ES_tradnl" dirty="0"/>
          </a:p>
        </p:txBody>
      </p:sp>
      <p:sp>
        <p:nvSpPr>
          <p:cNvPr id="41" name="TextBox 40">
            <a:extLst>
              <a:ext uri="{FF2B5EF4-FFF2-40B4-BE49-F238E27FC236}">
                <a16:creationId xmlns:a16="http://schemas.microsoft.com/office/drawing/2014/main" id="{8D90444C-8A0F-8BF2-1DDE-EC6951FB7F4C}"/>
              </a:ext>
            </a:extLst>
          </p:cNvPr>
          <p:cNvSpPr txBox="1"/>
          <p:nvPr/>
        </p:nvSpPr>
        <p:spPr>
          <a:xfrm>
            <a:off x="4875265" y="4196533"/>
            <a:ext cx="1687321" cy="369332"/>
          </a:xfrm>
          <a:prstGeom prst="rect">
            <a:avLst/>
          </a:prstGeom>
          <a:noFill/>
        </p:spPr>
        <p:txBody>
          <a:bodyPr wrap="none" rtlCol="0">
            <a:spAutoFit/>
          </a:bodyPr>
          <a:lstStyle/>
          <a:p>
            <a:r>
              <a:rPr lang="es-ES_tradnl" dirty="0"/>
              <a:t>Microservicios</a:t>
            </a:r>
          </a:p>
        </p:txBody>
      </p:sp>
      <p:cxnSp>
        <p:nvCxnSpPr>
          <p:cNvPr id="42" name="Straight Connector 41">
            <a:extLst>
              <a:ext uri="{FF2B5EF4-FFF2-40B4-BE49-F238E27FC236}">
                <a16:creationId xmlns:a16="http://schemas.microsoft.com/office/drawing/2014/main" id="{315B2F39-0614-BADF-AD20-5837D231194F}"/>
              </a:ext>
            </a:extLst>
          </p:cNvPr>
          <p:cNvCxnSpPr>
            <a:cxnSpLocks/>
          </p:cNvCxnSpPr>
          <p:nvPr/>
        </p:nvCxnSpPr>
        <p:spPr>
          <a:xfrm>
            <a:off x="8854248" y="3620278"/>
            <a:ext cx="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08CC433B-1C36-3A67-572F-A6676B883708}"/>
              </a:ext>
            </a:extLst>
          </p:cNvPr>
          <p:cNvCxnSpPr>
            <a:cxnSpLocks/>
            <a:stCxn id="34" idx="2"/>
            <a:endCxn id="39" idx="4"/>
          </p:cNvCxnSpPr>
          <p:nvPr/>
        </p:nvCxnSpPr>
        <p:spPr>
          <a:xfrm>
            <a:off x="8857794" y="3620278"/>
            <a:ext cx="760762"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C361F4FE-57E0-7008-F5E4-71D1569F0CF3}"/>
              </a:ext>
            </a:extLst>
          </p:cNvPr>
          <p:cNvCxnSpPr>
            <a:cxnSpLocks/>
            <a:stCxn id="34" idx="2"/>
            <a:endCxn id="40" idx="4"/>
          </p:cNvCxnSpPr>
          <p:nvPr/>
        </p:nvCxnSpPr>
        <p:spPr>
          <a:xfrm>
            <a:off x="8857794" y="3620278"/>
            <a:ext cx="1732881" cy="435239"/>
          </a:xfrm>
          <a:prstGeom prst="line">
            <a:avLst/>
          </a:prstGeom>
          <a:ln w="381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2836B72-BA8E-7552-A707-791D8CF3235A}"/>
              </a:ext>
            </a:extLst>
          </p:cNvPr>
          <p:cNvCxnSpPr>
            <a:cxnSpLocks/>
            <a:stCxn id="34" idx="2"/>
            <a:endCxn id="36" idx="5"/>
          </p:cNvCxnSpPr>
          <p:nvPr/>
        </p:nvCxnSpPr>
        <p:spPr>
          <a:xfrm flipH="1">
            <a:off x="7124914" y="3620278"/>
            <a:ext cx="1732880" cy="459951"/>
          </a:xfrm>
          <a:prstGeom prst="line">
            <a:avLst/>
          </a:prstGeom>
          <a:ln w="381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44B515CA-6E58-93E4-9A33-7B7B718C2BF1}"/>
              </a:ext>
            </a:extLst>
          </p:cNvPr>
          <p:cNvCxnSpPr>
            <a:cxnSpLocks/>
            <a:stCxn id="34" idx="2"/>
            <a:endCxn id="37" idx="5"/>
          </p:cNvCxnSpPr>
          <p:nvPr/>
        </p:nvCxnSpPr>
        <p:spPr>
          <a:xfrm flipH="1">
            <a:off x="8097033" y="3620278"/>
            <a:ext cx="760761" cy="459951"/>
          </a:xfrm>
          <a:prstGeom prst="line">
            <a:avLst/>
          </a:prstGeom>
          <a:ln w="38100"/>
        </p:spPr>
        <p:style>
          <a:lnRef idx="1">
            <a:schemeClr val="dk1"/>
          </a:lnRef>
          <a:fillRef idx="0">
            <a:schemeClr val="dk1"/>
          </a:fillRef>
          <a:effectRef idx="0">
            <a:schemeClr val="dk1"/>
          </a:effectRef>
          <a:fontRef idx="minor">
            <a:schemeClr val="tx1"/>
          </a:fontRef>
        </p:style>
      </p:cxnSp>
      <p:pic>
        <p:nvPicPr>
          <p:cNvPr id="57" name="Graphic 56" descr="Database with solid fill">
            <a:extLst>
              <a:ext uri="{FF2B5EF4-FFF2-40B4-BE49-F238E27FC236}">
                <a16:creationId xmlns:a16="http://schemas.microsoft.com/office/drawing/2014/main" id="{05404A12-83F7-9D03-B9A9-5507ED3DD8D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52810" y="5182106"/>
            <a:ext cx="914400" cy="914400"/>
          </a:xfrm>
          <a:prstGeom prst="rect">
            <a:avLst/>
          </a:prstGeom>
        </p:spPr>
      </p:pic>
      <p:pic>
        <p:nvPicPr>
          <p:cNvPr id="58" name="Graphic 57" descr="Database with solid fill">
            <a:extLst>
              <a:ext uri="{FF2B5EF4-FFF2-40B4-BE49-F238E27FC236}">
                <a16:creationId xmlns:a16="http://schemas.microsoft.com/office/drawing/2014/main" id="{50E1028C-8C58-244E-1706-C16F0468CE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451913" y="5173621"/>
            <a:ext cx="914400" cy="914400"/>
          </a:xfrm>
          <a:prstGeom prst="rect">
            <a:avLst/>
          </a:prstGeom>
        </p:spPr>
      </p:pic>
      <p:pic>
        <p:nvPicPr>
          <p:cNvPr id="59" name="Graphic 58" descr="Database with solid fill">
            <a:extLst>
              <a:ext uri="{FF2B5EF4-FFF2-40B4-BE49-F238E27FC236}">
                <a16:creationId xmlns:a16="http://schemas.microsoft.com/office/drawing/2014/main" id="{5A2596D0-48D8-16C6-9029-17204DA74B6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76874" y="5167395"/>
            <a:ext cx="914400" cy="914400"/>
          </a:xfrm>
          <a:prstGeom prst="rect">
            <a:avLst/>
          </a:prstGeom>
        </p:spPr>
      </p:pic>
      <p:pic>
        <p:nvPicPr>
          <p:cNvPr id="60" name="Graphic 59" descr="Database with solid fill">
            <a:extLst>
              <a:ext uri="{FF2B5EF4-FFF2-40B4-BE49-F238E27FC236}">
                <a16:creationId xmlns:a16="http://schemas.microsoft.com/office/drawing/2014/main" id="{24DD72A4-EC66-4641-FE45-A4533614CA2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365416" y="5138776"/>
            <a:ext cx="914400" cy="914400"/>
          </a:xfrm>
          <a:prstGeom prst="rect">
            <a:avLst/>
          </a:prstGeom>
        </p:spPr>
      </p:pic>
      <p:pic>
        <p:nvPicPr>
          <p:cNvPr id="61" name="Graphic 60" descr="Database with solid fill">
            <a:extLst>
              <a:ext uri="{FF2B5EF4-FFF2-40B4-BE49-F238E27FC236}">
                <a16:creationId xmlns:a16="http://schemas.microsoft.com/office/drawing/2014/main" id="{5210EB24-A403-5167-6992-FDAB254043E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53958" y="5132682"/>
            <a:ext cx="914400" cy="914400"/>
          </a:xfrm>
          <a:prstGeom prst="rect">
            <a:avLst/>
          </a:prstGeom>
        </p:spPr>
      </p:pic>
      <p:cxnSp>
        <p:nvCxnSpPr>
          <p:cNvPr id="62" name="Straight Connector 61">
            <a:extLst>
              <a:ext uri="{FF2B5EF4-FFF2-40B4-BE49-F238E27FC236}">
                <a16:creationId xmlns:a16="http://schemas.microsoft.com/office/drawing/2014/main" id="{3113C5B0-64D6-AC7D-E48F-758DDB0C2F70}"/>
              </a:ext>
            </a:extLst>
          </p:cNvPr>
          <p:cNvCxnSpPr>
            <a:cxnSpLocks/>
            <a:endCxn id="57" idx="0"/>
          </p:cNvCxnSpPr>
          <p:nvPr/>
        </p:nvCxnSpPr>
        <p:spPr>
          <a:xfrm>
            <a:off x="6910010"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908510BF-3037-4C3A-3307-D4C2340D2B8B}"/>
              </a:ext>
            </a:extLst>
          </p:cNvPr>
          <p:cNvCxnSpPr>
            <a:cxnSpLocks/>
          </p:cNvCxnSpPr>
          <p:nvPr/>
        </p:nvCxnSpPr>
        <p:spPr>
          <a:xfrm>
            <a:off x="7890596" y="4728048"/>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F5CA9605-2098-A34A-6814-F534AA74EE3A}"/>
              </a:ext>
            </a:extLst>
          </p:cNvPr>
          <p:cNvCxnSpPr>
            <a:cxnSpLocks/>
          </p:cNvCxnSpPr>
          <p:nvPr/>
        </p:nvCxnSpPr>
        <p:spPr>
          <a:xfrm>
            <a:off x="8854248" y="4732156"/>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71CEF3B2-02DD-F5AC-74CD-3E727E9B9486}"/>
              </a:ext>
            </a:extLst>
          </p:cNvPr>
          <p:cNvCxnSpPr>
            <a:cxnSpLocks/>
          </p:cNvCxnSpPr>
          <p:nvPr/>
        </p:nvCxnSpPr>
        <p:spPr>
          <a:xfrm>
            <a:off x="9827742" y="4707274"/>
            <a:ext cx="0" cy="449950"/>
          </a:xfrm>
          <a:prstGeom prst="line">
            <a:avLst/>
          </a:prstGeom>
          <a:ln w="38100"/>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DAAF05AE-CC81-E2F3-67CB-74E3B102DC76}"/>
              </a:ext>
            </a:extLst>
          </p:cNvPr>
          <p:cNvCxnSpPr>
            <a:cxnSpLocks/>
          </p:cNvCxnSpPr>
          <p:nvPr/>
        </p:nvCxnSpPr>
        <p:spPr>
          <a:xfrm>
            <a:off x="10805578" y="4693672"/>
            <a:ext cx="0" cy="449950"/>
          </a:xfrm>
          <a:prstGeom prst="line">
            <a:avLst/>
          </a:prstGeom>
          <a:ln w="38100"/>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6E17DCE-59C9-A594-C719-D90B72FAC370}"/>
              </a:ext>
            </a:extLst>
          </p:cNvPr>
          <p:cNvSpPr txBox="1"/>
          <p:nvPr/>
        </p:nvSpPr>
        <p:spPr>
          <a:xfrm>
            <a:off x="8580639" y="6105045"/>
            <a:ext cx="506870" cy="369332"/>
          </a:xfrm>
          <a:prstGeom prst="rect">
            <a:avLst/>
          </a:prstGeom>
          <a:noFill/>
        </p:spPr>
        <p:txBody>
          <a:bodyPr wrap="none" rtlCol="0">
            <a:spAutoFit/>
          </a:bodyPr>
          <a:lstStyle/>
          <a:p>
            <a:r>
              <a:rPr lang="es-ES_tradnl" dirty="0"/>
              <a:t>DB</a:t>
            </a:r>
          </a:p>
        </p:txBody>
      </p:sp>
      <p:sp>
        <p:nvSpPr>
          <p:cNvPr id="3" name="Footer Placeholder 4">
            <a:extLst>
              <a:ext uri="{FF2B5EF4-FFF2-40B4-BE49-F238E27FC236}">
                <a16:creationId xmlns:a16="http://schemas.microsoft.com/office/drawing/2014/main" id="{9C416283-8B87-4040-CB2D-0E61894791C4}"/>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402981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28</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236394"/>
          </a:xfrm>
        </p:spPr>
        <p:txBody>
          <a:bodyPr>
            <a:normAutofit fontScale="92500"/>
          </a:bodyPr>
          <a:lstStyle/>
          <a:p>
            <a:pPr marL="0" indent="0">
              <a:buNone/>
            </a:pPr>
            <a:r>
              <a:rPr lang="es-ES_tradnl" sz="2400" dirty="0"/>
              <a:t>La arquitectura basada en microservicios anima a los equipos de desarrollo de software a apropiarse de sus servicios o módulos. </a:t>
            </a:r>
          </a:p>
          <a:p>
            <a:pPr marL="0" indent="0">
              <a:buNone/>
            </a:pPr>
            <a:r>
              <a:rPr lang="es-ES_tradnl" sz="2400" dirty="0"/>
              <a:t>Una posible desventaja de la arquitectura basada en microservicios es que, si se divide una aplicación en partes, existe una gran necesidad de que esas partes se comuniquen de manera efectiva para mantener el servicio en funcionamiento.</a:t>
            </a:r>
          </a:p>
          <a:p>
            <a:pPr marL="0" indent="0">
              <a:buNone/>
            </a:pPr>
            <a:r>
              <a:rPr lang="es-ES_tradnl" sz="2400" dirty="0"/>
              <a:t>Como resultado de la arquitectura basada en microservicios, una API es el resultado directo de implementar esa arquitectura en su aplicación. Mientras que, al mismo tiempo, una API es una herramienta esencial para que la comunicación entre servicios en una arquitectura basada en microservicios funcione de manera eficiente.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6"/>
                </a:solidFill>
              </a:rPr>
              <a:t>Microservicios</a:t>
            </a:r>
          </a:p>
        </p:txBody>
      </p:sp>
      <p:sp>
        <p:nvSpPr>
          <p:cNvPr id="7" name="Footer Placeholder 4">
            <a:extLst>
              <a:ext uri="{FF2B5EF4-FFF2-40B4-BE49-F238E27FC236}">
                <a16:creationId xmlns:a16="http://schemas.microsoft.com/office/drawing/2014/main" id="{F4D74575-F789-ECA3-8BDA-B01C94E07963}"/>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951942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29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fontScale="77500" lnSpcReduction="20000"/>
          </a:bodyPr>
          <a:lstStyle/>
          <a:p>
            <a:pPr marL="0" indent="0">
              <a:buNone/>
            </a:pPr>
            <a:r>
              <a:rPr lang="es-ES_tradnl" sz="2400" dirty="0"/>
              <a:t>Supongamos que estamos armando nuestra prueba de concepto, desarrollamos un modelo en una notebook, y queremos probarlo para mostrarlo a interesados y validar el uso de caso (nivel 0).</a:t>
            </a:r>
          </a:p>
          <a:p>
            <a:pPr marL="0" indent="0">
              <a:buNone/>
            </a:pPr>
            <a:r>
              <a:rPr lang="es-ES_tradnl" sz="2400" dirty="0"/>
              <a:t>En este caso, desarrollamos una aplicación de Python monolítica que hace lo siguiente:</a:t>
            </a:r>
          </a:p>
          <a:p>
            <a:r>
              <a:rPr lang="es-ES_tradnl" sz="2400" dirty="0"/>
              <a:t>Captura imágenes de todas las cámaras</a:t>
            </a:r>
          </a:p>
          <a:p>
            <a:r>
              <a:rPr lang="es-ES_tradnl" sz="2400" dirty="0"/>
              <a:t>Determina si los animales que están en un espacio son perros o gatos.</a:t>
            </a:r>
          </a:p>
          <a:p>
            <a:r>
              <a:rPr lang="es-ES_tradnl" sz="2400" dirty="0"/>
              <a:t>Agrega todas las estimaciones para determinar el estado de los animales en adopción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7" name="Rectangle 6">
            <a:extLst>
              <a:ext uri="{FF2B5EF4-FFF2-40B4-BE49-F238E27FC236}">
                <a16:creationId xmlns:a16="http://schemas.microsoft.com/office/drawing/2014/main" id="{96A65010-5829-50F1-B635-67EBA92578AA}"/>
              </a:ext>
            </a:extLst>
          </p:cNvPr>
          <p:cNvSpPr/>
          <p:nvPr/>
        </p:nvSpPr>
        <p:spPr>
          <a:xfrm>
            <a:off x="5551715" y="2033769"/>
            <a:ext cx="3783624" cy="212897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s-ES_tradnl" dirty="0"/>
          </a:p>
        </p:txBody>
      </p:sp>
      <p:sp>
        <p:nvSpPr>
          <p:cNvPr id="8" name="TextBox 7">
            <a:extLst>
              <a:ext uri="{FF2B5EF4-FFF2-40B4-BE49-F238E27FC236}">
                <a16:creationId xmlns:a16="http://schemas.microsoft.com/office/drawing/2014/main" id="{60BCFA2C-C9BB-5724-77AA-F6C84567DC89}"/>
              </a:ext>
            </a:extLst>
          </p:cNvPr>
          <p:cNvSpPr txBox="1"/>
          <p:nvPr/>
        </p:nvSpPr>
        <p:spPr>
          <a:xfrm>
            <a:off x="5551715" y="2091511"/>
            <a:ext cx="1071127" cy="369332"/>
          </a:xfrm>
          <a:prstGeom prst="rect">
            <a:avLst/>
          </a:prstGeom>
          <a:noFill/>
        </p:spPr>
        <p:txBody>
          <a:bodyPr wrap="none" rtlCol="0">
            <a:spAutoFit/>
          </a:bodyPr>
          <a:lstStyle/>
          <a:p>
            <a:r>
              <a:rPr lang="es-ES_tradnl" dirty="0">
                <a:solidFill>
                  <a:schemeClr val="bg1"/>
                </a:solidFill>
              </a:rPr>
              <a:t>Servidor</a:t>
            </a: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687427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2" name="Rectangle 11">
            <a:extLst>
              <a:ext uri="{FF2B5EF4-FFF2-40B4-BE49-F238E27FC236}">
                <a16:creationId xmlns:a16="http://schemas.microsoft.com/office/drawing/2014/main" id="{8E273AB1-94E9-379E-B721-77E8EB7E98AD}"/>
              </a:ext>
            </a:extLst>
          </p:cNvPr>
          <p:cNvSpPr/>
          <p:nvPr/>
        </p:nvSpPr>
        <p:spPr>
          <a:xfrm>
            <a:off x="5666342" y="276468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509718" y="4027017"/>
            <a:ext cx="983305" cy="983305"/>
          </a:xfrm>
          <a:prstGeom prst="rect">
            <a:avLst/>
          </a:prstGeom>
        </p:spPr>
      </p:pic>
      <p:sp>
        <p:nvSpPr>
          <p:cNvPr id="13" name="Footer Placeholder 4">
            <a:extLst>
              <a:ext uri="{FF2B5EF4-FFF2-40B4-BE49-F238E27FC236}">
                <a16:creationId xmlns:a16="http://schemas.microsoft.com/office/drawing/2014/main" id="{36F98D59-B2A8-562D-0ED3-B41BF22F2D1C}"/>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743569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50A34-9E92-7D7E-3758-FF03429A5848}"/>
            </a:ext>
          </a:extLst>
        </p:cNvPr>
        <p:cNvGrpSpPr/>
        <p:nvPr/>
      </p:nvGrpSpPr>
      <p:grpSpPr>
        <a:xfrm>
          <a:off x="0" y="0"/>
          <a:ext cx="0" cy="0"/>
          <a:chOff x="0" y="0"/>
          <a:chExt cx="0" cy="0"/>
        </a:xfrm>
      </p:grpSpPr>
      <p:sp>
        <p:nvSpPr>
          <p:cNvPr id="52" name="Rectangle 51">
            <a:extLst>
              <a:ext uri="{FF2B5EF4-FFF2-40B4-BE49-F238E27FC236}">
                <a16:creationId xmlns:a16="http://schemas.microsoft.com/office/drawing/2014/main" id="{89F664AA-B3D0-49CB-3D8A-36CB9E2B52EA}"/>
              </a:ext>
            </a:extLst>
          </p:cNvPr>
          <p:cNvSpPr/>
          <p:nvPr/>
        </p:nvSpPr>
        <p:spPr>
          <a:xfrm>
            <a:off x="3825550" y="1691323"/>
            <a:ext cx="8079534" cy="4071972"/>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_tradnl" dirty="0"/>
          </a:p>
        </p:txBody>
      </p:sp>
      <p:sp>
        <p:nvSpPr>
          <p:cNvPr id="2" name="Title 1">
            <a:extLst>
              <a:ext uri="{FF2B5EF4-FFF2-40B4-BE49-F238E27FC236}">
                <a16:creationId xmlns:a16="http://schemas.microsoft.com/office/drawing/2014/main" id="{FF037460-915A-00DE-23A3-E2158E3A27AA}"/>
              </a:ext>
            </a:extLst>
          </p:cNvPr>
          <p:cNvSpPr>
            <a:spLocks noGrp="1"/>
          </p:cNvSpPr>
          <p:nvPr>
            <p:ph type="title"/>
          </p:nvPr>
        </p:nvSpPr>
        <p:spPr/>
        <p:txBody>
          <a:bodyPr>
            <a:normAutofit fontScale="90000"/>
          </a:bodyPr>
          <a:lstStyle/>
          <a:p>
            <a:r>
              <a:rPr lang="es-ES_tradnl" dirty="0"/>
              <a:t>Ciclo de vida de un proyecto de Aprendizaje Automático</a:t>
            </a:r>
          </a:p>
        </p:txBody>
      </p:sp>
      <p:sp>
        <p:nvSpPr>
          <p:cNvPr id="5" name="Footer Placeholder 4">
            <a:extLst>
              <a:ext uri="{FF2B5EF4-FFF2-40B4-BE49-F238E27FC236}">
                <a16:creationId xmlns:a16="http://schemas.microsoft.com/office/drawing/2014/main" id="{4109664C-737C-D0A9-3959-C0CF3A09E3A9}"/>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
        <p:nvSpPr>
          <p:cNvPr id="6" name="Slide Number Placeholder 5">
            <a:extLst>
              <a:ext uri="{FF2B5EF4-FFF2-40B4-BE49-F238E27FC236}">
                <a16:creationId xmlns:a16="http://schemas.microsoft.com/office/drawing/2014/main" id="{FA4AAA3A-36B8-F390-D0CF-E813D60696EA}"/>
              </a:ext>
            </a:extLst>
          </p:cNvPr>
          <p:cNvSpPr>
            <a:spLocks noGrp="1"/>
          </p:cNvSpPr>
          <p:nvPr>
            <p:ph type="sldNum" sz="quarter" idx="12"/>
          </p:nvPr>
        </p:nvSpPr>
        <p:spPr/>
        <p:txBody>
          <a:bodyPr/>
          <a:lstStyle/>
          <a:p>
            <a:fld id="{73B850FF-6169-4056-8077-06FFA93A5366}" type="slidenum">
              <a:rPr lang="en-US" sz="1400" smtClean="0"/>
              <a:t>3</a:t>
            </a:fld>
            <a:endParaRPr lang="en-US" dirty="0"/>
          </a:p>
        </p:txBody>
      </p:sp>
      <p:sp>
        <p:nvSpPr>
          <p:cNvPr id="8" name="TextBox 7">
            <a:extLst>
              <a:ext uri="{FF2B5EF4-FFF2-40B4-BE49-F238E27FC236}">
                <a16:creationId xmlns:a16="http://schemas.microsoft.com/office/drawing/2014/main" id="{04FFA905-78A7-7AC9-8E27-591C44E0C701}"/>
              </a:ext>
            </a:extLst>
          </p:cNvPr>
          <p:cNvSpPr txBox="1"/>
          <p:nvPr/>
        </p:nvSpPr>
        <p:spPr>
          <a:xfrm>
            <a:off x="286916" y="2373503"/>
            <a:ext cx="1455574" cy="646331"/>
          </a:xfrm>
          <a:prstGeom prst="rect">
            <a:avLst/>
          </a:prstGeom>
          <a:noFill/>
        </p:spPr>
        <p:txBody>
          <a:bodyPr wrap="square" rtlCol="0">
            <a:spAutoFit/>
          </a:bodyPr>
          <a:lstStyle/>
          <a:p>
            <a:pPr algn="ctr"/>
            <a:r>
              <a:rPr lang="es-ES_tradnl" dirty="0"/>
              <a:t>Problema de negocio</a:t>
            </a:r>
          </a:p>
        </p:txBody>
      </p:sp>
      <p:sp>
        <p:nvSpPr>
          <p:cNvPr id="9" name="Rounded Rectangle 8">
            <a:extLst>
              <a:ext uri="{FF2B5EF4-FFF2-40B4-BE49-F238E27FC236}">
                <a16:creationId xmlns:a16="http://schemas.microsoft.com/office/drawing/2014/main" id="{16D0A701-41CB-A147-05DA-91F710C44012}"/>
              </a:ext>
            </a:extLst>
          </p:cNvPr>
          <p:cNvSpPr/>
          <p:nvPr/>
        </p:nvSpPr>
        <p:spPr>
          <a:xfrm>
            <a:off x="2180252" y="2225473"/>
            <a:ext cx="1455574" cy="942391"/>
          </a:xfrm>
          <a:prstGeom prst="roundRect">
            <a:avLst/>
          </a:prstGeom>
          <a:solidFill>
            <a:schemeClr val="bg1">
              <a:lumMod val="65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Definición de objetivos</a:t>
            </a:r>
          </a:p>
        </p:txBody>
      </p:sp>
      <p:sp>
        <p:nvSpPr>
          <p:cNvPr id="10" name="Rounded Rectangle 9">
            <a:extLst>
              <a:ext uri="{FF2B5EF4-FFF2-40B4-BE49-F238E27FC236}">
                <a16:creationId xmlns:a16="http://schemas.microsoft.com/office/drawing/2014/main" id="{0D90278A-3113-2D27-C047-4C366D6CBF4D}"/>
              </a:ext>
            </a:extLst>
          </p:cNvPr>
          <p:cNvSpPr/>
          <p:nvPr/>
        </p:nvSpPr>
        <p:spPr>
          <a:xfrm>
            <a:off x="4081365" y="2225748"/>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Recolección de datos y preparación</a:t>
            </a:r>
          </a:p>
        </p:txBody>
      </p:sp>
      <p:sp>
        <p:nvSpPr>
          <p:cNvPr id="11" name="Rounded Rectangle 10">
            <a:extLst>
              <a:ext uri="{FF2B5EF4-FFF2-40B4-BE49-F238E27FC236}">
                <a16:creationId xmlns:a16="http://schemas.microsoft.com/office/drawing/2014/main" id="{9A32EA72-76FE-C097-FFBF-C738CF872747}"/>
              </a:ext>
            </a:extLst>
          </p:cNvPr>
          <p:cNvSpPr/>
          <p:nvPr/>
        </p:nvSpPr>
        <p:spPr>
          <a:xfrm>
            <a:off x="5974701" y="2230504"/>
            <a:ext cx="1455574" cy="942391"/>
          </a:xfrm>
          <a:prstGeom prst="roundRect">
            <a:avLst/>
          </a:prstGeom>
          <a:solidFill>
            <a:schemeClr val="accent2">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err="1"/>
              <a:t>Feature</a:t>
            </a:r>
            <a:r>
              <a:rPr lang="es-ES_tradnl" sz="1400" dirty="0"/>
              <a:t> </a:t>
            </a:r>
            <a:r>
              <a:rPr lang="es-ES_tradnl" sz="1400" dirty="0" err="1"/>
              <a:t>engineering</a:t>
            </a:r>
            <a:endParaRPr lang="es-ES_tradnl" sz="1400" dirty="0"/>
          </a:p>
        </p:txBody>
      </p:sp>
      <p:sp>
        <p:nvSpPr>
          <p:cNvPr id="12" name="Rounded Rectangle 11">
            <a:extLst>
              <a:ext uri="{FF2B5EF4-FFF2-40B4-BE49-F238E27FC236}">
                <a16:creationId xmlns:a16="http://schemas.microsoft.com/office/drawing/2014/main" id="{31301E16-9BC1-C420-D088-B66D78280DD1}"/>
              </a:ext>
            </a:extLst>
          </p:cNvPr>
          <p:cNvSpPr/>
          <p:nvPr/>
        </p:nvSpPr>
        <p:spPr>
          <a:xfrm>
            <a:off x="9776927"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400" dirty="0"/>
              <a:t>Evaluación del modelo</a:t>
            </a:r>
          </a:p>
        </p:txBody>
      </p:sp>
      <p:sp>
        <p:nvSpPr>
          <p:cNvPr id="13" name="Rounded Rectangle 12">
            <a:extLst>
              <a:ext uri="{FF2B5EF4-FFF2-40B4-BE49-F238E27FC236}">
                <a16:creationId xmlns:a16="http://schemas.microsoft.com/office/drawing/2014/main" id="{14FE4E7B-459B-F45C-2315-4D6D6A32F9D1}"/>
              </a:ext>
            </a:extLst>
          </p:cNvPr>
          <p:cNvSpPr/>
          <p:nvPr/>
        </p:nvSpPr>
        <p:spPr>
          <a:xfrm>
            <a:off x="9776927"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Despliegue del modelo</a:t>
            </a:r>
          </a:p>
        </p:txBody>
      </p:sp>
      <p:sp>
        <p:nvSpPr>
          <p:cNvPr id="14" name="Rounded Rectangle 13">
            <a:extLst>
              <a:ext uri="{FF2B5EF4-FFF2-40B4-BE49-F238E27FC236}">
                <a16:creationId xmlns:a16="http://schemas.microsoft.com/office/drawing/2014/main" id="{4232C8FF-1D77-7214-D04C-A6063472A434}"/>
              </a:ext>
            </a:extLst>
          </p:cNvPr>
          <p:cNvSpPr/>
          <p:nvPr/>
        </p:nvSpPr>
        <p:spPr>
          <a:xfrm>
            <a:off x="7875814" y="4294223"/>
            <a:ext cx="1455574" cy="9423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Servicio del modelo</a:t>
            </a:r>
          </a:p>
        </p:txBody>
      </p:sp>
      <p:sp>
        <p:nvSpPr>
          <p:cNvPr id="15" name="Rounded Rectangle 14">
            <a:extLst>
              <a:ext uri="{FF2B5EF4-FFF2-40B4-BE49-F238E27FC236}">
                <a16:creationId xmlns:a16="http://schemas.microsoft.com/office/drawing/2014/main" id="{7567E298-2792-48D3-328F-D35BDFB279F6}"/>
              </a:ext>
            </a:extLst>
          </p:cNvPr>
          <p:cNvSpPr/>
          <p:nvPr/>
        </p:nvSpPr>
        <p:spPr>
          <a:xfrm>
            <a:off x="5974701"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400" dirty="0"/>
              <a:t>Monitoreo del modelo</a:t>
            </a:r>
          </a:p>
        </p:txBody>
      </p:sp>
      <p:sp>
        <p:nvSpPr>
          <p:cNvPr id="16" name="Rounded Rectangle 15">
            <a:extLst>
              <a:ext uri="{FF2B5EF4-FFF2-40B4-BE49-F238E27FC236}">
                <a16:creationId xmlns:a16="http://schemas.microsoft.com/office/drawing/2014/main" id="{15BF554C-CD83-1BC8-CD2B-91C9C6ED9FFB}"/>
              </a:ext>
            </a:extLst>
          </p:cNvPr>
          <p:cNvSpPr/>
          <p:nvPr/>
        </p:nvSpPr>
        <p:spPr>
          <a:xfrm>
            <a:off x="4081365" y="4294223"/>
            <a:ext cx="1455574" cy="942391"/>
          </a:xfrm>
          <a:prstGeom prst="roundRect">
            <a:avLst/>
          </a:prstGeom>
          <a:solidFill>
            <a:schemeClr val="accent4">
              <a:lumMod val="75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ES_tradnl" sz="1200" dirty="0"/>
              <a:t>Mantenimiento del modelo</a:t>
            </a:r>
          </a:p>
        </p:txBody>
      </p:sp>
      <p:sp>
        <p:nvSpPr>
          <p:cNvPr id="17" name="Rounded Rectangle 16">
            <a:extLst>
              <a:ext uri="{FF2B5EF4-FFF2-40B4-BE49-F238E27FC236}">
                <a16:creationId xmlns:a16="http://schemas.microsoft.com/office/drawing/2014/main" id="{72BB86E4-79E2-D10A-159D-55879D844D38}"/>
              </a:ext>
            </a:extLst>
          </p:cNvPr>
          <p:cNvSpPr/>
          <p:nvPr/>
        </p:nvSpPr>
        <p:spPr>
          <a:xfrm>
            <a:off x="7875814" y="2236906"/>
            <a:ext cx="1455574" cy="942391"/>
          </a:xfrm>
          <a:prstGeom prst="roundRect">
            <a:avLst/>
          </a:prstGeom>
          <a:solidFill>
            <a:schemeClr val="accent6">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Entrenamiento del modelo</a:t>
            </a:r>
          </a:p>
        </p:txBody>
      </p:sp>
      <p:cxnSp>
        <p:nvCxnSpPr>
          <p:cNvPr id="19" name="Straight Arrow Connector 18">
            <a:extLst>
              <a:ext uri="{FF2B5EF4-FFF2-40B4-BE49-F238E27FC236}">
                <a16:creationId xmlns:a16="http://schemas.microsoft.com/office/drawing/2014/main" id="{B26453F2-7DB6-7332-735C-DAE313B0C63E}"/>
              </a:ext>
            </a:extLst>
          </p:cNvPr>
          <p:cNvCxnSpPr>
            <a:stCxn id="8" idx="3"/>
            <a:endCxn id="9" idx="1"/>
          </p:cNvCxnSpPr>
          <p:nvPr/>
        </p:nvCxnSpPr>
        <p:spPr>
          <a:xfrm>
            <a:off x="1742490" y="269666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484BA6AD-890A-7E3E-020E-C39FF7D50E79}"/>
              </a:ext>
            </a:extLst>
          </p:cNvPr>
          <p:cNvCxnSpPr>
            <a:cxnSpLocks/>
            <a:stCxn id="9" idx="3"/>
            <a:endCxn id="10" idx="1"/>
          </p:cNvCxnSpPr>
          <p:nvPr/>
        </p:nvCxnSpPr>
        <p:spPr>
          <a:xfrm>
            <a:off x="3635826" y="2696669"/>
            <a:ext cx="445539" cy="275"/>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6" name="Straight Arrow Connector 25">
            <a:extLst>
              <a:ext uri="{FF2B5EF4-FFF2-40B4-BE49-F238E27FC236}">
                <a16:creationId xmlns:a16="http://schemas.microsoft.com/office/drawing/2014/main" id="{A930983C-9F25-9C4B-5150-66B36BCB16E9}"/>
              </a:ext>
            </a:extLst>
          </p:cNvPr>
          <p:cNvCxnSpPr>
            <a:cxnSpLocks/>
            <a:stCxn id="10" idx="3"/>
            <a:endCxn id="11" idx="1"/>
          </p:cNvCxnSpPr>
          <p:nvPr/>
        </p:nvCxnSpPr>
        <p:spPr>
          <a:xfrm>
            <a:off x="5536939" y="2696944"/>
            <a:ext cx="437762" cy="4756"/>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29" name="Straight Arrow Connector 28">
            <a:extLst>
              <a:ext uri="{FF2B5EF4-FFF2-40B4-BE49-F238E27FC236}">
                <a16:creationId xmlns:a16="http://schemas.microsoft.com/office/drawing/2014/main" id="{CFE06490-1187-56DD-4414-417DA4136932}"/>
              </a:ext>
            </a:extLst>
          </p:cNvPr>
          <p:cNvCxnSpPr>
            <a:cxnSpLocks/>
            <a:stCxn id="11" idx="3"/>
            <a:endCxn id="17" idx="1"/>
          </p:cNvCxnSpPr>
          <p:nvPr/>
        </p:nvCxnSpPr>
        <p:spPr>
          <a:xfrm>
            <a:off x="7430275" y="2701700"/>
            <a:ext cx="445539" cy="6402"/>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C196C7E8-0FB9-043A-F153-EBED7E7E0D7E}"/>
              </a:ext>
            </a:extLst>
          </p:cNvPr>
          <p:cNvCxnSpPr>
            <a:cxnSpLocks/>
            <a:stCxn id="17" idx="3"/>
            <a:endCxn id="12" idx="1"/>
          </p:cNvCxnSpPr>
          <p:nvPr/>
        </p:nvCxnSpPr>
        <p:spPr>
          <a:xfrm>
            <a:off x="9331388" y="2708102"/>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38" name="Curved Connector 37">
            <a:extLst>
              <a:ext uri="{FF2B5EF4-FFF2-40B4-BE49-F238E27FC236}">
                <a16:creationId xmlns:a16="http://schemas.microsoft.com/office/drawing/2014/main" id="{06503179-FE9C-7514-B66D-2877FB1A7816}"/>
              </a:ext>
            </a:extLst>
          </p:cNvPr>
          <p:cNvCxnSpPr>
            <a:cxnSpLocks/>
            <a:stCxn id="12" idx="3"/>
            <a:endCxn id="13" idx="3"/>
          </p:cNvCxnSpPr>
          <p:nvPr/>
        </p:nvCxnSpPr>
        <p:spPr>
          <a:xfrm>
            <a:off x="11232501" y="2708102"/>
            <a:ext cx="12700" cy="2057317"/>
          </a:xfrm>
          <a:prstGeom prst="curvedConnector3">
            <a:avLst>
              <a:gd name="adj1" fmla="val 3710205"/>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3" name="Straight Arrow Connector 42">
            <a:extLst>
              <a:ext uri="{FF2B5EF4-FFF2-40B4-BE49-F238E27FC236}">
                <a16:creationId xmlns:a16="http://schemas.microsoft.com/office/drawing/2014/main" id="{96E252D8-FAFC-3E1D-BB8D-029FC8E5D056}"/>
              </a:ext>
            </a:extLst>
          </p:cNvPr>
          <p:cNvCxnSpPr>
            <a:cxnSpLocks/>
            <a:stCxn id="13" idx="1"/>
            <a:endCxn id="14" idx="3"/>
          </p:cNvCxnSpPr>
          <p:nvPr/>
        </p:nvCxnSpPr>
        <p:spPr>
          <a:xfrm flipH="1">
            <a:off x="9331388"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6" name="Straight Arrow Connector 45">
            <a:extLst>
              <a:ext uri="{FF2B5EF4-FFF2-40B4-BE49-F238E27FC236}">
                <a16:creationId xmlns:a16="http://schemas.microsoft.com/office/drawing/2014/main" id="{F3DB1700-383D-5610-DFD1-BF8E32EE6505}"/>
              </a:ext>
            </a:extLst>
          </p:cNvPr>
          <p:cNvCxnSpPr>
            <a:cxnSpLocks/>
            <a:stCxn id="14" idx="1"/>
            <a:endCxn id="15" idx="3"/>
          </p:cNvCxnSpPr>
          <p:nvPr/>
        </p:nvCxnSpPr>
        <p:spPr>
          <a:xfrm flipH="1">
            <a:off x="7430275" y="4765419"/>
            <a:ext cx="445539"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5938CB9B-2981-CC64-E737-6E8E039F171D}"/>
              </a:ext>
            </a:extLst>
          </p:cNvPr>
          <p:cNvCxnSpPr>
            <a:cxnSpLocks/>
            <a:stCxn id="15" idx="1"/>
            <a:endCxn id="16" idx="3"/>
          </p:cNvCxnSpPr>
          <p:nvPr/>
        </p:nvCxnSpPr>
        <p:spPr>
          <a:xfrm flipH="1">
            <a:off x="5536939" y="4765419"/>
            <a:ext cx="437762" cy="0"/>
          </a:xfrm>
          <a:prstGeom prst="straightConnector1">
            <a:avLst/>
          </a:prstGeom>
          <a:ln w="38100">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53" name="Straight Arrow Connector 52">
            <a:extLst>
              <a:ext uri="{FF2B5EF4-FFF2-40B4-BE49-F238E27FC236}">
                <a16:creationId xmlns:a16="http://schemas.microsoft.com/office/drawing/2014/main" id="{205182A6-DFCC-0E51-9791-F20FB0CEFCD0}"/>
              </a:ext>
            </a:extLst>
          </p:cNvPr>
          <p:cNvCxnSpPr>
            <a:cxnSpLocks/>
            <a:stCxn id="16" idx="0"/>
            <a:endCxn id="10" idx="2"/>
          </p:cNvCxnSpPr>
          <p:nvPr/>
        </p:nvCxnSpPr>
        <p:spPr>
          <a:xfrm flipV="1">
            <a:off x="4809152" y="3168139"/>
            <a:ext cx="0" cy="1126084"/>
          </a:xfrm>
          <a:prstGeom prst="straightConnector1">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56" name="Curved Connector 55">
            <a:extLst>
              <a:ext uri="{FF2B5EF4-FFF2-40B4-BE49-F238E27FC236}">
                <a16:creationId xmlns:a16="http://schemas.microsoft.com/office/drawing/2014/main" id="{A59B2092-C4CB-32E5-DD15-5B46B2616F37}"/>
              </a:ext>
            </a:extLst>
          </p:cNvPr>
          <p:cNvCxnSpPr>
            <a:cxnSpLocks/>
            <a:stCxn id="16" idx="0"/>
            <a:endCxn id="11" idx="2"/>
          </p:cNvCxnSpPr>
          <p:nvPr/>
        </p:nvCxnSpPr>
        <p:spPr>
          <a:xfrm rot="5400000" flipH="1" flipV="1">
            <a:off x="5195156" y="2786891"/>
            <a:ext cx="1121328" cy="1893336"/>
          </a:xfrm>
          <a:prstGeom prst="curvedConnector3">
            <a:avLst>
              <a:gd name="adj1" fmla="val 12555"/>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4" name="Curved Connector 63">
            <a:extLst>
              <a:ext uri="{FF2B5EF4-FFF2-40B4-BE49-F238E27FC236}">
                <a16:creationId xmlns:a16="http://schemas.microsoft.com/office/drawing/2014/main" id="{2A7D0832-75E2-F170-A243-4D17731A69EB}"/>
              </a:ext>
            </a:extLst>
          </p:cNvPr>
          <p:cNvCxnSpPr>
            <a:cxnSpLocks/>
            <a:stCxn id="12" idx="2"/>
            <a:endCxn id="9" idx="2"/>
          </p:cNvCxnSpPr>
          <p:nvPr/>
        </p:nvCxnSpPr>
        <p:spPr>
          <a:xfrm rot="5400000" flipH="1">
            <a:off x="6700660" y="-624756"/>
            <a:ext cx="11433" cy="7596675"/>
          </a:xfrm>
          <a:prstGeom prst="curvedConnector3">
            <a:avLst>
              <a:gd name="adj1" fmla="val -7304207"/>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69" name="Curved Connector 68">
            <a:extLst>
              <a:ext uri="{FF2B5EF4-FFF2-40B4-BE49-F238E27FC236}">
                <a16:creationId xmlns:a16="http://schemas.microsoft.com/office/drawing/2014/main" id="{42E4A3C3-BF8E-360F-5CF0-37451A5F56EF}"/>
              </a:ext>
            </a:extLst>
          </p:cNvPr>
          <p:cNvCxnSpPr>
            <a:cxnSpLocks/>
            <a:stCxn id="12" idx="2"/>
            <a:endCxn id="10" idx="2"/>
          </p:cNvCxnSpPr>
          <p:nvPr/>
        </p:nvCxnSpPr>
        <p:spPr>
          <a:xfrm rot="5400000" flipH="1">
            <a:off x="7651354" y="325937"/>
            <a:ext cx="11158" cy="5695562"/>
          </a:xfrm>
          <a:prstGeom prst="curvedConnector3">
            <a:avLst>
              <a:gd name="adj1" fmla="val -4975542"/>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77" name="Curved Connector 76">
            <a:extLst>
              <a:ext uri="{FF2B5EF4-FFF2-40B4-BE49-F238E27FC236}">
                <a16:creationId xmlns:a16="http://schemas.microsoft.com/office/drawing/2014/main" id="{13D7238D-4086-36CA-41B0-A45A654C956A}"/>
              </a:ext>
            </a:extLst>
          </p:cNvPr>
          <p:cNvCxnSpPr>
            <a:cxnSpLocks/>
            <a:stCxn id="12" idx="2"/>
            <a:endCxn id="17" idx="2"/>
          </p:cNvCxnSpPr>
          <p:nvPr/>
        </p:nvCxnSpPr>
        <p:spPr>
          <a:xfrm rot="5400000">
            <a:off x="9554158" y="2228741"/>
            <a:ext cx="12700" cy="1901113"/>
          </a:xfrm>
          <a:prstGeom prst="curvedConnector3">
            <a:avLst>
              <a:gd name="adj1" fmla="val 150611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4" name="Curved Connector 83">
            <a:extLst>
              <a:ext uri="{FF2B5EF4-FFF2-40B4-BE49-F238E27FC236}">
                <a16:creationId xmlns:a16="http://schemas.microsoft.com/office/drawing/2014/main" id="{18B3FA84-62BD-7C97-FD29-734C75CAACD1}"/>
              </a:ext>
            </a:extLst>
          </p:cNvPr>
          <p:cNvCxnSpPr>
            <a:cxnSpLocks/>
            <a:stCxn id="12" idx="2"/>
            <a:endCxn id="11" idx="2"/>
          </p:cNvCxnSpPr>
          <p:nvPr/>
        </p:nvCxnSpPr>
        <p:spPr>
          <a:xfrm rot="5400000" flipH="1">
            <a:off x="8600400" y="1274983"/>
            <a:ext cx="6402" cy="3802226"/>
          </a:xfrm>
          <a:prstGeom prst="curvedConnector3">
            <a:avLst>
              <a:gd name="adj1" fmla="val -5611200"/>
            </a:avLst>
          </a:prstGeom>
          <a:ln w="38100">
            <a:solidFill>
              <a:schemeClr val="tx1">
                <a:lumMod val="75000"/>
                <a:lumOff val="2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cxnSp>
        <p:nvCxnSpPr>
          <p:cNvPr id="88" name="Curved Connector 87">
            <a:extLst>
              <a:ext uri="{FF2B5EF4-FFF2-40B4-BE49-F238E27FC236}">
                <a16:creationId xmlns:a16="http://schemas.microsoft.com/office/drawing/2014/main" id="{04404C15-5AD7-A14C-854E-AF4CFC72A6D0}"/>
              </a:ext>
            </a:extLst>
          </p:cNvPr>
          <p:cNvCxnSpPr>
            <a:cxnSpLocks/>
            <a:stCxn id="15" idx="0"/>
            <a:endCxn id="17" idx="2"/>
          </p:cNvCxnSpPr>
          <p:nvPr/>
        </p:nvCxnSpPr>
        <p:spPr>
          <a:xfrm rot="5400000" flipH="1" flipV="1">
            <a:off x="7095581" y="2786204"/>
            <a:ext cx="1114926" cy="1901113"/>
          </a:xfrm>
          <a:prstGeom prst="curvedConnector3">
            <a:avLst>
              <a:gd name="adj1" fmla="val 39120"/>
            </a:avLst>
          </a:prstGeom>
          <a:ln w="38100">
            <a:solidFill>
              <a:schemeClr val="accent4">
                <a:lumMod val="75000"/>
              </a:schemeClr>
            </a:solidFill>
            <a:prstDash val="sysDash"/>
            <a:tailEnd type="triangle"/>
          </a:ln>
        </p:spPr>
        <p:style>
          <a:lnRef idx="1">
            <a:schemeClr val="accent6"/>
          </a:lnRef>
          <a:fillRef idx="0">
            <a:schemeClr val="accent6"/>
          </a:fillRef>
          <a:effectRef idx="0">
            <a:schemeClr val="accent6"/>
          </a:effectRef>
          <a:fontRef idx="minor">
            <a:schemeClr val="tx1"/>
          </a:fontRef>
        </p:style>
      </p:cxnSp>
      <p:sp>
        <p:nvSpPr>
          <p:cNvPr id="3" name="Rounded Rectangle 2">
            <a:extLst>
              <a:ext uri="{FF2B5EF4-FFF2-40B4-BE49-F238E27FC236}">
                <a16:creationId xmlns:a16="http://schemas.microsoft.com/office/drawing/2014/main" id="{13B81944-AD3A-8346-49C4-9934701C5664}"/>
              </a:ext>
            </a:extLst>
          </p:cNvPr>
          <p:cNvSpPr/>
          <p:nvPr/>
        </p:nvSpPr>
        <p:spPr>
          <a:xfrm>
            <a:off x="7703844" y="4129041"/>
            <a:ext cx="3700626" cy="1241997"/>
          </a:xfrm>
          <a:prstGeom prst="roundRect">
            <a:avLst/>
          </a:prstGeom>
          <a:noFill/>
          <a:ln w="76200">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4" name="TextBox 3">
            <a:extLst>
              <a:ext uri="{FF2B5EF4-FFF2-40B4-BE49-F238E27FC236}">
                <a16:creationId xmlns:a16="http://schemas.microsoft.com/office/drawing/2014/main" id="{FD59D4DC-927E-D72D-7574-C4AD8FBA5374}"/>
              </a:ext>
            </a:extLst>
          </p:cNvPr>
          <p:cNvSpPr txBox="1"/>
          <p:nvPr/>
        </p:nvSpPr>
        <p:spPr>
          <a:xfrm>
            <a:off x="8500503" y="1863898"/>
            <a:ext cx="2107308" cy="369332"/>
          </a:xfrm>
          <a:prstGeom prst="rect">
            <a:avLst/>
          </a:prstGeom>
          <a:noFill/>
        </p:spPr>
        <p:txBody>
          <a:bodyPr wrap="none" rtlCol="0">
            <a:spAutoFit/>
          </a:bodyPr>
          <a:lstStyle/>
          <a:p>
            <a:r>
              <a:rPr lang="es-ES_tradnl" i="1" dirty="0"/>
              <a:t>En clase 2 y AMq1</a:t>
            </a:r>
          </a:p>
        </p:txBody>
      </p:sp>
      <p:sp>
        <p:nvSpPr>
          <p:cNvPr id="7" name="TextBox 6">
            <a:extLst>
              <a:ext uri="{FF2B5EF4-FFF2-40B4-BE49-F238E27FC236}">
                <a16:creationId xmlns:a16="http://schemas.microsoft.com/office/drawing/2014/main" id="{4C749C49-3985-48CF-B2FF-C0BE256667A1}"/>
              </a:ext>
            </a:extLst>
          </p:cNvPr>
          <p:cNvSpPr txBox="1"/>
          <p:nvPr/>
        </p:nvSpPr>
        <p:spPr>
          <a:xfrm>
            <a:off x="4228703" y="1854038"/>
            <a:ext cx="3054234" cy="369332"/>
          </a:xfrm>
          <a:prstGeom prst="rect">
            <a:avLst/>
          </a:prstGeom>
          <a:noFill/>
        </p:spPr>
        <p:txBody>
          <a:bodyPr wrap="none" rtlCol="0">
            <a:spAutoFit/>
          </a:bodyPr>
          <a:lstStyle/>
          <a:p>
            <a:r>
              <a:rPr lang="es-ES_tradnl" i="1" dirty="0"/>
              <a:t>En clase 3 y 4, AMq1 y </a:t>
            </a:r>
            <a:r>
              <a:rPr lang="es-ES_tradnl" i="1" dirty="0" err="1"/>
              <a:t>AdD</a:t>
            </a:r>
            <a:endParaRPr lang="es-ES_tradnl" i="1" dirty="0"/>
          </a:p>
        </p:txBody>
      </p:sp>
      <p:sp>
        <p:nvSpPr>
          <p:cNvPr id="18" name="TextBox 17">
            <a:extLst>
              <a:ext uri="{FF2B5EF4-FFF2-40B4-BE49-F238E27FC236}">
                <a16:creationId xmlns:a16="http://schemas.microsoft.com/office/drawing/2014/main" id="{89911DD0-4600-9920-6863-23CA74D8F92A}"/>
              </a:ext>
            </a:extLst>
          </p:cNvPr>
          <p:cNvSpPr txBox="1"/>
          <p:nvPr/>
        </p:nvSpPr>
        <p:spPr>
          <a:xfrm>
            <a:off x="5238379" y="5272185"/>
            <a:ext cx="1231427" cy="369332"/>
          </a:xfrm>
          <a:prstGeom prst="rect">
            <a:avLst/>
          </a:prstGeom>
          <a:noFill/>
        </p:spPr>
        <p:txBody>
          <a:bodyPr wrap="none" rtlCol="0">
            <a:spAutoFit/>
          </a:bodyPr>
          <a:lstStyle/>
          <a:p>
            <a:r>
              <a:rPr lang="es-ES_tradnl" i="1" dirty="0"/>
              <a:t>En clase 3</a:t>
            </a:r>
          </a:p>
        </p:txBody>
      </p:sp>
    </p:spTree>
    <p:extLst>
      <p:ext uri="{BB962C8B-B14F-4D97-AF65-F5344CB8AC3E}">
        <p14:creationId xmlns:p14="http://schemas.microsoft.com/office/powerpoint/2010/main" val="3041734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pic>
        <p:nvPicPr>
          <p:cNvPr id="38" name="Graphic 37" descr="Cloud outline">
            <a:extLst>
              <a:ext uri="{FF2B5EF4-FFF2-40B4-BE49-F238E27FC236}">
                <a16:creationId xmlns:a16="http://schemas.microsoft.com/office/drawing/2014/main" id="{57BE8F2F-B8AD-D056-9664-56F0F74E53A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6280" y="4645095"/>
            <a:ext cx="2978290" cy="2569800"/>
          </a:xfrm>
          <a:prstGeom prst="rect">
            <a:avLst/>
          </a:prstGeom>
        </p:spPr>
      </p:pic>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30</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4813102" cy="4583420"/>
          </a:xfrm>
        </p:spPr>
        <p:txBody>
          <a:bodyPr>
            <a:normAutofit/>
          </a:bodyPr>
          <a:lstStyle/>
          <a:p>
            <a:pPr marL="0" indent="0">
              <a:buNone/>
            </a:pPr>
            <a:r>
              <a:rPr lang="es-ES_tradnl" sz="2400" dirty="0"/>
              <a:t>Se valida el PoC, ahora necesitamos pasarlo a producción (nivel 1), el cual debe ser capaz de recuperarse de errores, y dejar que diferentes equipos se dedican a trabajar en áreas específicas del diseño… por lo tanto se pasa a un diseño de </a:t>
            </a:r>
            <a:r>
              <a:rPr lang="es-ES_tradnl" sz="2400" b="1" dirty="0">
                <a:solidFill>
                  <a:schemeClr val="accent5"/>
                </a:solidFill>
              </a:rPr>
              <a:t>microservicios</a:t>
            </a:r>
            <a:r>
              <a:rPr lang="es-ES_tradnl" sz="2400" dirty="0"/>
              <a:t>.</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Ejemplo de uso en base a niveles de </a:t>
            </a:r>
            <a:r>
              <a:rPr lang="es-ES_tradnl" sz="2400" b="1" dirty="0" err="1">
                <a:solidFill>
                  <a:schemeClr val="accent1"/>
                </a:solidFill>
              </a:rPr>
              <a:t>MLOps</a:t>
            </a:r>
            <a:endParaRPr lang="es-ES_tradnl" sz="2400" b="1" dirty="0">
              <a:solidFill>
                <a:schemeClr val="accent1"/>
              </a:solidFill>
            </a:endParaRPr>
          </a:p>
        </p:txBody>
      </p:sp>
      <p:sp>
        <p:nvSpPr>
          <p:cNvPr id="9" name="Rectangle 8">
            <a:extLst>
              <a:ext uri="{FF2B5EF4-FFF2-40B4-BE49-F238E27FC236}">
                <a16:creationId xmlns:a16="http://schemas.microsoft.com/office/drawing/2014/main" id="{D22F45C3-C99E-A44D-CDB2-4F641219C16C}"/>
              </a:ext>
            </a:extLst>
          </p:cNvPr>
          <p:cNvSpPr/>
          <p:nvPr/>
        </p:nvSpPr>
        <p:spPr>
          <a:xfrm>
            <a:off x="8082203" y="2403101"/>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#1</a:t>
            </a:r>
          </a:p>
        </p:txBody>
      </p:sp>
      <p:sp>
        <p:nvSpPr>
          <p:cNvPr id="10" name="Rectangle 9">
            <a:extLst>
              <a:ext uri="{FF2B5EF4-FFF2-40B4-BE49-F238E27FC236}">
                <a16:creationId xmlns:a16="http://schemas.microsoft.com/office/drawing/2014/main" id="{1143B0C4-6A2F-F3A0-ACC4-AD885D947619}"/>
              </a:ext>
            </a:extLst>
          </p:cNvPr>
          <p:cNvSpPr/>
          <p:nvPr/>
        </p:nvSpPr>
        <p:spPr>
          <a:xfrm>
            <a:off x="8082202" y="3194993"/>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900" dirty="0"/>
              <a:t>Captura de imagen </a:t>
            </a:r>
          </a:p>
          <a:p>
            <a:pPr algn="ctr"/>
            <a:r>
              <a:rPr lang="es-ES_tradnl" sz="900" dirty="0"/>
              <a:t>Cámara #2</a:t>
            </a:r>
          </a:p>
        </p:txBody>
      </p:sp>
      <p:sp>
        <p:nvSpPr>
          <p:cNvPr id="11" name="Rectangle 10">
            <a:extLst>
              <a:ext uri="{FF2B5EF4-FFF2-40B4-BE49-F238E27FC236}">
                <a16:creationId xmlns:a16="http://schemas.microsoft.com/office/drawing/2014/main" id="{4A898317-90D9-BE0A-23B7-659601F83EC5}"/>
              </a:ext>
            </a:extLst>
          </p:cNvPr>
          <p:cNvSpPr/>
          <p:nvPr/>
        </p:nvSpPr>
        <p:spPr>
          <a:xfrm>
            <a:off x="5849079" y="2822510"/>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Procesador de imágenes</a:t>
            </a:r>
          </a:p>
        </p:txBody>
      </p:sp>
      <p:pic>
        <p:nvPicPr>
          <p:cNvPr id="14" name="Graphic 13" descr="Security camera with solid fill">
            <a:extLst>
              <a:ext uri="{FF2B5EF4-FFF2-40B4-BE49-F238E27FC236}">
                <a16:creationId xmlns:a16="http://schemas.microsoft.com/office/drawing/2014/main" id="{44DB5831-C59C-E4CA-A6AE-431BDF36BE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2364844"/>
            <a:ext cx="733414" cy="733414"/>
          </a:xfrm>
          <a:prstGeom prst="rect">
            <a:avLst/>
          </a:prstGeom>
        </p:spPr>
      </p:pic>
      <p:pic>
        <p:nvPicPr>
          <p:cNvPr id="17" name="Graphic 16" descr="Security camera with solid fill">
            <a:extLst>
              <a:ext uri="{FF2B5EF4-FFF2-40B4-BE49-F238E27FC236}">
                <a16:creationId xmlns:a16="http://schemas.microsoft.com/office/drawing/2014/main" id="{A84E2643-B991-DF7D-9EFB-0ED91FA72A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67957" y="3131531"/>
            <a:ext cx="733414" cy="733414"/>
          </a:xfrm>
          <a:prstGeom prst="rect">
            <a:avLst/>
          </a:prstGeom>
        </p:spPr>
      </p:pic>
      <p:pic>
        <p:nvPicPr>
          <p:cNvPr id="19" name="Graphic 18" descr="Puppy 2 with solid fill">
            <a:extLst>
              <a:ext uri="{FF2B5EF4-FFF2-40B4-BE49-F238E27FC236}">
                <a16:creationId xmlns:a16="http://schemas.microsoft.com/office/drawing/2014/main" id="{5AFAB2FC-E58F-ECCB-131A-9A64F4DDE7D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52920" y="5057115"/>
            <a:ext cx="914400" cy="914400"/>
          </a:xfrm>
          <a:prstGeom prst="rect">
            <a:avLst/>
          </a:prstGeom>
        </p:spPr>
      </p:pic>
      <p:pic>
        <p:nvPicPr>
          <p:cNvPr id="21" name="Graphic 20" descr="Puppy with solid fill">
            <a:extLst>
              <a:ext uri="{FF2B5EF4-FFF2-40B4-BE49-F238E27FC236}">
                <a16:creationId xmlns:a16="http://schemas.microsoft.com/office/drawing/2014/main" id="{1D766591-2DBC-86EF-85A5-455DC49F4E0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11177621" y="4645095"/>
            <a:ext cx="914400" cy="914400"/>
          </a:xfrm>
          <a:prstGeom prst="rect">
            <a:avLst/>
          </a:prstGeom>
        </p:spPr>
      </p:pic>
      <p:pic>
        <p:nvPicPr>
          <p:cNvPr id="23" name="Graphic 22" descr="Cat with solid fill">
            <a:extLst>
              <a:ext uri="{FF2B5EF4-FFF2-40B4-BE49-F238E27FC236}">
                <a16:creationId xmlns:a16="http://schemas.microsoft.com/office/drawing/2014/main" id="{ECCB9712-AEA4-6000-5E8C-DCD828A5855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flipH="1">
            <a:off x="10845195" y="3956371"/>
            <a:ext cx="789626" cy="789626"/>
          </a:xfrm>
          <a:prstGeom prst="rect">
            <a:avLst/>
          </a:prstGeom>
        </p:spPr>
      </p:pic>
      <p:pic>
        <p:nvPicPr>
          <p:cNvPr id="25" name="Graphic 24" descr="Tiger with solid fill">
            <a:extLst>
              <a:ext uri="{FF2B5EF4-FFF2-40B4-BE49-F238E27FC236}">
                <a16:creationId xmlns:a16="http://schemas.microsoft.com/office/drawing/2014/main" id="{514898D7-4DE7-337C-6EC5-30159DC8137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509718" y="4027017"/>
            <a:ext cx="983305" cy="983305"/>
          </a:xfrm>
          <a:prstGeom prst="rect">
            <a:avLst/>
          </a:prstGeom>
        </p:spPr>
      </p:pic>
      <p:sp>
        <p:nvSpPr>
          <p:cNvPr id="13" name="Rectangle 12">
            <a:extLst>
              <a:ext uri="{FF2B5EF4-FFF2-40B4-BE49-F238E27FC236}">
                <a16:creationId xmlns:a16="http://schemas.microsoft.com/office/drawing/2014/main" id="{944A7580-B8E6-B1A8-9DB2-FD1C2C7C01D9}"/>
              </a:ext>
            </a:extLst>
          </p:cNvPr>
          <p:cNvSpPr/>
          <p:nvPr/>
        </p:nvSpPr>
        <p:spPr>
          <a:xfrm rot="16200000">
            <a:off x="6871770" y="2845646"/>
            <a:ext cx="1398382" cy="5132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Cola de imágenes</a:t>
            </a:r>
          </a:p>
        </p:txBody>
      </p:sp>
      <p:sp>
        <p:nvSpPr>
          <p:cNvPr id="15" name="Rectangle 14">
            <a:extLst>
              <a:ext uri="{FF2B5EF4-FFF2-40B4-BE49-F238E27FC236}">
                <a16:creationId xmlns:a16="http://schemas.microsoft.com/office/drawing/2014/main" id="{ADF05AAA-0323-0598-B114-1A1FA70D2D4F}"/>
              </a:ext>
            </a:extLst>
          </p:cNvPr>
          <p:cNvSpPr/>
          <p:nvPr/>
        </p:nvSpPr>
        <p:spPr>
          <a:xfrm>
            <a:off x="5849077" y="3679788"/>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Clasificador</a:t>
            </a:r>
          </a:p>
        </p:txBody>
      </p:sp>
      <p:sp>
        <p:nvSpPr>
          <p:cNvPr id="16" name="Rectangle 15">
            <a:extLst>
              <a:ext uri="{FF2B5EF4-FFF2-40B4-BE49-F238E27FC236}">
                <a16:creationId xmlns:a16="http://schemas.microsoft.com/office/drawing/2014/main" id="{F30A37C7-28DC-CF27-A607-1EE4BF40D62C}"/>
              </a:ext>
            </a:extLst>
          </p:cNvPr>
          <p:cNvSpPr/>
          <p:nvPr/>
        </p:nvSpPr>
        <p:spPr>
          <a:xfrm>
            <a:off x="5849076" y="4537066"/>
            <a:ext cx="1071127" cy="60649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200" dirty="0"/>
              <a:t>Estimador</a:t>
            </a:r>
          </a:p>
        </p:txBody>
      </p:sp>
      <p:sp>
        <p:nvSpPr>
          <p:cNvPr id="18" name="Rectangle 17">
            <a:extLst>
              <a:ext uri="{FF2B5EF4-FFF2-40B4-BE49-F238E27FC236}">
                <a16:creationId xmlns:a16="http://schemas.microsoft.com/office/drawing/2014/main" id="{80E53F35-CA7D-6579-1BCD-878B0013459B}"/>
              </a:ext>
            </a:extLst>
          </p:cNvPr>
          <p:cNvSpPr/>
          <p:nvPr/>
        </p:nvSpPr>
        <p:spPr>
          <a:xfrm>
            <a:off x="5849076" y="5386065"/>
            <a:ext cx="1071127" cy="3468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s-ES_tradnl" sz="1200" dirty="0"/>
              <a:t>MQTT</a:t>
            </a:r>
          </a:p>
        </p:txBody>
      </p:sp>
      <p:pic>
        <p:nvPicPr>
          <p:cNvPr id="22" name="Graphic 21" descr="Database with solid fill">
            <a:extLst>
              <a:ext uri="{FF2B5EF4-FFF2-40B4-BE49-F238E27FC236}">
                <a16:creationId xmlns:a16="http://schemas.microsoft.com/office/drawing/2014/main" id="{877E6AC4-3B02-8696-2196-74CB23B3654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046643" y="5923255"/>
            <a:ext cx="675981" cy="675981"/>
          </a:xfrm>
          <a:prstGeom prst="rect">
            <a:avLst/>
          </a:prstGeom>
        </p:spPr>
      </p:pic>
      <p:cxnSp>
        <p:nvCxnSpPr>
          <p:cNvPr id="26" name="Straight Arrow Connector 25">
            <a:extLst>
              <a:ext uri="{FF2B5EF4-FFF2-40B4-BE49-F238E27FC236}">
                <a16:creationId xmlns:a16="http://schemas.microsoft.com/office/drawing/2014/main" id="{AF4BAC5E-D92F-F02A-F769-0739624EAD3A}"/>
              </a:ext>
            </a:extLst>
          </p:cNvPr>
          <p:cNvCxnSpPr>
            <a:cxnSpLocks/>
            <a:stCxn id="9" idx="1"/>
          </p:cNvCxnSpPr>
          <p:nvPr/>
        </p:nvCxnSpPr>
        <p:spPr>
          <a:xfrm flipH="1">
            <a:off x="7827607" y="2706346"/>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8" name="Straight Arrow Connector 27">
            <a:extLst>
              <a:ext uri="{FF2B5EF4-FFF2-40B4-BE49-F238E27FC236}">
                <a16:creationId xmlns:a16="http://schemas.microsoft.com/office/drawing/2014/main" id="{0871E05E-224B-F92A-CF8F-ED527C095B4C}"/>
              </a:ext>
            </a:extLst>
          </p:cNvPr>
          <p:cNvCxnSpPr>
            <a:cxnSpLocks/>
          </p:cNvCxnSpPr>
          <p:nvPr/>
        </p:nvCxnSpPr>
        <p:spPr>
          <a:xfrm flipH="1">
            <a:off x="7827606" y="3508421"/>
            <a:ext cx="254596" cy="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29" name="Straight Arrow Connector 28">
            <a:extLst>
              <a:ext uri="{FF2B5EF4-FFF2-40B4-BE49-F238E27FC236}">
                <a16:creationId xmlns:a16="http://schemas.microsoft.com/office/drawing/2014/main" id="{DA2A8AEA-617B-8C72-F89D-F33A015C4A72}"/>
              </a:ext>
            </a:extLst>
          </p:cNvPr>
          <p:cNvCxnSpPr>
            <a:cxnSpLocks/>
            <a:endCxn id="11" idx="3"/>
          </p:cNvCxnSpPr>
          <p:nvPr/>
        </p:nvCxnSpPr>
        <p:spPr>
          <a:xfrm flipH="1" flipV="1">
            <a:off x="6920206" y="3125755"/>
            <a:ext cx="394109" cy="3221"/>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1" name="Straight Arrow Connector 30">
            <a:extLst>
              <a:ext uri="{FF2B5EF4-FFF2-40B4-BE49-F238E27FC236}">
                <a16:creationId xmlns:a16="http://schemas.microsoft.com/office/drawing/2014/main" id="{8DDC4CBD-C521-56BD-0AA9-597B95FDE3B5}"/>
              </a:ext>
            </a:extLst>
          </p:cNvPr>
          <p:cNvCxnSpPr>
            <a:cxnSpLocks/>
            <a:stCxn id="11" idx="2"/>
            <a:endCxn id="15" idx="0"/>
          </p:cNvCxnSpPr>
          <p:nvPr/>
        </p:nvCxnSpPr>
        <p:spPr>
          <a:xfrm flipH="1">
            <a:off x="6384641" y="3429000"/>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4" name="Straight Arrow Connector 33">
            <a:extLst>
              <a:ext uri="{FF2B5EF4-FFF2-40B4-BE49-F238E27FC236}">
                <a16:creationId xmlns:a16="http://schemas.microsoft.com/office/drawing/2014/main" id="{88881E83-DD83-9AE2-43B0-71B682169F92}"/>
              </a:ext>
            </a:extLst>
          </p:cNvPr>
          <p:cNvCxnSpPr>
            <a:cxnSpLocks/>
          </p:cNvCxnSpPr>
          <p:nvPr/>
        </p:nvCxnSpPr>
        <p:spPr>
          <a:xfrm flipH="1">
            <a:off x="6384638" y="4286278"/>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5" name="Straight Arrow Connector 34">
            <a:extLst>
              <a:ext uri="{FF2B5EF4-FFF2-40B4-BE49-F238E27FC236}">
                <a16:creationId xmlns:a16="http://schemas.microsoft.com/office/drawing/2014/main" id="{639EE93C-2B30-CD49-D2BC-E219B024D198}"/>
              </a:ext>
            </a:extLst>
          </p:cNvPr>
          <p:cNvCxnSpPr>
            <a:cxnSpLocks/>
          </p:cNvCxnSpPr>
          <p:nvPr/>
        </p:nvCxnSpPr>
        <p:spPr>
          <a:xfrm flipH="1">
            <a:off x="6384636" y="5143556"/>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cxnSp>
        <p:nvCxnSpPr>
          <p:cNvPr id="36" name="Straight Arrow Connector 35">
            <a:extLst>
              <a:ext uri="{FF2B5EF4-FFF2-40B4-BE49-F238E27FC236}">
                <a16:creationId xmlns:a16="http://schemas.microsoft.com/office/drawing/2014/main" id="{99D25688-E9C1-4E83-E33F-08518702EAE7}"/>
              </a:ext>
            </a:extLst>
          </p:cNvPr>
          <p:cNvCxnSpPr>
            <a:cxnSpLocks/>
          </p:cNvCxnSpPr>
          <p:nvPr/>
        </p:nvCxnSpPr>
        <p:spPr>
          <a:xfrm flipH="1">
            <a:off x="6384634" y="5732925"/>
            <a:ext cx="2" cy="250788"/>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7" name="Footer Placeholder 4">
            <a:extLst>
              <a:ext uri="{FF2B5EF4-FFF2-40B4-BE49-F238E27FC236}">
                <a16:creationId xmlns:a16="http://schemas.microsoft.com/office/drawing/2014/main" id="{91618FF6-A322-62D5-B4E6-9E8D51A236D8}"/>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286426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20000"/>
          </a:bodyPr>
          <a:lstStyle/>
          <a:p>
            <a:pPr marL="0" indent="0">
              <a:buNone/>
            </a:pPr>
            <a:r>
              <a:rPr lang="es-ES_tradnl" sz="2400" dirty="0"/>
              <a:t>El protocolo de transferencia de estado representacional (REST) se ha convertido en un estándar de oro para muchas aplicaciones, y no es muy diferente para las aplicaciones de ML actuales. </a:t>
            </a:r>
          </a:p>
          <a:p>
            <a:pPr marL="0" indent="0">
              <a:buNone/>
            </a:pPr>
            <a:r>
              <a:rPr lang="es-ES_tradnl" sz="2400" dirty="0"/>
              <a:t>La mayoría de las empresas prefieren desarrollar sus aplicaciones de ML basadas en el protocolo REST API. Una API REST se basa en REST, un método arquitectónico utilizado para comunicarse principalmente en el desarrollo de servicios web. </a:t>
            </a:r>
          </a:p>
          <a:p>
            <a:pPr marL="0" indent="0">
              <a:buNone/>
            </a:pPr>
            <a:r>
              <a:rPr lang="es-ES_tradnl" sz="2400" dirty="0"/>
              <a:t>Servir a los modelos de ML a través de una API REST tiene muchos beneficios:</a:t>
            </a:r>
          </a:p>
          <a:p>
            <a:r>
              <a:rPr lang="es-ES_tradnl" sz="2400" dirty="0"/>
              <a:t>Ofrecer predicciones sobre la marcha a múltiples usuarios.</a:t>
            </a:r>
          </a:p>
          <a:p>
            <a:r>
              <a:rPr lang="es-ES_tradnl" sz="2400" dirty="0"/>
              <a:t>Agregar más instancias para ampliar la aplicación detrás de un balanceador de carga.</a:t>
            </a:r>
          </a:p>
          <a:p>
            <a:r>
              <a:rPr lang="es-ES_tradnl" sz="2400" dirty="0"/>
              <a:t>Combinar varios modelos utilizando diferentes </a:t>
            </a:r>
            <a:r>
              <a:rPr lang="es-ES_tradnl" sz="2400" dirty="0" err="1"/>
              <a:t>Endpoints</a:t>
            </a:r>
            <a:r>
              <a:rPr lang="es-ES_tradnl" sz="2400" dirty="0"/>
              <a:t> de la API.</a:t>
            </a:r>
          </a:p>
          <a:p>
            <a:r>
              <a:rPr lang="es-ES_tradnl" sz="2400" dirty="0"/>
              <a:t>Separar el entorno operativo del modelo del entorno de cara al usuario.</a:t>
            </a:r>
          </a:p>
          <a:p>
            <a:r>
              <a:rPr lang="es-ES_tradnl" sz="2400" dirty="0"/>
              <a:t>Habilitar la arquitectura basada en microservicios. Por lo tanto, los equipos pueden trabajar de forma independiente para desarrollar y mejorar los servicios.</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31</a:t>
            </a:fld>
            <a:endParaRPr lang="en-US" dirty="0"/>
          </a:p>
        </p:txBody>
      </p:sp>
      <p:sp>
        <p:nvSpPr>
          <p:cNvPr id="6" name="Footer Placeholder 4">
            <a:extLst>
              <a:ext uri="{FF2B5EF4-FFF2-40B4-BE49-F238E27FC236}">
                <a16:creationId xmlns:a16="http://schemas.microsoft.com/office/drawing/2014/main" id="{834F3703-D6D1-29CC-B63B-E14A1FA084BB}"/>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553230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400" dirty="0"/>
              <a:t>Una API </a:t>
            </a:r>
            <a:r>
              <a:rPr lang="es-ES_tradnl" sz="2400" dirty="0" err="1"/>
              <a:t>RESTful</a:t>
            </a:r>
            <a:r>
              <a:rPr lang="es-ES_tradnl" sz="2400" dirty="0"/>
              <a:t> utiliza metodologías HTTP existentes definidas por el protocolo </a:t>
            </a:r>
            <a:r>
              <a:rPr lang="es-ES_tradnl" sz="2400" dirty="0">
                <a:hlinkClick r:id="rId3"/>
              </a:rPr>
              <a:t>RFC 2616</a:t>
            </a:r>
            <a:r>
              <a:rPr lang="es-ES_tradnl" sz="2400" dirty="0"/>
              <a:t>. </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graphicFrame>
        <p:nvGraphicFramePr>
          <p:cNvPr id="6" name="Table 5">
            <a:extLst>
              <a:ext uri="{FF2B5EF4-FFF2-40B4-BE49-F238E27FC236}">
                <a16:creationId xmlns:a16="http://schemas.microsoft.com/office/drawing/2014/main" id="{D695544A-7C62-85D0-AB93-3DDCCC032B8D}"/>
              </a:ext>
            </a:extLst>
          </p:cNvPr>
          <p:cNvGraphicFramePr>
            <a:graphicFrameLocks noGrp="1"/>
          </p:cNvGraphicFramePr>
          <p:nvPr>
            <p:extLst>
              <p:ext uri="{D42A27DB-BD31-4B8C-83A1-F6EECF244321}">
                <p14:modId xmlns:p14="http://schemas.microsoft.com/office/powerpoint/2010/main" val="2448720647"/>
              </p:ext>
            </p:extLst>
          </p:nvPr>
        </p:nvGraphicFramePr>
        <p:xfrm>
          <a:off x="458693" y="2781300"/>
          <a:ext cx="11274612" cy="3576320"/>
        </p:xfrm>
        <a:graphic>
          <a:graphicData uri="http://schemas.openxmlformats.org/drawingml/2006/table">
            <a:tbl>
              <a:tblPr firstRow="1" bandRow="1">
                <a:tableStyleId>{21E4AEA4-8DFA-4A89-87EB-49C32662AFE0}</a:tableStyleId>
              </a:tblPr>
              <a:tblGrid>
                <a:gridCol w="1862476">
                  <a:extLst>
                    <a:ext uri="{9D8B030D-6E8A-4147-A177-3AD203B41FA5}">
                      <a16:colId xmlns:a16="http://schemas.microsoft.com/office/drawing/2014/main" val="1254323582"/>
                    </a:ext>
                  </a:extLst>
                </a:gridCol>
                <a:gridCol w="2200589">
                  <a:extLst>
                    <a:ext uri="{9D8B030D-6E8A-4147-A177-3AD203B41FA5}">
                      <a16:colId xmlns:a16="http://schemas.microsoft.com/office/drawing/2014/main" val="2653446556"/>
                    </a:ext>
                  </a:extLst>
                </a:gridCol>
                <a:gridCol w="7211547">
                  <a:extLst>
                    <a:ext uri="{9D8B030D-6E8A-4147-A177-3AD203B41FA5}">
                      <a16:colId xmlns:a16="http://schemas.microsoft.com/office/drawing/2014/main" val="849714857"/>
                    </a:ext>
                  </a:extLst>
                </a:gridCol>
              </a:tblGrid>
              <a:tr h="370840">
                <a:tc>
                  <a:txBody>
                    <a:bodyPr/>
                    <a:lstStyle/>
                    <a:p>
                      <a:r>
                        <a:rPr lang="es-ES_tradnl" dirty="0" err="1"/>
                        <a:t>Metodo</a:t>
                      </a:r>
                      <a:r>
                        <a:rPr lang="es-ES_tradnl" dirty="0"/>
                        <a:t> HTTP</a:t>
                      </a:r>
                    </a:p>
                  </a:txBody>
                  <a:tcPr/>
                </a:tc>
                <a:tc>
                  <a:txBody>
                    <a:bodyPr/>
                    <a:lstStyle/>
                    <a:p>
                      <a:r>
                        <a:rPr lang="es-ES_tradnl" dirty="0"/>
                        <a:t>CRUD</a:t>
                      </a:r>
                    </a:p>
                  </a:txBody>
                  <a:tcPr/>
                </a:tc>
                <a:tc>
                  <a:txBody>
                    <a:bodyPr/>
                    <a:lstStyle/>
                    <a:p>
                      <a:r>
                        <a:rPr lang="es-ES_tradnl" dirty="0" err="1"/>
                        <a:t>Proposito</a:t>
                      </a:r>
                      <a:r>
                        <a:rPr lang="es-ES_tradnl" dirty="0"/>
                        <a:t> en una aplicación de ML</a:t>
                      </a:r>
                    </a:p>
                  </a:txBody>
                  <a:tcPr/>
                </a:tc>
                <a:extLst>
                  <a:ext uri="{0D108BD9-81ED-4DB2-BD59-A6C34878D82A}">
                    <a16:rowId xmlns:a16="http://schemas.microsoft.com/office/drawing/2014/main" val="225362440"/>
                  </a:ext>
                </a:extLst>
              </a:tr>
              <a:tr h="370840">
                <a:tc>
                  <a:txBody>
                    <a:bodyPr/>
                    <a:lstStyle/>
                    <a:p>
                      <a:r>
                        <a:rPr lang="es-ES_tradnl" dirty="0"/>
                        <a:t>GET</a:t>
                      </a:r>
                    </a:p>
                  </a:txBody>
                  <a:tcPr/>
                </a:tc>
                <a:tc>
                  <a:txBody>
                    <a:bodyPr/>
                    <a:lstStyle/>
                    <a:p>
                      <a:r>
                        <a:rPr lang="es-ES_tradnl" dirty="0"/>
                        <a:t>READ</a:t>
                      </a:r>
                    </a:p>
                  </a:txBody>
                  <a:tcPr/>
                </a:tc>
                <a:tc>
                  <a:txBody>
                    <a:bodyPr/>
                    <a:lstStyle/>
                    <a:p>
                      <a:r>
                        <a:rPr lang="es-ES_tradnl" dirty="0"/>
                        <a:t>Una solicitud GET se usa para leer o recuperar una representación de un recurso en XML o JSON. En ML se usa para obtener información del modelo</a:t>
                      </a:r>
                    </a:p>
                  </a:txBody>
                  <a:tcPr/>
                </a:tc>
                <a:extLst>
                  <a:ext uri="{0D108BD9-81ED-4DB2-BD59-A6C34878D82A}">
                    <a16:rowId xmlns:a16="http://schemas.microsoft.com/office/drawing/2014/main" val="2307372116"/>
                  </a:ext>
                </a:extLst>
              </a:tr>
              <a:tr h="370840">
                <a:tc>
                  <a:txBody>
                    <a:bodyPr/>
                    <a:lstStyle/>
                    <a:p>
                      <a:r>
                        <a:rPr lang="es-ES_tradnl" dirty="0"/>
                        <a:t>POST</a:t>
                      </a:r>
                    </a:p>
                  </a:txBody>
                  <a:tcPr/>
                </a:tc>
                <a:tc>
                  <a:txBody>
                    <a:bodyPr/>
                    <a:lstStyle/>
                    <a:p>
                      <a:r>
                        <a:rPr lang="es-ES_tradnl" dirty="0"/>
                        <a:t>CREATE</a:t>
                      </a:r>
                    </a:p>
                  </a:txBody>
                  <a:tcPr/>
                </a:tc>
                <a:tc>
                  <a:txBody>
                    <a:bodyPr/>
                    <a:lstStyle/>
                    <a:p>
                      <a:r>
                        <a:rPr lang="es-ES_tradnl" dirty="0"/>
                        <a:t>Una solicitud POST se usa para crear nuevos recursos. En ML se usa para obtener inferencias del modelo</a:t>
                      </a:r>
                    </a:p>
                  </a:txBody>
                  <a:tcPr/>
                </a:tc>
                <a:extLst>
                  <a:ext uri="{0D108BD9-81ED-4DB2-BD59-A6C34878D82A}">
                    <a16:rowId xmlns:a16="http://schemas.microsoft.com/office/drawing/2014/main" val="4236422309"/>
                  </a:ext>
                </a:extLst>
              </a:tr>
              <a:tr h="370840">
                <a:tc>
                  <a:txBody>
                    <a:bodyPr/>
                    <a:lstStyle/>
                    <a:p>
                      <a:r>
                        <a:rPr lang="es-ES_tradnl" dirty="0"/>
                        <a:t>PUT</a:t>
                      </a:r>
                    </a:p>
                  </a:txBody>
                  <a:tcPr/>
                </a:tc>
                <a:tc>
                  <a:txBody>
                    <a:bodyPr/>
                    <a:lstStyle/>
                    <a:p>
                      <a:r>
                        <a:rPr lang="es-ES_tradnl" dirty="0" err="1"/>
                        <a:t>Update</a:t>
                      </a:r>
                      <a:r>
                        <a:rPr lang="es-ES_tradnl" dirty="0"/>
                        <a:t>/</a:t>
                      </a:r>
                      <a:r>
                        <a:rPr lang="es-ES_tradnl" dirty="0" err="1"/>
                        <a:t>Replace</a:t>
                      </a:r>
                      <a:endParaRPr lang="es-ES_tradnl" dirty="0"/>
                    </a:p>
                  </a:txBody>
                  <a:tcPr/>
                </a:tc>
                <a:tc>
                  <a:txBody>
                    <a:bodyPr/>
                    <a:lstStyle/>
                    <a:p>
                      <a:r>
                        <a:rPr lang="es-ES_tradnl" dirty="0"/>
                        <a:t>Para actualizar o reemplazar un recurso. En ML, se usa para enviar archivos para inferencia, por ejemplo, una imagen JPEG.</a:t>
                      </a:r>
                    </a:p>
                  </a:txBody>
                  <a:tcPr/>
                </a:tc>
                <a:extLst>
                  <a:ext uri="{0D108BD9-81ED-4DB2-BD59-A6C34878D82A}">
                    <a16:rowId xmlns:a16="http://schemas.microsoft.com/office/drawing/2014/main" val="240692314"/>
                  </a:ext>
                </a:extLst>
              </a:tr>
              <a:tr h="370840">
                <a:tc>
                  <a:txBody>
                    <a:bodyPr/>
                    <a:lstStyle/>
                    <a:p>
                      <a:r>
                        <a:rPr lang="es-ES_tradnl" dirty="0"/>
                        <a:t>PATCH</a:t>
                      </a:r>
                    </a:p>
                  </a:txBody>
                  <a:tcPr/>
                </a:tc>
                <a:tc>
                  <a:txBody>
                    <a:bodyPr/>
                    <a:lstStyle/>
                    <a:p>
                      <a:r>
                        <a:rPr lang="es-ES_tradnl" dirty="0" err="1"/>
                        <a:t>Update</a:t>
                      </a:r>
                      <a:r>
                        <a:rPr lang="es-ES_tradnl" dirty="0"/>
                        <a:t>/</a:t>
                      </a:r>
                      <a:r>
                        <a:rPr lang="es-ES_tradnl" dirty="0" err="1"/>
                        <a:t>Modify</a:t>
                      </a:r>
                      <a:endParaRPr lang="es-ES_tradnl" dirty="0"/>
                    </a:p>
                  </a:txBody>
                  <a:tcPr/>
                </a:tc>
                <a:tc>
                  <a:txBody>
                    <a:bodyPr/>
                    <a:lstStyle/>
                    <a:p>
                      <a:r>
                        <a:rPr lang="es-ES_tradnl" dirty="0"/>
                        <a:t>Para actualizar o reemplazar un recurso.  </a:t>
                      </a:r>
                    </a:p>
                  </a:txBody>
                  <a:tcPr/>
                </a:tc>
                <a:extLst>
                  <a:ext uri="{0D108BD9-81ED-4DB2-BD59-A6C34878D82A}">
                    <a16:rowId xmlns:a16="http://schemas.microsoft.com/office/drawing/2014/main" val="4159835690"/>
                  </a:ext>
                </a:extLst>
              </a:tr>
              <a:tr h="370840">
                <a:tc>
                  <a:txBody>
                    <a:bodyPr/>
                    <a:lstStyle/>
                    <a:p>
                      <a:r>
                        <a:rPr lang="es-ES_tradnl" dirty="0"/>
                        <a:t>DELETE</a:t>
                      </a:r>
                    </a:p>
                  </a:txBody>
                  <a:tcPr/>
                </a:tc>
                <a:tc>
                  <a:txBody>
                    <a:bodyPr/>
                    <a:lstStyle/>
                    <a:p>
                      <a:r>
                        <a:rPr lang="es-ES_tradnl" dirty="0" err="1"/>
                        <a:t>Delete</a:t>
                      </a:r>
                      <a:endParaRPr lang="es-ES_tradnl"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dirty="0"/>
                        <a:t>Para eliminar un recurso. En ML, se puede usar para eliminar un microservicio o artefactos.  </a:t>
                      </a:r>
                    </a:p>
                  </a:txBody>
                  <a:tcPr/>
                </a:tc>
                <a:extLst>
                  <a:ext uri="{0D108BD9-81ED-4DB2-BD59-A6C34878D82A}">
                    <a16:rowId xmlns:a16="http://schemas.microsoft.com/office/drawing/2014/main" val="2300340241"/>
                  </a:ext>
                </a:extLst>
              </a:tr>
            </a:tbl>
          </a:graphicData>
        </a:graphic>
      </p:graphicFrame>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32</a:t>
            </a:fld>
            <a:endParaRPr lang="en-US" dirty="0"/>
          </a:p>
        </p:txBody>
      </p:sp>
      <p:sp>
        <p:nvSpPr>
          <p:cNvPr id="8" name="Footer Placeholder 4">
            <a:extLst>
              <a:ext uri="{FF2B5EF4-FFF2-40B4-BE49-F238E27FC236}">
                <a16:creationId xmlns:a16="http://schemas.microsoft.com/office/drawing/2014/main" id="{5E39DA83-8C7D-1141-228B-8C0C000B4D82}"/>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49572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a:bodyPr>
          <a:lstStyle/>
          <a:p>
            <a:pPr marL="0" indent="0">
              <a:buNone/>
            </a:pPr>
            <a:r>
              <a:rPr lang="es-ES_tradnl" sz="2000" dirty="0"/>
              <a:t>HTTP (</a:t>
            </a:r>
            <a:r>
              <a:rPr lang="es-ES_tradnl" sz="2000" dirty="0" err="1"/>
              <a:t>Hypertext</a:t>
            </a:r>
            <a:r>
              <a:rPr lang="es-ES_tradnl" sz="2000" dirty="0"/>
              <a:t> Transfer </a:t>
            </a:r>
            <a:r>
              <a:rPr lang="es-ES_tradnl" sz="2000" dirty="0" err="1"/>
              <a:t>Protocol</a:t>
            </a:r>
            <a:r>
              <a:rPr lang="es-ES_tradnl" sz="2000" dirty="0"/>
              <a:t>) es un protocolo de comunicación utilizado para la transferencia de información en la web. </a:t>
            </a:r>
          </a:p>
          <a:p>
            <a:pPr marL="0" indent="0">
              <a:buNone/>
            </a:pPr>
            <a:r>
              <a:rPr lang="es-ES_tradnl" sz="2000" dirty="0"/>
              <a:t>HTTP funciona según un modelo </a:t>
            </a:r>
            <a:r>
              <a:rPr lang="es-ES_tradnl" sz="2000" b="1" dirty="0">
                <a:solidFill>
                  <a:schemeClr val="accent4">
                    <a:lumMod val="60000"/>
                    <a:lumOff val="40000"/>
                  </a:schemeClr>
                </a:solidFill>
              </a:rPr>
              <a:t>cliente-servidor,</a:t>
            </a:r>
            <a:r>
              <a:rPr lang="es-ES_tradnl" sz="2000" dirty="0"/>
              <a:t> donde un cliente (como un navegador web) realiza solicitudes a un servidor, y el servidor responde a esas solicitudes con los datos solicitados.</a:t>
            </a:r>
          </a:p>
          <a:p>
            <a:pPr marL="0" indent="0">
              <a:buNone/>
            </a:pPr>
            <a:r>
              <a:rPr lang="es-ES_tradnl" sz="2000" dirty="0"/>
              <a:t>Para poder utilizar una API es necesario conocer los métodos HTTP que vimos recién y los códigos de estado que nos puede devolver.</a:t>
            </a:r>
          </a:p>
          <a:p>
            <a:pPr marL="0" indent="0">
              <a:buNone/>
            </a:pPr>
            <a:endParaRPr lang="es-ES_tradnl" sz="2400" dirty="0"/>
          </a:p>
          <a:p>
            <a:pPr marL="0" indent="0">
              <a:buNone/>
            </a:pPr>
            <a:endParaRPr lang="es-ES_tradnl" sz="2400" dirty="0"/>
          </a:p>
          <a:p>
            <a:pPr marL="0" indent="0">
              <a:buNone/>
            </a:pPr>
            <a:endParaRPr lang="es-ES_tradnl" sz="24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33</a:t>
            </a:fld>
            <a:endParaRPr lang="en-US" dirty="0"/>
          </a:p>
        </p:txBody>
      </p:sp>
      <p:pic>
        <p:nvPicPr>
          <p:cNvPr id="9" name="Graphic 8" descr="Laptop with solid fill">
            <a:extLst>
              <a:ext uri="{FF2B5EF4-FFF2-40B4-BE49-F238E27FC236}">
                <a16:creationId xmlns:a16="http://schemas.microsoft.com/office/drawing/2014/main" id="{0E8A7408-E4EE-787E-4BC7-1E15471D4F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4971" y="4953645"/>
            <a:ext cx="914400" cy="914400"/>
          </a:xfrm>
          <a:prstGeom prst="rect">
            <a:avLst/>
          </a:prstGeom>
        </p:spPr>
      </p:pic>
      <p:pic>
        <p:nvPicPr>
          <p:cNvPr id="11" name="Graphic 10" descr="Server with solid fill">
            <a:extLst>
              <a:ext uri="{FF2B5EF4-FFF2-40B4-BE49-F238E27FC236}">
                <a16:creationId xmlns:a16="http://schemas.microsoft.com/office/drawing/2014/main" id="{C722EC39-A9F1-A7A4-8679-614ACBBF8BE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6053" y="4953645"/>
            <a:ext cx="914400" cy="914400"/>
          </a:xfrm>
          <a:prstGeom prst="rect">
            <a:avLst/>
          </a:prstGeom>
        </p:spPr>
      </p:pic>
      <p:pic>
        <p:nvPicPr>
          <p:cNvPr id="13" name="Graphic 12" descr="Layers Design outline">
            <a:extLst>
              <a:ext uri="{FF2B5EF4-FFF2-40B4-BE49-F238E27FC236}">
                <a16:creationId xmlns:a16="http://schemas.microsoft.com/office/drawing/2014/main" id="{F818ABA9-9B8A-66D5-7223-5BB504053C4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4953645"/>
            <a:ext cx="914400" cy="914400"/>
          </a:xfrm>
          <a:prstGeom prst="rect">
            <a:avLst/>
          </a:prstGeom>
        </p:spPr>
      </p:pic>
      <p:sp>
        <p:nvSpPr>
          <p:cNvPr id="14" name="TextBox 13">
            <a:extLst>
              <a:ext uri="{FF2B5EF4-FFF2-40B4-BE49-F238E27FC236}">
                <a16:creationId xmlns:a16="http://schemas.microsoft.com/office/drawing/2014/main" id="{642C3397-0843-C3DC-6F37-4E1D8FE2FE6B}"/>
              </a:ext>
            </a:extLst>
          </p:cNvPr>
          <p:cNvSpPr txBox="1"/>
          <p:nvPr/>
        </p:nvSpPr>
        <p:spPr>
          <a:xfrm>
            <a:off x="2741294" y="5683379"/>
            <a:ext cx="938077" cy="369332"/>
          </a:xfrm>
          <a:prstGeom prst="rect">
            <a:avLst/>
          </a:prstGeom>
          <a:noFill/>
        </p:spPr>
        <p:txBody>
          <a:bodyPr wrap="none" rtlCol="0">
            <a:spAutoFit/>
          </a:bodyPr>
          <a:lstStyle/>
          <a:p>
            <a:r>
              <a:rPr lang="es-ES_tradnl" dirty="0"/>
              <a:t>Cliente</a:t>
            </a:r>
          </a:p>
        </p:txBody>
      </p:sp>
      <p:sp>
        <p:nvSpPr>
          <p:cNvPr id="15" name="TextBox 14">
            <a:extLst>
              <a:ext uri="{FF2B5EF4-FFF2-40B4-BE49-F238E27FC236}">
                <a16:creationId xmlns:a16="http://schemas.microsoft.com/office/drawing/2014/main" id="{7E2F6A18-9712-566A-CC31-36E41D52B5F8}"/>
              </a:ext>
            </a:extLst>
          </p:cNvPr>
          <p:cNvSpPr txBox="1"/>
          <p:nvPr/>
        </p:nvSpPr>
        <p:spPr>
          <a:xfrm>
            <a:off x="8607689" y="5753929"/>
            <a:ext cx="1071127" cy="369332"/>
          </a:xfrm>
          <a:prstGeom prst="rect">
            <a:avLst/>
          </a:prstGeom>
          <a:noFill/>
        </p:spPr>
        <p:txBody>
          <a:bodyPr wrap="none" rtlCol="0">
            <a:spAutoFit/>
          </a:bodyPr>
          <a:lstStyle/>
          <a:p>
            <a:r>
              <a:rPr lang="es-ES_tradnl" dirty="0"/>
              <a:t>Servidor</a:t>
            </a:r>
          </a:p>
        </p:txBody>
      </p:sp>
      <p:sp>
        <p:nvSpPr>
          <p:cNvPr id="16" name="TextBox 15">
            <a:extLst>
              <a:ext uri="{FF2B5EF4-FFF2-40B4-BE49-F238E27FC236}">
                <a16:creationId xmlns:a16="http://schemas.microsoft.com/office/drawing/2014/main" id="{E78F1858-613E-DED1-F58A-B629E1496AE8}"/>
              </a:ext>
            </a:extLst>
          </p:cNvPr>
          <p:cNvSpPr txBox="1"/>
          <p:nvPr/>
        </p:nvSpPr>
        <p:spPr>
          <a:xfrm>
            <a:off x="5825733" y="5716210"/>
            <a:ext cx="540533" cy="369332"/>
          </a:xfrm>
          <a:prstGeom prst="rect">
            <a:avLst/>
          </a:prstGeom>
          <a:noFill/>
        </p:spPr>
        <p:txBody>
          <a:bodyPr wrap="none" rtlCol="0">
            <a:spAutoFit/>
          </a:bodyPr>
          <a:lstStyle/>
          <a:p>
            <a:r>
              <a:rPr lang="es-ES_tradnl" dirty="0"/>
              <a:t>API</a:t>
            </a:r>
          </a:p>
        </p:txBody>
      </p:sp>
      <p:cxnSp>
        <p:nvCxnSpPr>
          <p:cNvPr id="18" name="Straight Arrow Connector 17">
            <a:extLst>
              <a:ext uri="{FF2B5EF4-FFF2-40B4-BE49-F238E27FC236}">
                <a16:creationId xmlns:a16="http://schemas.microsoft.com/office/drawing/2014/main" id="{0BE7599A-51C5-CFEB-98DC-60DBDAA7888E}"/>
              </a:ext>
            </a:extLst>
          </p:cNvPr>
          <p:cNvCxnSpPr/>
          <p:nvPr/>
        </p:nvCxnSpPr>
        <p:spPr>
          <a:xfrm>
            <a:off x="4019341" y="5184949"/>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781A89F-5057-8D45-6B74-5F297DCA2669}"/>
              </a:ext>
            </a:extLst>
          </p:cNvPr>
          <p:cNvCxnSpPr/>
          <p:nvPr/>
        </p:nvCxnSpPr>
        <p:spPr>
          <a:xfrm>
            <a:off x="6904893" y="5166527"/>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9036B58A-A6DA-8266-6C27-4115322A8F53}"/>
              </a:ext>
            </a:extLst>
          </p:cNvPr>
          <p:cNvCxnSpPr>
            <a:cxnSpLocks/>
          </p:cNvCxnSpPr>
          <p:nvPr/>
        </p:nvCxnSpPr>
        <p:spPr>
          <a:xfrm flipH="1">
            <a:off x="4024185" y="5717085"/>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40CBA50-AF42-70C9-38C2-2FDAC5506D80}"/>
              </a:ext>
            </a:extLst>
          </p:cNvPr>
          <p:cNvCxnSpPr>
            <a:cxnSpLocks/>
          </p:cNvCxnSpPr>
          <p:nvPr/>
        </p:nvCxnSpPr>
        <p:spPr>
          <a:xfrm flipH="1">
            <a:off x="6904893" y="5664530"/>
            <a:ext cx="142686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346C7DB-89B7-3FA1-11FF-6DE45CB5D5A0}"/>
              </a:ext>
            </a:extLst>
          </p:cNvPr>
          <p:cNvSpPr txBox="1"/>
          <p:nvPr/>
        </p:nvSpPr>
        <p:spPr>
          <a:xfrm>
            <a:off x="7182719" y="5716210"/>
            <a:ext cx="982385" cy="523220"/>
          </a:xfrm>
          <a:prstGeom prst="rect">
            <a:avLst/>
          </a:prstGeom>
          <a:noFill/>
        </p:spPr>
        <p:txBody>
          <a:bodyPr wrap="none" rtlCol="0">
            <a:spAutoFit/>
          </a:bodyPr>
          <a:lstStyle/>
          <a:p>
            <a:pPr algn="ctr"/>
            <a:r>
              <a:rPr lang="es-ES_tradnl" sz="1400" dirty="0"/>
              <a:t>HTTP </a:t>
            </a:r>
          </a:p>
          <a:p>
            <a:pPr algn="ctr"/>
            <a:r>
              <a:rPr lang="es-ES_tradnl" sz="1400" dirty="0"/>
              <a:t>Response</a:t>
            </a:r>
          </a:p>
        </p:txBody>
      </p:sp>
      <p:sp>
        <p:nvSpPr>
          <p:cNvPr id="23" name="TextBox 22">
            <a:extLst>
              <a:ext uri="{FF2B5EF4-FFF2-40B4-BE49-F238E27FC236}">
                <a16:creationId xmlns:a16="http://schemas.microsoft.com/office/drawing/2014/main" id="{137CDCA8-2620-EE70-9425-6E839F03B11F}"/>
              </a:ext>
            </a:extLst>
          </p:cNvPr>
          <p:cNvSpPr txBox="1"/>
          <p:nvPr/>
        </p:nvSpPr>
        <p:spPr>
          <a:xfrm>
            <a:off x="7279000" y="4615357"/>
            <a:ext cx="849336" cy="523220"/>
          </a:xfrm>
          <a:prstGeom prst="rect">
            <a:avLst/>
          </a:prstGeom>
          <a:noFill/>
        </p:spPr>
        <p:txBody>
          <a:bodyPr wrap="none" rtlCol="0">
            <a:spAutoFit/>
          </a:bodyPr>
          <a:lstStyle/>
          <a:p>
            <a:pPr algn="ctr"/>
            <a:r>
              <a:rPr lang="es-ES_tradnl" sz="1400" dirty="0"/>
              <a:t>HTTP </a:t>
            </a:r>
          </a:p>
          <a:p>
            <a:pPr algn="ctr"/>
            <a:r>
              <a:rPr lang="es-ES_tradnl" sz="1400" dirty="0" err="1"/>
              <a:t>Request</a:t>
            </a:r>
            <a:endParaRPr lang="es-ES_tradnl" sz="1400" dirty="0"/>
          </a:p>
        </p:txBody>
      </p:sp>
      <p:sp>
        <p:nvSpPr>
          <p:cNvPr id="24" name="TextBox 23">
            <a:extLst>
              <a:ext uri="{FF2B5EF4-FFF2-40B4-BE49-F238E27FC236}">
                <a16:creationId xmlns:a16="http://schemas.microsoft.com/office/drawing/2014/main" id="{2322ABBF-0874-F93C-8A9D-0E0AA88B6648}"/>
              </a:ext>
            </a:extLst>
          </p:cNvPr>
          <p:cNvSpPr txBox="1"/>
          <p:nvPr/>
        </p:nvSpPr>
        <p:spPr>
          <a:xfrm>
            <a:off x="4019341" y="4585625"/>
            <a:ext cx="1292854" cy="523220"/>
          </a:xfrm>
          <a:prstGeom prst="rect">
            <a:avLst/>
          </a:prstGeom>
          <a:noFill/>
        </p:spPr>
        <p:txBody>
          <a:bodyPr wrap="none" rtlCol="0">
            <a:spAutoFit/>
          </a:bodyPr>
          <a:lstStyle/>
          <a:p>
            <a:pPr algn="ctr"/>
            <a:r>
              <a:rPr lang="es-ES_tradnl" sz="1400" dirty="0"/>
              <a:t>GET | POST |</a:t>
            </a:r>
          </a:p>
          <a:p>
            <a:pPr algn="ctr"/>
            <a:r>
              <a:rPr lang="es-ES_tradnl" sz="1400" dirty="0"/>
              <a:t>PUT | DELETE</a:t>
            </a:r>
          </a:p>
        </p:txBody>
      </p:sp>
      <p:sp>
        <p:nvSpPr>
          <p:cNvPr id="25" name="TextBox 24">
            <a:extLst>
              <a:ext uri="{FF2B5EF4-FFF2-40B4-BE49-F238E27FC236}">
                <a16:creationId xmlns:a16="http://schemas.microsoft.com/office/drawing/2014/main" id="{4B3C489D-C631-F7EC-B786-41B13B34B7B7}"/>
              </a:ext>
            </a:extLst>
          </p:cNvPr>
          <p:cNvSpPr txBox="1"/>
          <p:nvPr/>
        </p:nvSpPr>
        <p:spPr>
          <a:xfrm>
            <a:off x="4106929" y="5742495"/>
            <a:ext cx="1239378" cy="523220"/>
          </a:xfrm>
          <a:prstGeom prst="rect">
            <a:avLst/>
          </a:prstGeom>
          <a:noFill/>
        </p:spPr>
        <p:txBody>
          <a:bodyPr wrap="none" rtlCol="0">
            <a:spAutoFit/>
          </a:bodyPr>
          <a:lstStyle/>
          <a:p>
            <a:pPr algn="ctr"/>
            <a:r>
              <a:rPr lang="es-ES_tradnl" sz="1400" dirty="0"/>
              <a:t>JSON | XML |</a:t>
            </a:r>
          </a:p>
          <a:p>
            <a:pPr algn="ctr"/>
            <a:r>
              <a:rPr lang="es-ES_tradnl" sz="1400" dirty="0"/>
              <a:t>HTML</a:t>
            </a:r>
          </a:p>
        </p:txBody>
      </p:sp>
      <p:sp>
        <p:nvSpPr>
          <p:cNvPr id="6" name="Footer Placeholder 4">
            <a:extLst>
              <a:ext uri="{FF2B5EF4-FFF2-40B4-BE49-F238E27FC236}">
                <a16:creationId xmlns:a16="http://schemas.microsoft.com/office/drawing/2014/main" id="{0C373CE1-67AC-CDDE-7393-FE0FCF4483A5}"/>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71461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CA420324-9AE9-4AC4-B994-85BA8276D535}"/>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34</a:t>
            </a:fld>
            <a:endParaRPr lang="en-US" dirty="0"/>
          </a:p>
        </p:txBody>
      </p:sp>
      <p:graphicFrame>
        <p:nvGraphicFramePr>
          <p:cNvPr id="10" name="Table 9">
            <a:extLst>
              <a:ext uri="{FF2B5EF4-FFF2-40B4-BE49-F238E27FC236}">
                <a16:creationId xmlns:a16="http://schemas.microsoft.com/office/drawing/2014/main" id="{2CCB3E21-CC8D-8D15-AE56-0F0A2068683C}"/>
              </a:ext>
            </a:extLst>
          </p:cNvPr>
          <p:cNvGraphicFramePr>
            <a:graphicFrameLocks noGrp="1"/>
          </p:cNvGraphicFramePr>
          <p:nvPr>
            <p:extLst>
              <p:ext uri="{D42A27DB-BD31-4B8C-83A1-F6EECF244321}">
                <p14:modId xmlns:p14="http://schemas.microsoft.com/office/powerpoint/2010/main" val="2131443773"/>
              </p:ext>
            </p:extLst>
          </p:nvPr>
        </p:nvGraphicFramePr>
        <p:xfrm>
          <a:off x="3514690" y="2308547"/>
          <a:ext cx="5162620" cy="1854200"/>
        </p:xfrm>
        <a:graphic>
          <a:graphicData uri="http://schemas.openxmlformats.org/drawingml/2006/table">
            <a:tbl>
              <a:tblPr firstRow="1" bandRow="1">
                <a:tableStyleId>{5C22544A-7EE6-4342-B048-85BDC9FD1C3A}</a:tableStyleId>
              </a:tblPr>
              <a:tblGrid>
                <a:gridCol w="1836702">
                  <a:extLst>
                    <a:ext uri="{9D8B030D-6E8A-4147-A177-3AD203B41FA5}">
                      <a16:colId xmlns:a16="http://schemas.microsoft.com/office/drawing/2014/main" val="779331420"/>
                    </a:ext>
                  </a:extLst>
                </a:gridCol>
                <a:gridCol w="3325918">
                  <a:extLst>
                    <a:ext uri="{9D8B030D-6E8A-4147-A177-3AD203B41FA5}">
                      <a16:colId xmlns:a16="http://schemas.microsoft.com/office/drawing/2014/main" val="3375003137"/>
                    </a:ext>
                  </a:extLst>
                </a:gridCol>
              </a:tblGrid>
              <a:tr h="370840">
                <a:tc>
                  <a:txBody>
                    <a:bodyPr/>
                    <a:lstStyle/>
                    <a:p>
                      <a:r>
                        <a:rPr lang="es-ES_tradnl" dirty="0"/>
                        <a:t>Código</a:t>
                      </a:r>
                    </a:p>
                  </a:txBody>
                  <a:tcPr/>
                </a:tc>
                <a:tc>
                  <a:txBody>
                    <a:bodyPr/>
                    <a:lstStyle/>
                    <a:p>
                      <a:r>
                        <a:rPr lang="es-ES_tradnl" dirty="0"/>
                        <a:t>Función</a:t>
                      </a:r>
                    </a:p>
                  </a:txBody>
                  <a:tcPr/>
                </a:tc>
                <a:extLst>
                  <a:ext uri="{0D108BD9-81ED-4DB2-BD59-A6C34878D82A}">
                    <a16:rowId xmlns:a16="http://schemas.microsoft.com/office/drawing/2014/main" val="3981959473"/>
                  </a:ext>
                </a:extLst>
              </a:tr>
              <a:tr h="370840">
                <a:tc>
                  <a:txBody>
                    <a:bodyPr/>
                    <a:lstStyle/>
                    <a:p>
                      <a:r>
                        <a:rPr lang="es-ES_tradnl" dirty="0"/>
                        <a:t>2xx</a:t>
                      </a:r>
                    </a:p>
                  </a:txBody>
                  <a:tcPr/>
                </a:tc>
                <a:tc>
                  <a:txBody>
                    <a:bodyPr/>
                    <a:lstStyle/>
                    <a:p>
                      <a:r>
                        <a:rPr lang="es-ES_tradnl" dirty="0"/>
                        <a:t>Operación exitosa</a:t>
                      </a:r>
                    </a:p>
                  </a:txBody>
                  <a:tcPr/>
                </a:tc>
                <a:extLst>
                  <a:ext uri="{0D108BD9-81ED-4DB2-BD59-A6C34878D82A}">
                    <a16:rowId xmlns:a16="http://schemas.microsoft.com/office/drawing/2014/main" val="296507089"/>
                  </a:ext>
                </a:extLst>
              </a:tr>
              <a:tr h="370840">
                <a:tc>
                  <a:txBody>
                    <a:bodyPr/>
                    <a:lstStyle/>
                    <a:p>
                      <a:r>
                        <a:rPr lang="es-ES_tradnl" dirty="0"/>
                        <a:t>3xx</a:t>
                      </a:r>
                    </a:p>
                  </a:txBody>
                  <a:tcPr/>
                </a:tc>
                <a:tc>
                  <a:txBody>
                    <a:bodyPr/>
                    <a:lstStyle/>
                    <a:p>
                      <a:r>
                        <a:rPr lang="es-ES_tradnl" dirty="0"/>
                        <a:t>Redirección</a:t>
                      </a:r>
                    </a:p>
                  </a:txBody>
                  <a:tcPr/>
                </a:tc>
                <a:extLst>
                  <a:ext uri="{0D108BD9-81ED-4DB2-BD59-A6C34878D82A}">
                    <a16:rowId xmlns:a16="http://schemas.microsoft.com/office/drawing/2014/main" val="234379784"/>
                  </a:ext>
                </a:extLst>
              </a:tr>
              <a:tr h="370840">
                <a:tc>
                  <a:txBody>
                    <a:bodyPr/>
                    <a:lstStyle/>
                    <a:p>
                      <a:r>
                        <a:rPr lang="es-ES_tradnl" dirty="0"/>
                        <a:t>4xx</a:t>
                      </a:r>
                    </a:p>
                  </a:txBody>
                  <a:tcPr/>
                </a:tc>
                <a:tc>
                  <a:txBody>
                    <a:bodyPr/>
                    <a:lstStyle/>
                    <a:p>
                      <a:r>
                        <a:rPr lang="es-ES_tradnl" dirty="0"/>
                        <a:t>Error del cliente</a:t>
                      </a:r>
                    </a:p>
                  </a:txBody>
                  <a:tcPr/>
                </a:tc>
                <a:extLst>
                  <a:ext uri="{0D108BD9-81ED-4DB2-BD59-A6C34878D82A}">
                    <a16:rowId xmlns:a16="http://schemas.microsoft.com/office/drawing/2014/main" val="2362569389"/>
                  </a:ext>
                </a:extLst>
              </a:tr>
              <a:tr h="370840">
                <a:tc>
                  <a:txBody>
                    <a:bodyPr/>
                    <a:lstStyle/>
                    <a:p>
                      <a:r>
                        <a:rPr lang="es-ES_tradnl" dirty="0"/>
                        <a:t>5xx</a:t>
                      </a:r>
                    </a:p>
                  </a:txBody>
                  <a:tcPr/>
                </a:tc>
                <a:tc>
                  <a:txBody>
                    <a:bodyPr/>
                    <a:lstStyle/>
                    <a:p>
                      <a:r>
                        <a:rPr lang="es-ES_tradnl" dirty="0"/>
                        <a:t>Error del servidor</a:t>
                      </a:r>
                    </a:p>
                  </a:txBody>
                  <a:tcPr/>
                </a:tc>
                <a:extLst>
                  <a:ext uri="{0D108BD9-81ED-4DB2-BD59-A6C34878D82A}">
                    <a16:rowId xmlns:a16="http://schemas.microsoft.com/office/drawing/2014/main" val="1843144254"/>
                  </a:ext>
                </a:extLst>
              </a:tr>
            </a:tbl>
          </a:graphicData>
        </a:graphic>
      </p:graphicFrame>
      <p:sp>
        <p:nvSpPr>
          <p:cNvPr id="3" name="Footer Placeholder 4">
            <a:extLst>
              <a:ext uri="{FF2B5EF4-FFF2-40B4-BE49-F238E27FC236}">
                <a16:creationId xmlns:a16="http://schemas.microsoft.com/office/drawing/2014/main" id="{84DD4FE1-D2B0-A9EA-E9D0-98108AA96BCC}"/>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01307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fontScale="85000" lnSpcReduction="10000"/>
          </a:bodyPr>
          <a:lstStyle/>
          <a:p>
            <a:pPr marL="0" indent="0">
              <a:buNone/>
            </a:pPr>
            <a:r>
              <a:rPr lang="es-ES_tradnl" sz="2400" dirty="0"/>
              <a:t>Las API REST han obtenido una adopción significativa gracias a impulsores como </a:t>
            </a:r>
            <a:r>
              <a:rPr lang="es-ES_tradnl" sz="2400" b="1" dirty="0">
                <a:solidFill>
                  <a:schemeClr val="accent1">
                    <a:lumMod val="60000"/>
                    <a:lumOff val="40000"/>
                  </a:schemeClr>
                </a:solidFill>
                <a:hlinkClick r:id="rId3"/>
              </a:rPr>
              <a:t>OpenAPI</a:t>
            </a:r>
            <a:r>
              <a:rPr lang="es-ES_tradnl" sz="2400" dirty="0"/>
              <a:t>. </a:t>
            </a:r>
          </a:p>
          <a:p>
            <a:pPr marL="0" indent="0">
              <a:buNone/>
            </a:pPr>
            <a:r>
              <a:rPr lang="es-ES_tradnl" sz="2400" dirty="0"/>
              <a:t>La especificación </a:t>
            </a:r>
            <a:r>
              <a:rPr lang="es-ES_tradnl" sz="2400" b="1" dirty="0" err="1">
                <a:solidFill>
                  <a:schemeClr val="accent1">
                    <a:lumMod val="60000"/>
                    <a:lumOff val="40000"/>
                  </a:schemeClr>
                </a:solidFill>
              </a:rPr>
              <a:t>OpenAPI</a:t>
            </a:r>
            <a:r>
              <a:rPr lang="es-ES_tradnl" sz="2400" dirty="0"/>
              <a:t> es un formato de descripción de API REST estandarizado. Se ha convertido en un formato para humanos y máquinas; permite la facilidad de entendimiento de la API REST y proporciona herramientas ampliadas, como validación de API, pruebas y un generador de documentación interactiva. En la práctica, </a:t>
            </a:r>
            <a:r>
              <a:rPr lang="es-ES_tradnl" sz="2400" b="1" dirty="0" err="1">
                <a:solidFill>
                  <a:schemeClr val="accent1">
                    <a:lumMod val="60000"/>
                    <a:lumOff val="40000"/>
                  </a:schemeClr>
                </a:solidFill>
              </a:rPr>
              <a:t>OpenAPI</a:t>
            </a:r>
            <a:r>
              <a:rPr lang="es-ES_tradnl" sz="2400" dirty="0"/>
              <a:t> permite describir una API completa con información como la siguiente:</a:t>
            </a:r>
          </a:p>
          <a:p>
            <a:r>
              <a:rPr lang="es-ES_tradnl" sz="2400" dirty="0" err="1"/>
              <a:t>Endpoints</a:t>
            </a:r>
            <a:r>
              <a:rPr lang="es-ES_tradnl" sz="2400" dirty="0"/>
              <a:t> disponibles </a:t>
            </a:r>
            <a:r>
              <a:rPr lang="es-ES_tradnl" sz="2400" i="1" dirty="0"/>
              <a:t>(</a:t>
            </a:r>
            <a:r>
              <a:rPr lang="es-ES_tradnl" sz="2400" i="1" dirty="0">
                <a:solidFill>
                  <a:schemeClr val="accent4">
                    <a:lumMod val="60000"/>
                    <a:lumOff val="40000"/>
                  </a:schemeClr>
                </a:solidFill>
              </a:rPr>
              <a:t>/nombres</a:t>
            </a:r>
            <a:r>
              <a:rPr lang="es-ES_tradnl" sz="2400" dirty="0"/>
              <a:t>) y operaciones en cada </a:t>
            </a:r>
            <a:r>
              <a:rPr lang="es-ES_tradnl" sz="2400" dirty="0" err="1"/>
              <a:t>endpoints</a:t>
            </a:r>
            <a:r>
              <a:rPr lang="es-ES_tradnl" sz="2400" dirty="0"/>
              <a:t> (</a:t>
            </a:r>
            <a:r>
              <a:rPr lang="es-ES_tradnl" sz="2400" dirty="0">
                <a:solidFill>
                  <a:schemeClr val="accent4">
                    <a:lumMod val="60000"/>
                    <a:lumOff val="40000"/>
                  </a:schemeClr>
                </a:solidFill>
              </a:rPr>
              <a:t>GET </a:t>
            </a:r>
            <a:r>
              <a:rPr lang="es-ES_tradnl" sz="2400" i="1" dirty="0">
                <a:solidFill>
                  <a:schemeClr val="accent4">
                    <a:lumMod val="60000"/>
                    <a:lumOff val="40000"/>
                  </a:schemeClr>
                </a:solidFill>
              </a:rPr>
              <a:t>/nombres</a:t>
            </a:r>
            <a:r>
              <a:rPr lang="es-ES_tradnl" sz="2400" dirty="0">
                <a:solidFill>
                  <a:schemeClr val="accent4">
                    <a:lumMod val="60000"/>
                    <a:lumOff val="40000"/>
                  </a:schemeClr>
                </a:solidFill>
              </a:rPr>
              <a:t>, POST </a:t>
            </a:r>
            <a:r>
              <a:rPr lang="es-ES_tradnl" sz="2400" i="1" dirty="0">
                <a:solidFill>
                  <a:schemeClr val="accent4">
                    <a:lumMod val="60000"/>
                    <a:lumOff val="40000"/>
                  </a:schemeClr>
                </a:solidFill>
              </a:rPr>
              <a:t>(/nombres</a:t>
            </a:r>
            <a:r>
              <a:rPr lang="es-ES_tradnl" sz="2400" dirty="0"/>
              <a:t>)</a:t>
            </a:r>
          </a:p>
          <a:p>
            <a:r>
              <a:rPr lang="es-ES_tradnl" sz="2400" dirty="0"/>
              <a:t>Entrada y salida para cada operación (parámetros de operación)</a:t>
            </a:r>
          </a:p>
          <a:p>
            <a:r>
              <a:rPr lang="es-ES_tradnl" sz="2400" dirty="0"/>
              <a:t>Métodos de autenticación</a:t>
            </a:r>
          </a:p>
          <a:p>
            <a:r>
              <a:rPr lang="es-ES_tradnl" sz="2400" dirty="0"/>
              <a:t>Documentación del desarrollador</a:t>
            </a:r>
          </a:p>
          <a:p>
            <a:r>
              <a:rPr lang="es-ES_tradnl" sz="2400" dirty="0"/>
              <a:t>Términos de uso, licencia y otra información</a:t>
            </a:r>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35</a:t>
            </a:fld>
            <a:endParaRPr lang="en-US" dirty="0"/>
          </a:p>
        </p:txBody>
      </p:sp>
      <p:sp>
        <p:nvSpPr>
          <p:cNvPr id="6" name="Footer Placeholder 4">
            <a:extLst>
              <a:ext uri="{FF2B5EF4-FFF2-40B4-BE49-F238E27FC236}">
                <a16:creationId xmlns:a16="http://schemas.microsoft.com/office/drawing/2014/main" id="{58180E0C-8D6B-0FA6-EA65-809A3470D56E}"/>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5608234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Desplegado on-line</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908820"/>
            <a:ext cx="11274612" cy="4583420"/>
          </a:xfrm>
        </p:spPr>
        <p:txBody>
          <a:bodyPr>
            <a:normAutofit lnSpcReduction="10000"/>
          </a:bodyPr>
          <a:lstStyle/>
          <a:p>
            <a:pPr marL="0" indent="0">
              <a:buNone/>
            </a:pPr>
            <a:r>
              <a:rPr lang="es-ES_tradnl" sz="2000" dirty="0"/>
              <a:t>Una API REST expone un conjunto de URL públicas que las aplicaciones cliente utilizan para acceder a los recursos de un servicio. Estas URL, en el contexto de una API, se denominan </a:t>
            </a:r>
            <a:r>
              <a:rPr lang="es-ES_tradnl" sz="2000" b="1" dirty="0" err="1">
                <a:solidFill>
                  <a:schemeClr val="accent3">
                    <a:lumMod val="60000"/>
                    <a:lumOff val="40000"/>
                  </a:schemeClr>
                </a:solidFill>
              </a:rPr>
              <a:t>endpoints</a:t>
            </a:r>
            <a:r>
              <a:rPr lang="es-ES_tradnl" sz="2000" dirty="0"/>
              <a:t>:</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1900" dirty="0"/>
              <a:t>Para acceder a estos </a:t>
            </a:r>
            <a:r>
              <a:rPr lang="es-ES_tradnl" sz="1900" dirty="0" err="1"/>
              <a:t>endpoints</a:t>
            </a:r>
            <a:r>
              <a:rPr lang="es-ES_tradnl" sz="1900" dirty="0"/>
              <a:t>, deberíamos hacer: https://</a:t>
            </a:r>
            <a:r>
              <a:rPr lang="es-ES_tradnl" sz="1900" dirty="0" err="1"/>
              <a:t>api.example.com</a:t>
            </a:r>
            <a:r>
              <a:rPr lang="es-ES_tradnl" sz="1900" dirty="0"/>
              <a:t>/</a:t>
            </a:r>
            <a:r>
              <a:rPr lang="es-ES_tradnl" sz="1900" dirty="0" err="1"/>
              <a:t>customers</a:t>
            </a:r>
            <a:endParaRPr lang="es-ES_tradnl" sz="1900" dirty="0"/>
          </a:p>
        </p:txBody>
      </p:sp>
      <p:sp>
        <p:nvSpPr>
          <p:cNvPr id="4" name="TextBox 3">
            <a:extLst>
              <a:ext uri="{FF2B5EF4-FFF2-40B4-BE49-F238E27FC236}">
                <a16:creationId xmlns:a16="http://schemas.microsoft.com/office/drawing/2014/main" id="{EA0C961A-D509-1C09-603D-04F12C9793A6}"/>
              </a:ext>
            </a:extLst>
          </p:cNvPr>
          <p:cNvSpPr txBox="1"/>
          <p:nvPr/>
        </p:nvSpPr>
        <p:spPr>
          <a:xfrm>
            <a:off x="458693" y="1447155"/>
            <a:ext cx="9724835" cy="461665"/>
          </a:xfrm>
          <a:prstGeom prst="rect">
            <a:avLst/>
          </a:prstGeom>
          <a:noFill/>
        </p:spPr>
        <p:txBody>
          <a:bodyPr wrap="square">
            <a:spAutoFit/>
          </a:bodyPr>
          <a:lstStyle/>
          <a:p>
            <a:pPr marL="0" indent="0">
              <a:buNone/>
            </a:pPr>
            <a:r>
              <a:rPr lang="es-ES_tradnl" sz="2400" b="1" dirty="0">
                <a:solidFill>
                  <a:schemeClr val="accent1"/>
                </a:solidFill>
              </a:rPr>
              <a:t>Gold estándar de </a:t>
            </a:r>
            <a:r>
              <a:rPr lang="es-ES_tradnl" sz="2400" b="1" dirty="0" err="1">
                <a:solidFill>
                  <a:schemeClr val="accent1"/>
                </a:solidFill>
              </a:rPr>
              <a:t>APIs</a:t>
            </a:r>
            <a:r>
              <a:rPr lang="es-ES_tradnl" sz="2400" b="1" dirty="0">
                <a:solidFill>
                  <a:schemeClr val="accent1"/>
                </a:solidFill>
              </a:rPr>
              <a:t>: REST API</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36</a:t>
            </a:fld>
            <a:endParaRPr lang="en-US" dirty="0"/>
          </a:p>
        </p:txBody>
      </p:sp>
      <p:graphicFrame>
        <p:nvGraphicFramePr>
          <p:cNvPr id="6" name="Table 5">
            <a:extLst>
              <a:ext uri="{FF2B5EF4-FFF2-40B4-BE49-F238E27FC236}">
                <a16:creationId xmlns:a16="http://schemas.microsoft.com/office/drawing/2014/main" id="{8B0B7522-111E-F3A1-252D-10E29EE6855D}"/>
              </a:ext>
            </a:extLst>
          </p:cNvPr>
          <p:cNvGraphicFramePr>
            <a:graphicFrameLocks noGrp="1"/>
          </p:cNvGraphicFramePr>
          <p:nvPr>
            <p:extLst>
              <p:ext uri="{D42A27DB-BD31-4B8C-83A1-F6EECF244321}">
                <p14:modId xmlns:p14="http://schemas.microsoft.com/office/powerpoint/2010/main" val="362772458"/>
              </p:ext>
            </p:extLst>
          </p:nvPr>
        </p:nvGraphicFramePr>
        <p:xfrm>
          <a:off x="1346200" y="3151367"/>
          <a:ext cx="9499600" cy="2595880"/>
        </p:xfrm>
        <a:graphic>
          <a:graphicData uri="http://schemas.openxmlformats.org/drawingml/2006/table">
            <a:tbl>
              <a:tblPr firstRow="1" bandRow="1">
                <a:tableStyleId>{21E4AEA4-8DFA-4A89-87EB-49C32662AFE0}</a:tableStyleId>
              </a:tblPr>
              <a:tblGrid>
                <a:gridCol w="2357072">
                  <a:extLst>
                    <a:ext uri="{9D8B030D-6E8A-4147-A177-3AD203B41FA5}">
                      <a16:colId xmlns:a16="http://schemas.microsoft.com/office/drawing/2014/main" val="377008606"/>
                    </a:ext>
                  </a:extLst>
                </a:gridCol>
                <a:gridCol w="3432017">
                  <a:extLst>
                    <a:ext uri="{9D8B030D-6E8A-4147-A177-3AD203B41FA5}">
                      <a16:colId xmlns:a16="http://schemas.microsoft.com/office/drawing/2014/main" val="3731952837"/>
                    </a:ext>
                  </a:extLst>
                </a:gridCol>
                <a:gridCol w="3710511">
                  <a:extLst>
                    <a:ext uri="{9D8B030D-6E8A-4147-A177-3AD203B41FA5}">
                      <a16:colId xmlns:a16="http://schemas.microsoft.com/office/drawing/2014/main" val="3014054849"/>
                    </a:ext>
                  </a:extLst>
                </a:gridCol>
              </a:tblGrid>
              <a:tr h="370840">
                <a:tc>
                  <a:txBody>
                    <a:bodyPr/>
                    <a:lstStyle/>
                    <a:p>
                      <a:r>
                        <a:rPr lang="es-ES_tradnl" dirty="0"/>
                        <a:t>Métodos HTTP</a:t>
                      </a:r>
                    </a:p>
                  </a:txBody>
                  <a:tcPr/>
                </a:tc>
                <a:tc>
                  <a:txBody>
                    <a:bodyPr/>
                    <a:lstStyle/>
                    <a:p>
                      <a:r>
                        <a:rPr lang="es-ES_tradnl" dirty="0" err="1"/>
                        <a:t>Endpoint</a:t>
                      </a:r>
                      <a:endParaRPr lang="es-ES_tradnl" dirty="0"/>
                    </a:p>
                  </a:txBody>
                  <a:tcPr/>
                </a:tc>
                <a:tc>
                  <a:txBody>
                    <a:bodyPr/>
                    <a:lstStyle/>
                    <a:p>
                      <a:r>
                        <a:rPr lang="es-ES_tradnl" dirty="0"/>
                        <a:t>Descripción</a:t>
                      </a:r>
                    </a:p>
                  </a:txBody>
                  <a:tcPr/>
                </a:tc>
                <a:extLst>
                  <a:ext uri="{0D108BD9-81ED-4DB2-BD59-A6C34878D82A}">
                    <a16:rowId xmlns:a16="http://schemas.microsoft.com/office/drawing/2014/main" val="2569435895"/>
                  </a:ext>
                </a:extLst>
              </a:tr>
              <a:tr h="370840">
                <a:tc>
                  <a:txBody>
                    <a:bodyPr/>
                    <a:lstStyle/>
                    <a:p>
                      <a:r>
                        <a:rPr lang="es-ES_tradnl" dirty="0"/>
                        <a:t>GET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Obtiene una lista de clientes</a:t>
                      </a:r>
                    </a:p>
                  </a:txBody>
                  <a:tcPr/>
                </a:tc>
                <a:extLst>
                  <a:ext uri="{0D108BD9-81ED-4DB2-BD59-A6C34878D82A}">
                    <a16:rowId xmlns:a16="http://schemas.microsoft.com/office/drawing/2014/main" val="2167895361"/>
                  </a:ext>
                </a:extLst>
              </a:tr>
              <a:tr h="370840">
                <a:tc>
                  <a:txBody>
                    <a:bodyPr/>
                    <a:lstStyle/>
                    <a:p>
                      <a:r>
                        <a:rPr lang="es-ES_tradnl" dirty="0"/>
                        <a:t>GET</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Obtiene un cliente en particular</a:t>
                      </a:r>
                    </a:p>
                  </a:txBody>
                  <a:tcPr/>
                </a:tc>
                <a:extLst>
                  <a:ext uri="{0D108BD9-81ED-4DB2-BD59-A6C34878D82A}">
                    <a16:rowId xmlns:a16="http://schemas.microsoft.com/office/drawing/2014/main" val="868785148"/>
                  </a:ext>
                </a:extLst>
              </a:tr>
              <a:tr h="370840">
                <a:tc>
                  <a:txBody>
                    <a:bodyPr/>
                    <a:lstStyle/>
                    <a:p>
                      <a:r>
                        <a:rPr lang="es-ES_tradnl" dirty="0"/>
                        <a:t>POST</a:t>
                      </a:r>
                    </a:p>
                  </a:txBody>
                  <a:tcPr/>
                </a:tc>
                <a:tc>
                  <a:txBody>
                    <a:bodyPr/>
                    <a:lstStyle/>
                    <a:p>
                      <a:r>
                        <a:rPr lang="es-ES_tradnl" i="1" dirty="0"/>
                        <a:t>/</a:t>
                      </a:r>
                      <a:r>
                        <a:rPr lang="es-ES_tradnl" i="1" dirty="0" err="1"/>
                        <a:t>customers</a:t>
                      </a:r>
                      <a:endParaRPr lang="es-ES_tradnl" i="1" dirty="0"/>
                    </a:p>
                  </a:txBody>
                  <a:tcPr/>
                </a:tc>
                <a:tc>
                  <a:txBody>
                    <a:bodyPr/>
                    <a:lstStyle/>
                    <a:p>
                      <a:r>
                        <a:rPr lang="es-ES_tradnl" dirty="0"/>
                        <a:t>Crea un nuevo cliente</a:t>
                      </a:r>
                    </a:p>
                  </a:txBody>
                  <a:tcPr/>
                </a:tc>
                <a:extLst>
                  <a:ext uri="{0D108BD9-81ED-4DB2-BD59-A6C34878D82A}">
                    <a16:rowId xmlns:a16="http://schemas.microsoft.com/office/drawing/2014/main" val="3202261746"/>
                  </a:ext>
                </a:extLst>
              </a:tr>
              <a:tr h="370840">
                <a:tc>
                  <a:txBody>
                    <a:bodyPr/>
                    <a:lstStyle/>
                    <a:p>
                      <a:r>
                        <a:rPr lang="es-ES_tradnl" dirty="0"/>
                        <a:t>PUT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un cliente</a:t>
                      </a:r>
                    </a:p>
                  </a:txBody>
                  <a:tcPr/>
                </a:tc>
                <a:extLst>
                  <a:ext uri="{0D108BD9-81ED-4DB2-BD59-A6C34878D82A}">
                    <a16:rowId xmlns:a16="http://schemas.microsoft.com/office/drawing/2014/main" val="3060153789"/>
                  </a:ext>
                </a:extLst>
              </a:tr>
              <a:tr h="370840">
                <a:tc>
                  <a:txBody>
                    <a:bodyPr/>
                    <a:lstStyle/>
                    <a:p>
                      <a:r>
                        <a:rPr lang="es-ES_tradnl" dirty="0"/>
                        <a:t>PATCH</a:t>
                      </a:r>
                    </a:p>
                  </a:txBody>
                  <a:tcPr/>
                </a:tc>
                <a:tc>
                  <a:txBody>
                    <a:bodyPr/>
                    <a:lstStyle/>
                    <a:p>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Actualiza parcialmente un cliente</a:t>
                      </a:r>
                    </a:p>
                  </a:txBody>
                  <a:tcPr/>
                </a:tc>
                <a:extLst>
                  <a:ext uri="{0D108BD9-81ED-4DB2-BD59-A6C34878D82A}">
                    <a16:rowId xmlns:a16="http://schemas.microsoft.com/office/drawing/2014/main" val="2176354419"/>
                  </a:ext>
                </a:extLst>
              </a:tr>
              <a:tr h="370840">
                <a:tc>
                  <a:txBody>
                    <a:bodyPr/>
                    <a:lstStyle/>
                    <a:p>
                      <a:r>
                        <a:rPr lang="es-ES_tradnl" dirty="0"/>
                        <a:t>DELETE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i="1" dirty="0"/>
                        <a:t>/</a:t>
                      </a:r>
                      <a:r>
                        <a:rPr lang="es-ES_tradnl" i="1" dirty="0" err="1"/>
                        <a:t>customers</a:t>
                      </a:r>
                      <a:r>
                        <a:rPr lang="es-ES_tradnl" i="1" dirty="0"/>
                        <a:t>/&lt;</a:t>
                      </a:r>
                      <a:r>
                        <a:rPr lang="es-ES_tradnl" i="1" dirty="0" err="1"/>
                        <a:t>customer_id</a:t>
                      </a:r>
                      <a:r>
                        <a:rPr lang="es-ES_tradnl" i="1" dirty="0"/>
                        <a:t>&gt;</a:t>
                      </a:r>
                    </a:p>
                  </a:txBody>
                  <a:tcPr/>
                </a:tc>
                <a:tc>
                  <a:txBody>
                    <a:bodyPr/>
                    <a:lstStyle/>
                    <a:p>
                      <a:r>
                        <a:rPr lang="es-ES_tradnl" dirty="0"/>
                        <a:t>Borra un cliente</a:t>
                      </a:r>
                    </a:p>
                  </a:txBody>
                  <a:tcPr/>
                </a:tc>
                <a:extLst>
                  <a:ext uri="{0D108BD9-81ED-4DB2-BD59-A6C34878D82A}">
                    <a16:rowId xmlns:a16="http://schemas.microsoft.com/office/drawing/2014/main" val="1012005327"/>
                  </a:ext>
                </a:extLst>
              </a:tr>
            </a:tbl>
          </a:graphicData>
        </a:graphic>
      </p:graphicFrame>
      <p:sp>
        <p:nvSpPr>
          <p:cNvPr id="8" name="Footer Placeholder 4">
            <a:extLst>
              <a:ext uri="{FF2B5EF4-FFF2-40B4-BE49-F238E27FC236}">
                <a16:creationId xmlns:a16="http://schemas.microsoft.com/office/drawing/2014/main" id="{07FFECDE-42FA-BA94-0625-0B81F9052526}"/>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4235326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Implementación de REST </a:t>
            </a:r>
            <a:r>
              <a:rPr lang="es-ES_tradnl" sz="5200" dirty="0" err="1">
                <a:solidFill>
                  <a:srgbClr val="FFFFFF"/>
                </a:solidFill>
              </a:rPr>
              <a:t>APIs</a:t>
            </a:r>
            <a:r>
              <a:rPr lang="es-ES_tradnl" sz="5200" dirty="0">
                <a:solidFill>
                  <a:srgbClr val="FFFFFF"/>
                </a:solidFill>
              </a:rPr>
              <a:t> en Python</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37</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2E5D18A1-FF03-F5E8-E86E-C6BDEF553FD7}"/>
              </a:ext>
            </a:extLst>
          </p:cNvPr>
          <p:cNvSpPr txBox="1">
            <a:spLocks/>
          </p:cNvSpPr>
          <p:nvPr/>
        </p:nvSpPr>
        <p:spPr>
          <a:xfrm>
            <a:off x="611093" y="6413889"/>
            <a:ext cx="8104889"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69444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fontScale="70000" lnSpcReduction="20000"/>
          </a:bodyPr>
          <a:lstStyle/>
          <a:p>
            <a:pPr marL="0" indent="0">
              <a:buNone/>
            </a:pPr>
            <a:r>
              <a:rPr lang="es-ES_tradnl" sz="2400" dirty="0"/>
              <a:t>Para implementar </a:t>
            </a:r>
            <a:r>
              <a:rPr lang="es-ES_tradnl" sz="2400" dirty="0" err="1"/>
              <a:t>APIs</a:t>
            </a:r>
            <a:r>
              <a:rPr lang="es-ES_tradnl" sz="2400" dirty="0"/>
              <a:t> en Python hay múltiples herramientas como:</a:t>
            </a:r>
          </a:p>
          <a:p>
            <a:pPr marL="0" indent="0">
              <a:buNone/>
            </a:pPr>
            <a:endParaRPr lang="es-ES_tradnl" sz="2400" dirty="0"/>
          </a:p>
          <a:p>
            <a:pPr marL="0" indent="0">
              <a:buNone/>
            </a:pPr>
            <a:br>
              <a:rPr lang="es-ES_tradnl" sz="2400" dirty="0"/>
            </a:br>
            <a:br>
              <a:rPr lang="es-ES_tradnl" sz="2400" dirty="0"/>
            </a:br>
            <a:endParaRPr lang="es-ES_tradnl" sz="2400" dirty="0"/>
          </a:p>
          <a:p>
            <a:pPr marL="0" indent="0">
              <a:buNone/>
            </a:pPr>
            <a:endParaRPr lang="es-ES_tradnl" sz="2400" dirty="0"/>
          </a:p>
          <a:p>
            <a:pPr marL="0" indent="0">
              <a:buNone/>
            </a:pPr>
            <a:r>
              <a:rPr lang="es-ES_tradnl" sz="2400" b="1" dirty="0" err="1">
                <a:solidFill>
                  <a:schemeClr val="accent4">
                    <a:lumMod val="60000"/>
                    <a:lumOff val="40000"/>
                  </a:schemeClr>
                </a:solidFill>
              </a:rPr>
              <a:t>FastAPI</a:t>
            </a:r>
            <a:r>
              <a:rPr lang="es-ES_tradnl" sz="2400" dirty="0"/>
              <a:t> es uno de los más populares en la actualidad, dado por las siguientes características:</a:t>
            </a:r>
          </a:p>
          <a:p>
            <a:r>
              <a:rPr lang="es-ES_tradnl" sz="2400" dirty="0"/>
              <a:t>Basado en estándares abiertos, </a:t>
            </a:r>
            <a:r>
              <a:rPr lang="es-ES_tradnl" sz="2400" dirty="0" err="1"/>
              <a:t>OpenAPI</a:t>
            </a:r>
            <a:r>
              <a:rPr lang="es-ES_tradnl" sz="2400" dirty="0"/>
              <a:t> para la creación de </a:t>
            </a:r>
            <a:r>
              <a:rPr lang="es-ES_tradnl" sz="2400" dirty="0" err="1"/>
              <a:t>APIs</a:t>
            </a:r>
            <a:endParaRPr lang="es-ES_tradnl" sz="2400" dirty="0"/>
          </a:p>
          <a:p>
            <a:r>
              <a:rPr lang="es-ES_tradnl" sz="2400" dirty="0"/>
              <a:t>Documentación automática. Documentación interactiva de la API e interfaces web de exploración. Utiliza </a:t>
            </a:r>
            <a:r>
              <a:rPr lang="es-ES_tradnl" sz="2400" b="1" dirty="0" err="1">
                <a:solidFill>
                  <a:schemeClr val="accent3">
                    <a:lumMod val="60000"/>
                    <a:lumOff val="40000"/>
                  </a:schemeClr>
                </a:solidFill>
              </a:rPr>
              <a:t>swagger</a:t>
            </a:r>
            <a:r>
              <a:rPr lang="es-ES_tradnl" sz="2400" dirty="0"/>
              <a:t> para la generación automática de documentación.</a:t>
            </a:r>
          </a:p>
          <a:p>
            <a:r>
              <a:rPr lang="es-ES_tradnl" sz="2400" dirty="0"/>
              <a:t>Muy moderno en Python, basado en Python 3.8. Utiliza </a:t>
            </a:r>
            <a:r>
              <a:rPr lang="es-ES_tradnl" sz="2400" b="1" dirty="0" err="1">
                <a:solidFill>
                  <a:schemeClr val="accent3">
                    <a:lumMod val="60000"/>
                    <a:lumOff val="40000"/>
                  </a:schemeClr>
                </a:solidFill>
              </a:rPr>
              <a:t>pydantic</a:t>
            </a:r>
            <a:r>
              <a:rPr lang="es-ES_tradnl" sz="2400" dirty="0"/>
              <a:t> para la validación del tipo de datos.</a:t>
            </a:r>
          </a:p>
          <a:p>
            <a:r>
              <a:rPr lang="es-ES_tradnl" sz="2400" dirty="0"/>
              <a:t>Todo funciona por defecto, aunque es fácilmente actualizable.</a:t>
            </a:r>
          </a:p>
          <a:p>
            <a:r>
              <a:rPr lang="es-ES_tradnl" sz="2400" dirty="0"/>
              <a:t>La seguridad y la autenticación están integradas. Sin ningún compromiso con bases de datos ni modelos de datos.</a:t>
            </a:r>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38</a:t>
            </a:fld>
            <a:endParaRPr lang="en-US" dirty="0"/>
          </a:p>
        </p:txBody>
      </p:sp>
      <p:grpSp>
        <p:nvGrpSpPr>
          <p:cNvPr id="6" name="Grupo 10">
            <a:extLst>
              <a:ext uri="{FF2B5EF4-FFF2-40B4-BE49-F238E27FC236}">
                <a16:creationId xmlns:a16="http://schemas.microsoft.com/office/drawing/2014/main" id="{4B764737-DB51-AF3D-39BB-8AC650E62536}"/>
              </a:ext>
            </a:extLst>
          </p:cNvPr>
          <p:cNvGrpSpPr/>
          <p:nvPr/>
        </p:nvGrpSpPr>
        <p:grpSpPr>
          <a:xfrm>
            <a:off x="3733400" y="2171069"/>
            <a:ext cx="920691" cy="1312138"/>
            <a:chOff x="3529670" y="3536017"/>
            <a:chExt cx="1182056" cy="1684627"/>
          </a:xfrm>
        </p:grpSpPr>
        <p:pic>
          <p:nvPicPr>
            <p:cNvPr id="8" name="Imagen 6">
              <a:hlinkClick r:id="rId3"/>
              <a:extLst>
                <a:ext uri="{FF2B5EF4-FFF2-40B4-BE49-F238E27FC236}">
                  <a16:creationId xmlns:a16="http://schemas.microsoft.com/office/drawing/2014/main" id="{4E75432C-E8E8-474D-C6C8-039A261A3432}"/>
                </a:ext>
              </a:extLst>
            </p:cNvPr>
            <p:cNvPicPr>
              <a:picLocks noChangeAspect="1"/>
            </p:cNvPicPr>
            <p:nvPr/>
          </p:nvPicPr>
          <p:blipFill>
            <a:blip r:embed="rId4"/>
            <a:stretch>
              <a:fillRect/>
            </a:stretch>
          </p:blipFill>
          <p:spPr>
            <a:xfrm>
              <a:off x="3529670" y="3536017"/>
              <a:ext cx="1182056" cy="1175684"/>
            </a:xfrm>
            <a:prstGeom prst="rect">
              <a:avLst/>
            </a:prstGeom>
          </p:spPr>
        </p:pic>
        <p:sp>
          <p:nvSpPr>
            <p:cNvPr id="9" name="Marcador de texto 43">
              <a:extLst>
                <a:ext uri="{FF2B5EF4-FFF2-40B4-BE49-F238E27FC236}">
                  <a16:creationId xmlns:a16="http://schemas.microsoft.com/office/drawing/2014/main" id="{A202E197-684D-51DB-886A-8D77BC09C376}"/>
                </a:ext>
              </a:extLst>
            </p:cNvPr>
            <p:cNvSpPr txBox="1">
              <a:spLocks/>
            </p:cNvSpPr>
            <p:nvPr/>
          </p:nvSpPr>
          <p:spPr>
            <a:xfrm>
              <a:off x="3612284"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dirty="0" err="1">
                  <a:solidFill>
                    <a:schemeClr val="accent6"/>
                  </a:solidFill>
                </a:rPr>
                <a:t>Flask</a:t>
              </a:r>
              <a:endParaRPr lang="es-ES" dirty="0">
                <a:solidFill>
                  <a:schemeClr val="accent6"/>
                </a:solidFill>
              </a:endParaRPr>
            </a:p>
          </p:txBody>
        </p:sp>
      </p:grpSp>
      <p:grpSp>
        <p:nvGrpSpPr>
          <p:cNvPr id="10" name="Grupo 11">
            <a:extLst>
              <a:ext uri="{FF2B5EF4-FFF2-40B4-BE49-F238E27FC236}">
                <a16:creationId xmlns:a16="http://schemas.microsoft.com/office/drawing/2014/main" id="{FAC2A251-6C22-8001-79D0-2845ACB5FE15}"/>
              </a:ext>
            </a:extLst>
          </p:cNvPr>
          <p:cNvGrpSpPr/>
          <p:nvPr/>
        </p:nvGrpSpPr>
        <p:grpSpPr>
          <a:xfrm>
            <a:off x="5626178" y="2171069"/>
            <a:ext cx="906164" cy="1312138"/>
            <a:chOff x="5269567" y="3575706"/>
            <a:chExt cx="1135996" cy="1644938"/>
          </a:xfrm>
        </p:grpSpPr>
        <p:pic>
          <p:nvPicPr>
            <p:cNvPr id="11" name="Picture 2" descr="Django Icon Vector SVG Icon - SVG Repo">
              <a:hlinkClick r:id="rId5"/>
              <a:extLst>
                <a:ext uri="{FF2B5EF4-FFF2-40B4-BE49-F238E27FC236}">
                  <a16:creationId xmlns:a16="http://schemas.microsoft.com/office/drawing/2014/main" id="{FE24B28B-94E0-4449-8CB5-B2CEA100B3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9567" y="3575706"/>
              <a:ext cx="1135996" cy="1135996"/>
            </a:xfrm>
            <a:prstGeom prst="rect">
              <a:avLst/>
            </a:prstGeom>
            <a:noFill/>
            <a:extLst>
              <a:ext uri="{909E8E84-426E-40DD-AFC4-6F175D3DCCD1}">
                <a14:hiddenFill xmlns:a14="http://schemas.microsoft.com/office/drawing/2010/main">
                  <a:solidFill>
                    <a:srgbClr val="FFFFFF"/>
                  </a:solidFill>
                </a14:hiddenFill>
              </a:ext>
            </a:extLst>
          </p:spPr>
        </p:pic>
        <p:sp>
          <p:nvSpPr>
            <p:cNvPr id="12" name="Marcador de texto 43">
              <a:extLst>
                <a:ext uri="{FF2B5EF4-FFF2-40B4-BE49-F238E27FC236}">
                  <a16:creationId xmlns:a16="http://schemas.microsoft.com/office/drawing/2014/main" id="{C9B0118C-84C6-545A-81B1-6A63026045C8}"/>
                </a:ext>
              </a:extLst>
            </p:cNvPr>
            <p:cNvSpPr txBox="1">
              <a:spLocks/>
            </p:cNvSpPr>
            <p:nvPr/>
          </p:nvSpPr>
          <p:spPr>
            <a:xfrm>
              <a:off x="5329151"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a:solidFill>
                    <a:schemeClr val="accent6"/>
                  </a:solidFill>
                </a:rPr>
                <a:t>Django</a:t>
              </a:r>
            </a:p>
          </p:txBody>
        </p:sp>
      </p:grpSp>
      <p:grpSp>
        <p:nvGrpSpPr>
          <p:cNvPr id="13" name="Grupo 12">
            <a:extLst>
              <a:ext uri="{FF2B5EF4-FFF2-40B4-BE49-F238E27FC236}">
                <a16:creationId xmlns:a16="http://schemas.microsoft.com/office/drawing/2014/main" id="{B96C40B0-8802-50E9-E2D9-9ED7C61BAB38}"/>
              </a:ext>
            </a:extLst>
          </p:cNvPr>
          <p:cNvGrpSpPr/>
          <p:nvPr/>
        </p:nvGrpSpPr>
        <p:grpSpPr>
          <a:xfrm>
            <a:off x="7740617" y="2116861"/>
            <a:ext cx="906163" cy="1312139"/>
            <a:chOff x="6932124" y="3575705"/>
            <a:chExt cx="1135995" cy="1644939"/>
          </a:xfrm>
        </p:grpSpPr>
        <p:pic>
          <p:nvPicPr>
            <p:cNvPr id="14" name="Picture 4" descr="FastAPI Template - Online Compiler - Replit - Replit">
              <a:hlinkClick r:id="rId7"/>
              <a:extLst>
                <a:ext uri="{FF2B5EF4-FFF2-40B4-BE49-F238E27FC236}">
                  <a16:creationId xmlns:a16="http://schemas.microsoft.com/office/drawing/2014/main" id="{07E8FE1D-2D63-04C6-1860-868D3A013EB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32124" y="3575705"/>
              <a:ext cx="1135995" cy="1135995"/>
            </a:xfrm>
            <a:prstGeom prst="rect">
              <a:avLst/>
            </a:prstGeom>
            <a:noFill/>
            <a:extLst>
              <a:ext uri="{909E8E84-426E-40DD-AFC4-6F175D3DCCD1}">
                <a14:hiddenFill xmlns:a14="http://schemas.microsoft.com/office/drawing/2010/main">
                  <a:solidFill>
                    <a:srgbClr val="FFFFFF"/>
                  </a:solidFill>
                </a14:hiddenFill>
              </a:ext>
            </a:extLst>
          </p:spPr>
        </p:pic>
        <p:sp>
          <p:nvSpPr>
            <p:cNvPr id="15" name="Marcador de texto 43">
              <a:extLst>
                <a:ext uri="{FF2B5EF4-FFF2-40B4-BE49-F238E27FC236}">
                  <a16:creationId xmlns:a16="http://schemas.microsoft.com/office/drawing/2014/main" id="{2901EF28-2133-24C5-04BE-9C3897B66B41}"/>
                </a:ext>
              </a:extLst>
            </p:cNvPr>
            <p:cNvSpPr txBox="1">
              <a:spLocks/>
            </p:cNvSpPr>
            <p:nvPr/>
          </p:nvSpPr>
          <p:spPr>
            <a:xfrm>
              <a:off x="6991705" y="4776145"/>
              <a:ext cx="1016828" cy="444499"/>
            </a:xfrm>
            <a:prstGeom prst="rect">
              <a:avLst/>
            </a:prstGeom>
          </p:spPr>
          <p:txBody>
            <a:bodyPr rtlCol="0"/>
            <a:lstStyle>
              <a:lvl1pPr marL="457200" indent="-457200" algn="l" defTabSz="914400" rtl="0" eaLnBrk="1" latinLnBrk="0" hangingPunct="1">
                <a:lnSpc>
                  <a:spcPct val="100000"/>
                </a:lnSpc>
                <a:spcBef>
                  <a:spcPts val="1000"/>
                </a:spcBef>
                <a:buClrTx/>
                <a:buSzPct val="75000"/>
                <a:buFont typeface="+mj-lt"/>
                <a:buAutoNum type="arabicPeriod"/>
                <a:defRPr sz="1800" kern="1200">
                  <a:solidFill>
                    <a:schemeClr val="tx1"/>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mj-lt"/>
                <a:buAutoNum type="arabicPeriod"/>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mj-lt"/>
                <a:buAutoNum type="arabicPeriod"/>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mj-lt"/>
                <a:buAutoNum type="arabicPeriod"/>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mj-lt"/>
                <a:buNone/>
              </a:pPr>
              <a:r>
                <a:rPr lang="es-ES" sz="1400" dirty="0" err="1">
                  <a:solidFill>
                    <a:schemeClr val="accent6"/>
                  </a:solidFill>
                </a:rPr>
                <a:t>FastAPI</a:t>
              </a:r>
              <a:endParaRPr lang="es-ES" sz="1400" dirty="0">
                <a:solidFill>
                  <a:schemeClr val="accent6"/>
                </a:solidFill>
              </a:endParaRPr>
            </a:p>
          </p:txBody>
        </p:sp>
      </p:grpSp>
      <p:sp>
        <p:nvSpPr>
          <p:cNvPr id="4" name="Footer Placeholder 4">
            <a:extLst>
              <a:ext uri="{FF2B5EF4-FFF2-40B4-BE49-F238E27FC236}">
                <a16:creationId xmlns:a16="http://schemas.microsoft.com/office/drawing/2014/main" id="{D9FF2E17-DFD5-D77F-6E52-0DE157D0DCEF}"/>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3877457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dirty="0"/>
              <a:t>No solo debemos crear </a:t>
            </a:r>
            <a:r>
              <a:rPr lang="es-ES_tradnl" sz="2400" dirty="0" err="1"/>
              <a:t>APIs</a:t>
            </a:r>
            <a:r>
              <a:rPr lang="es-ES_tradnl" sz="2400" dirty="0"/>
              <a:t>, sino consumirlas. En Python contamos con una librería llamada </a:t>
            </a:r>
            <a:r>
              <a:rPr lang="es-ES_tradnl" sz="2400" dirty="0" err="1"/>
              <a:t>requests</a:t>
            </a:r>
            <a:r>
              <a:rPr lang="es-ES_tradnl" sz="2400" dirty="0"/>
              <a:t>, que permite enviar HTTP </a:t>
            </a:r>
            <a:r>
              <a:rPr lang="es-ES_tradnl" sz="2400" dirty="0" err="1">
                <a:hlinkClick r:id="rId3"/>
              </a:rPr>
              <a:t>requests</a:t>
            </a:r>
            <a:r>
              <a:rPr lang="es-ES_tradnl" sz="2400" dirty="0"/>
              <a:t>. Esta librería abstrae las complejidades de hacer un </a:t>
            </a:r>
            <a:r>
              <a:rPr lang="es-ES_tradnl" sz="2400" dirty="0" err="1"/>
              <a:t>request</a:t>
            </a:r>
            <a:r>
              <a:rPr lang="es-ES_tradnl" sz="2400" dirty="0"/>
              <a:t> HTTP.</a:t>
            </a:r>
          </a:p>
          <a:p>
            <a:pPr marL="0" indent="0">
              <a:buNone/>
            </a:pPr>
            <a:r>
              <a:rPr lang="es-ES_tradnl" sz="2400" dirty="0"/>
              <a:t>Ahora un usuario rara vez va a querer ejecutar código para obtener algún resultado. Al contrario, necesita tener disponibles las predicciones en entornos visuales y sencillos. Para ello podemos utilizar </a:t>
            </a:r>
            <a:r>
              <a:rPr lang="es-ES_tradnl" sz="2400" b="1" dirty="0">
                <a:hlinkClick r:id="rId4"/>
              </a:rPr>
              <a:t>gradio</a:t>
            </a:r>
            <a:r>
              <a:rPr lang="es-ES_tradnl" sz="2400" dirty="0"/>
              <a:t> o </a:t>
            </a:r>
            <a:r>
              <a:rPr lang="es-ES_tradnl" sz="2400" b="1" dirty="0">
                <a:hlinkClick r:id="rId5"/>
              </a:rPr>
              <a:t>streamlit</a:t>
            </a:r>
            <a:r>
              <a:rPr lang="es-ES_tradnl" sz="2400" dirty="0"/>
              <a:t> para desarrollar una interfaz web sencilla de prototipado que nos permita interactuar al usuario con el modelo. </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39</a:t>
            </a:fld>
            <a:endParaRPr lang="en-US" dirty="0"/>
          </a:p>
        </p:txBody>
      </p:sp>
      <p:sp>
        <p:nvSpPr>
          <p:cNvPr id="4" name="Footer Placeholder 4">
            <a:extLst>
              <a:ext uri="{FF2B5EF4-FFF2-40B4-BE49-F238E27FC236}">
                <a16:creationId xmlns:a16="http://schemas.microsoft.com/office/drawing/2014/main" id="{CF7C2AE9-9A97-0999-18D5-812A9D0AEC46}"/>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09030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4</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fontScale="85000" lnSpcReduction="10000"/>
          </a:bodyPr>
          <a:lstStyle/>
          <a:p>
            <a:pPr marL="0" indent="0">
              <a:buNone/>
            </a:pPr>
            <a:r>
              <a:rPr lang="es-ES_tradnl" sz="2400" dirty="0"/>
              <a:t>Una vez que armamos nuestros modelos, estructuramos…, está listo para ser desplegado. </a:t>
            </a:r>
          </a:p>
          <a:p>
            <a:pPr marL="0" indent="0">
              <a:buNone/>
            </a:pPr>
            <a:r>
              <a:rPr lang="es-ES_tradnl" sz="2400" dirty="0"/>
              <a:t>Desplegar un modelo significa dejarlo disponible para que acepte consultas de los usuarios en producción.</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t>Una vez que el sistema de producción acepta la consulta, esta última se transforma en un vector de características. El vector de características se envía luego al modelo como entrada para que prediga una salida. El resultado luego se devuelve al usuario.</a:t>
            </a:r>
          </a:p>
        </p:txBody>
      </p:sp>
      <p:pic>
        <p:nvPicPr>
          <p:cNvPr id="7" name="Graphic 6" descr="Left Brain outline">
            <a:extLst>
              <a:ext uri="{FF2B5EF4-FFF2-40B4-BE49-F238E27FC236}">
                <a16:creationId xmlns:a16="http://schemas.microsoft.com/office/drawing/2014/main" id="{10F3E4D6-E7FA-5CB3-71D5-E102222767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23496" y="3128194"/>
            <a:ext cx="1368392" cy="1368392"/>
          </a:xfrm>
          <a:prstGeom prst="rect">
            <a:avLst/>
          </a:prstGeom>
        </p:spPr>
      </p:pic>
      <p:pic>
        <p:nvPicPr>
          <p:cNvPr id="9" name="Graphic 8" descr="Female Profile with solid fill">
            <a:extLst>
              <a:ext uri="{FF2B5EF4-FFF2-40B4-BE49-F238E27FC236}">
                <a16:creationId xmlns:a16="http://schemas.microsoft.com/office/drawing/2014/main" id="{8AB0DA4C-3E50-8D7C-7F9D-435BDA06F1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20428" y="3372034"/>
            <a:ext cx="914400" cy="914400"/>
          </a:xfrm>
          <a:prstGeom prst="rect">
            <a:avLst/>
          </a:prstGeom>
        </p:spPr>
      </p:pic>
      <p:cxnSp>
        <p:nvCxnSpPr>
          <p:cNvPr id="11" name="Straight Arrow Connector 10">
            <a:extLst>
              <a:ext uri="{FF2B5EF4-FFF2-40B4-BE49-F238E27FC236}">
                <a16:creationId xmlns:a16="http://schemas.microsoft.com/office/drawing/2014/main" id="{882504CC-EC26-25EF-35BE-F1A7E043DE69}"/>
              </a:ext>
            </a:extLst>
          </p:cNvPr>
          <p:cNvCxnSpPr/>
          <p:nvPr/>
        </p:nvCxnSpPr>
        <p:spPr>
          <a:xfrm>
            <a:off x="4947385" y="3542097"/>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E23AA9D-BB22-4DDB-964B-946D6DAC2E58}"/>
              </a:ext>
            </a:extLst>
          </p:cNvPr>
          <p:cNvCxnSpPr>
            <a:cxnSpLocks/>
          </p:cNvCxnSpPr>
          <p:nvPr/>
        </p:nvCxnSpPr>
        <p:spPr>
          <a:xfrm flipH="1">
            <a:off x="4947385" y="4050632"/>
            <a:ext cx="19635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1AD7A3F-4B76-D487-362C-CCC3370E0C88}"/>
              </a:ext>
            </a:extLst>
          </p:cNvPr>
          <p:cNvSpPr txBox="1"/>
          <p:nvPr/>
        </p:nvSpPr>
        <p:spPr>
          <a:xfrm>
            <a:off x="5342624" y="3131237"/>
            <a:ext cx="1116396" cy="369332"/>
          </a:xfrm>
          <a:prstGeom prst="rect">
            <a:avLst/>
          </a:prstGeom>
          <a:noFill/>
        </p:spPr>
        <p:txBody>
          <a:bodyPr wrap="none" rtlCol="0">
            <a:spAutoFit/>
          </a:bodyPr>
          <a:lstStyle/>
          <a:p>
            <a:r>
              <a:rPr lang="es-ES_tradnl" dirty="0"/>
              <a:t>Consulta</a:t>
            </a:r>
          </a:p>
        </p:txBody>
      </p:sp>
      <p:sp>
        <p:nvSpPr>
          <p:cNvPr id="14" name="TextBox 13">
            <a:extLst>
              <a:ext uri="{FF2B5EF4-FFF2-40B4-BE49-F238E27FC236}">
                <a16:creationId xmlns:a16="http://schemas.microsoft.com/office/drawing/2014/main" id="{89EE660D-B8DF-4747-65CF-7DE2B71C0291}"/>
              </a:ext>
            </a:extLst>
          </p:cNvPr>
          <p:cNvSpPr txBox="1"/>
          <p:nvPr/>
        </p:nvSpPr>
        <p:spPr>
          <a:xfrm>
            <a:off x="5284916" y="3658825"/>
            <a:ext cx="1231812" cy="369332"/>
          </a:xfrm>
          <a:prstGeom prst="rect">
            <a:avLst/>
          </a:prstGeom>
          <a:noFill/>
        </p:spPr>
        <p:txBody>
          <a:bodyPr wrap="none" rtlCol="0">
            <a:spAutoFit/>
          </a:bodyPr>
          <a:lstStyle/>
          <a:p>
            <a:r>
              <a:rPr lang="es-ES_tradnl" dirty="0"/>
              <a:t>Resultado</a:t>
            </a:r>
          </a:p>
        </p:txBody>
      </p:sp>
      <p:sp>
        <p:nvSpPr>
          <p:cNvPr id="8" name="Footer Placeholder 4">
            <a:extLst>
              <a:ext uri="{FF2B5EF4-FFF2-40B4-BE49-F238E27FC236}">
                <a16:creationId xmlns:a16="http://schemas.microsoft.com/office/drawing/2014/main" id="{1C76573B-FCB2-08E0-48A3-90D4C83E950F}"/>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3232712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Implementación de REST </a:t>
            </a:r>
            <a:r>
              <a:rPr lang="es-ES_tradnl" dirty="0" err="1"/>
              <a:t>APIs</a:t>
            </a:r>
            <a:r>
              <a:rPr lang="es-ES_tradnl" dirty="0"/>
              <a:t> en Python</a:t>
            </a:r>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1274612" cy="4583420"/>
          </a:xfrm>
        </p:spPr>
        <p:txBody>
          <a:bodyPr>
            <a:normAutofit/>
          </a:bodyPr>
          <a:lstStyle/>
          <a:p>
            <a:pPr marL="0" indent="0">
              <a:buNone/>
            </a:pPr>
            <a:r>
              <a:rPr lang="es-ES_tradnl" sz="2400" i="1" dirty="0"/>
              <a:t>Usemos una REST API y creemos una REST API mediante un </a:t>
            </a:r>
            <a:r>
              <a:rPr lang="es-ES_tradnl" sz="2400" i="1" dirty="0" err="1"/>
              <a:t>Hands-on</a:t>
            </a:r>
            <a:r>
              <a:rPr lang="es-ES_tradnl" sz="2400" i="1" dirty="0"/>
              <a:t>…</a:t>
            </a:r>
          </a:p>
          <a:p>
            <a:pPr marL="0" indent="0">
              <a:buNone/>
            </a:pPr>
            <a:endParaRPr lang="es-ES_tradnl" sz="2400" dirty="0"/>
          </a:p>
        </p:txBody>
      </p:sp>
      <p:sp>
        <p:nvSpPr>
          <p:cNvPr id="7" name="Slide Number Placeholder 5">
            <a:extLst>
              <a:ext uri="{FF2B5EF4-FFF2-40B4-BE49-F238E27FC236}">
                <a16:creationId xmlns:a16="http://schemas.microsoft.com/office/drawing/2014/main" id="{19D248AB-E428-DA63-5BD3-F454CE7358B8}"/>
              </a:ext>
            </a:extLst>
          </p:cNvPr>
          <p:cNvSpPr>
            <a:spLocks noGrp="1"/>
          </p:cNvSpPr>
          <p:nvPr>
            <p:ph type="sldNum" sz="quarter" idx="12"/>
          </p:nvPr>
        </p:nvSpPr>
        <p:spPr>
          <a:xfrm>
            <a:off x="8990106" y="6416675"/>
            <a:ext cx="2743200" cy="365125"/>
          </a:xfrm>
        </p:spPr>
        <p:txBody>
          <a:bodyPr/>
          <a:lstStyle/>
          <a:p>
            <a:fld id="{73B850FF-6169-4056-8077-06FFA93A5366}" type="slidenum">
              <a:rPr lang="en-US" sz="1400" smtClean="0"/>
              <a:t>40</a:t>
            </a:fld>
            <a:endParaRPr lang="en-US" dirty="0"/>
          </a:p>
        </p:txBody>
      </p:sp>
      <p:sp>
        <p:nvSpPr>
          <p:cNvPr id="4" name="Footer Placeholder 4">
            <a:extLst>
              <a:ext uri="{FF2B5EF4-FFF2-40B4-BE49-F238E27FC236}">
                <a16:creationId xmlns:a16="http://schemas.microsoft.com/office/drawing/2014/main" id="{A8BFF06E-6752-65BE-D0B6-0BF8EABEE22D}"/>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812995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5</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Un modelo puede ser implementado siguiendo varios patrones:</a:t>
            </a:r>
            <a:br>
              <a:rPr lang="es-ES_tradnl" sz="2400" dirty="0"/>
            </a:br>
            <a:endParaRPr lang="es-ES_tradnl" sz="2400" dirty="0"/>
          </a:p>
          <a:p>
            <a:r>
              <a:rPr lang="es-ES_tradnl" sz="2400" dirty="0"/>
              <a:t>Estáticamente, como parte de un paquete de software instalable.</a:t>
            </a:r>
          </a:p>
          <a:p>
            <a:r>
              <a:rPr lang="es-ES_tradnl" sz="2400" dirty="0"/>
              <a:t>Dinámicamente en el dispositivo del usuario.</a:t>
            </a:r>
          </a:p>
          <a:p>
            <a:r>
              <a:rPr lang="es-ES_tradnl" sz="2400" dirty="0"/>
              <a:t>Dinámicamente en un servidor.</a:t>
            </a:r>
          </a:p>
          <a:p>
            <a:r>
              <a:rPr lang="es-ES_tradnl" sz="2400" dirty="0"/>
              <a:t>Mediante transmisión de modelo</a:t>
            </a:r>
          </a:p>
        </p:txBody>
      </p:sp>
      <p:sp>
        <p:nvSpPr>
          <p:cNvPr id="4" name="Footer Placeholder 4">
            <a:extLst>
              <a:ext uri="{FF2B5EF4-FFF2-40B4-BE49-F238E27FC236}">
                <a16:creationId xmlns:a16="http://schemas.microsoft.com/office/drawing/2014/main" id="{1237AC1D-E930-4477-AA42-4E3B87F69566}"/>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000008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Estrategia de despliegue</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6</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4"/>
            <a:ext cx="11274612" cy="4453890"/>
          </a:xfrm>
        </p:spPr>
        <p:txBody>
          <a:bodyPr>
            <a:normAutofit/>
          </a:bodyPr>
          <a:lstStyle/>
          <a:p>
            <a:pPr marL="0" indent="0">
              <a:buNone/>
            </a:pPr>
            <a:r>
              <a:rPr lang="es-ES_tradnl" sz="2000" dirty="0"/>
              <a:t>Supongamos que tenemos no solo el modelo, sino, además, la forma de despliegue, pero ahora nos falta ver la estrategia de despliegue. Tenemos al menos estas técnicas:</a:t>
            </a:r>
          </a:p>
          <a:p>
            <a:r>
              <a:rPr lang="es-ES_tradnl" sz="2000" b="1" dirty="0">
                <a:solidFill>
                  <a:schemeClr val="accent1">
                    <a:lumMod val="60000"/>
                    <a:lumOff val="40000"/>
                  </a:schemeClr>
                </a:solidFill>
              </a:rPr>
              <a:t>Despliegue único</a:t>
            </a:r>
          </a:p>
          <a:p>
            <a:r>
              <a:rPr lang="es-ES_tradnl" sz="2000" b="1" dirty="0">
                <a:solidFill>
                  <a:schemeClr val="accent1">
                    <a:lumMod val="60000"/>
                    <a:lumOff val="40000"/>
                  </a:schemeClr>
                </a:solidFill>
              </a:rPr>
              <a:t>Despliegue silencioso</a:t>
            </a:r>
          </a:p>
          <a:p>
            <a:r>
              <a:rPr lang="es-ES_tradnl" sz="2000" b="1" dirty="0">
                <a:solidFill>
                  <a:schemeClr val="accent1">
                    <a:lumMod val="60000"/>
                    <a:lumOff val="40000"/>
                  </a:schemeClr>
                </a:solidFill>
              </a:rPr>
              <a:t>A/B </a:t>
            </a:r>
            <a:r>
              <a:rPr lang="es-ES_tradnl" sz="2000" b="1" dirty="0" err="1">
                <a:solidFill>
                  <a:schemeClr val="accent1">
                    <a:lumMod val="60000"/>
                    <a:lumOff val="40000"/>
                  </a:schemeClr>
                </a:solidFill>
              </a:rPr>
              <a:t>testing</a:t>
            </a:r>
            <a:endParaRPr lang="es-ES_tradnl" sz="2000" b="1" dirty="0">
              <a:solidFill>
                <a:schemeClr val="accent1">
                  <a:lumMod val="60000"/>
                  <a:lumOff val="40000"/>
                </a:schemeClr>
              </a:solidFill>
            </a:endParaRPr>
          </a:p>
          <a:p>
            <a:r>
              <a:rPr lang="es-ES_tradnl" sz="2000" b="1" dirty="0" err="1">
                <a:solidFill>
                  <a:schemeClr val="accent1">
                    <a:lumMod val="60000"/>
                    <a:lumOff val="40000"/>
                  </a:schemeClr>
                </a:solidFill>
              </a:rPr>
              <a:t>Canary</a:t>
            </a:r>
            <a:r>
              <a:rPr lang="es-ES_tradnl" sz="2000" b="1" dirty="0">
                <a:solidFill>
                  <a:schemeClr val="accent1">
                    <a:lumMod val="60000"/>
                    <a:lumOff val="40000"/>
                  </a:schemeClr>
                </a:solidFill>
              </a:rPr>
              <a:t> </a:t>
            </a:r>
            <a:r>
              <a:rPr lang="es-ES_tradnl" sz="2000" b="1" dirty="0" err="1">
                <a:solidFill>
                  <a:schemeClr val="accent1">
                    <a:lumMod val="60000"/>
                    <a:lumOff val="40000"/>
                  </a:schemeClr>
                </a:solidFill>
              </a:rPr>
              <a:t>Release</a:t>
            </a:r>
            <a:endParaRPr lang="es-ES_tradnl" sz="2000" b="1" dirty="0">
              <a:solidFill>
                <a:schemeClr val="accent1">
                  <a:lumMod val="60000"/>
                  <a:lumOff val="40000"/>
                </a:schemeClr>
              </a:solidFill>
            </a:endParaRPr>
          </a:p>
          <a:p>
            <a:r>
              <a:rPr lang="es-ES_tradnl" sz="2000" b="1" dirty="0">
                <a:solidFill>
                  <a:schemeClr val="accent1">
                    <a:lumMod val="60000"/>
                    <a:lumOff val="40000"/>
                  </a:schemeClr>
                </a:solidFill>
              </a:rPr>
              <a:t>Bandidos</a:t>
            </a:r>
          </a:p>
        </p:txBody>
      </p:sp>
      <p:sp>
        <p:nvSpPr>
          <p:cNvPr id="4" name="Footer Placeholder 4">
            <a:extLst>
              <a:ext uri="{FF2B5EF4-FFF2-40B4-BE49-F238E27FC236}">
                <a16:creationId xmlns:a16="http://schemas.microsoft.com/office/drawing/2014/main" id="{C59A68BB-1F72-BAE3-FB8B-33C7FCD79AF8}"/>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131723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sz="4000" dirty="0"/>
              <a:t>Predicción en lotes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7</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466193"/>
            <a:ext cx="11274612" cy="3208283"/>
          </a:xfrm>
        </p:spPr>
        <p:txBody>
          <a:bodyPr>
            <a:normAutofit/>
          </a:bodyPr>
          <a:lstStyle/>
          <a:p>
            <a:pPr marL="0" indent="0">
              <a:buNone/>
            </a:pPr>
            <a:r>
              <a:rPr lang="es-ES_tradnl" sz="2000" dirty="0"/>
              <a:t>Un modelo generalmente se sirve en modo por lotes cuando se aplica a </a:t>
            </a:r>
            <a:r>
              <a:rPr lang="es-ES_tradnl" sz="2000" b="1" dirty="0">
                <a:solidFill>
                  <a:schemeClr val="accent2">
                    <a:lumMod val="60000"/>
                    <a:lumOff val="40000"/>
                  </a:schemeClr>
                </a:solidFill>
              </a:rPr>
              <a:t>grandes cantidades de datos de entrada</a:t>
            </a:r>
            <a:r>
              <a:rPr lang="es-ES_tradnl" sz="2000" dirty="0"/>
              <a:t>. Las predicciones se almacenan en algún lugar, como en tablas SQL o en una base de datos en memoria, y se recuperan según sea necesario. </a:t>
            </a:r>
          </a:p>
          <a:p>
            <a:pPr marL="0" indent="0">
              <a:buNone/>
            </a:pPr>
            <a:r>
              <a:rPr lang="es-ES_tradnl" sz="2000" dirty="0"/>
              <a:t>Un ejemplo podría ser cuando el modelo se utiliza para procesar exhaustivamente los datos de todos los usuarios de un producto o servicio. O cuando se aplica sistemáticamente a todos los eventos entrantes, como tweets o comentarios en publicaciones en línea. </a:t>
            </a:r>
          </a:p>
          <a:p>
            <a:pPr marL="0" indent="0">
              <a:buNone/>
            </a:pPr>
            <a:r>
              <a:rPr lang="es-ES_tradnl" sz="2000" dirty="0"/>
              <a:t>En este modo el modelo generalmente acepta entre cien y mil entradas a la vez, y se puede escalar horizontalmente para lograr más predicciones.</a:t>
            </a:r>
          </a:p>
        </p:txBody>
      </p:sp>
      <p:sp>
        <p:nvSpPr>
          <p:cNvPr id="4" name="Rectangle 3">
            <a:extLst>
              <a:ext uri="{FF2B5EF4-FFF2-40B4-BE49-F238E27FC236}">
                <a16:creationId xmlns:a16="http://schemas.microsoft.com/office/drawing/2014/main" id="{264C40FB-A4C9-B36D-7477-85DDBB265E45}"/>
              </a:ext>
            </a:extLst>
          </p:cNvPr>
          <p:cNvSpPr/>
          <p:nvPr/>
        </p:nvSpPr>
        <p:spPr>
          <a:xfrm>
            <a:off x="8019390" y="4933043"/>
            <a:ext cx="1357163" cy="91596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s-ES_tradnl" sz="1600" dirty="0" err="1"/>
              <a:t>Model</a:t>
            </a:r>
            <a:r>
              <a:rPr lang="es-ES_tradnl" sz="1600" dirty="0"/>
              <a:t> </a:t>
            </a:r>
            <a:r>
              <a:rPr lang="es-ES_tradnl" sz="1600" dirty="0" err="1"/>
              <a:t>Service</a:t>
            </a:r>
            <a:endParaRPr lang="es-ES_tradnl" sz="1600" dirty="0"/>
          </a:p>
        </p:txBody>
      </p:sp>
      <p:grpSp>
        <p:nvGrpSpPr>
          <p:cNvPr id="10" name="Group 9">
            <a:extLst>
              <a:ext uri="{FF2B5EF4-FFF2-40B4-BE49-F238E27FC236}">
                <a16:creationId xmlns:a16="http://schemas.microsoft.com/office/drawing/2014/main" id="{EADD248E-0353-E99D-1624-7DBF40856334}"/>
              </a:ext>
            </a:extLst>
          </p:cNvPr>
          <p:cNvGrpSpPr/>
          <p:nvPr/>
        </p:nvGrpSpPr>
        <p:grpSpPr>
          <a:xfrm>
            <a:off x="5134304" y="4778919"/>
            <a:ext cx="1509104" cy="1225775"/>
            <a:chOff x="5016063" y="4761186"/>
            <a:chExt cx="1509104" cy="1225775"/>
          </a:xfrm>
        </p:grpSpPr>
        <p:pic>
          <p:nvPicPr>
            <p:cNvPr id="8" name="Graphic 7" descr="Database with solid fill">
              <a:extLst>
                <a:ext uri="{FF2B5EF4-FFF2-40B4-BE49-F238E27FC236}">
                  <a16:creationId xmlns:a16="http://schemas.microsoft.com/office/drawing/2014/main" id="{B9737177-9F2B-22FC-0EC4-BDCAA58E9B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16063" y="4761186"/>
              <a:ext cx="914400" cy="914400"/>
            </a:xfrm>
            <a:prstGeom prst="rect">
              <a:avLst/>
            </a:prstGeom>
          </p:spPr>
        </p:pic>
        <p:pic>
          <p:nvPicPr>
            <p:cNvPr id="9" name="Graphic 8" descr="Database with solid fill">
              <a:extLst>
                <a:ext uri="{FF2B5EF4-FFF2-40B4-BE49-F238E27FC236}">
                  <a16:creationId xmlns:a16="http://schemas.microsoft.com/office/drawing/2014/main" id="{0A37495B-AEEF-2BD7-AB13-7D54AAAA42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10767" y="5072561"/>
              <a:ext cx="914400" cy="914400"/>
            </a:xfrm>
            <a:prstGeom prst="rect">
              <a:avLst/>
            </a:prstGeom>
          </p:spPr>
        </p:pic>
      </p:grpSp>
      <p:pic>
        <p:nvPicPr>
          <p:cNvPr id="13" name="Graphic 12" descr="Smart Phone with solid fill">
            <a:extLst>
              <a:ext uri="{FF2B5EF4-FFF2-40B4-BE49-F238E27FC236}">
                <a16:creationId xmlns:a16="http://schemas.microsoft.com/office/drawing/2014/main" id="{9B0A0790-B04F-48C5-BD95-AE4753B417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48581" y="4934606"/>
            <a:ext cx="914400" cy="914400"/>
          </a:xfrm>
          <a:prstGeom prst="rect">
            <a:avLst/>
          </a:prstGeom>
        </p:spPr>
      </p:pic>
      <p:sp>
        <p:nvSpPr>
          <p:cNvPr id="14" name="TextBox 13">
            <a:extLst>
              <a:ext uri="{FF2B5EF4-FFF2-40B4-BE49-F238E27FC236}">
                <a16:creationId xmlns:a16="http://schemas.microsoft.com/office/drawing/2014/main" id="{F5ED984E-BE6C-F420-2337-6436F5A272BC}"/>
              </a:ext>
            </a:extLst>
          </p:cNvPr>
          <p:cNvSpPr txBox="1"/>
          <p:nvPr/>
        </p:nvSpPr>
        <p:spPr>
          <a:xfrm>
            <a:off x="3137117" y="5849006"/>
            <a:ext cx="537327" cy="307777"/>
          </a:xfrm>
          <a:prstGeom prst="rect">
            <a:avLst/>
          </a:prstGeom>
          <a:noFill/>
        </p:spPr>
        <p:txBody>
          <a:bodyPr wrap="none" rtlCol="0">
            <a:spAutoFit/>
          </a:bodyPr>
          <a:lstStyle/>
          <a:p>
            <a:r>
              <a:rPr lang="es-ES_tradnl" sz="1400" dirty="0"/>
              <a:t>App</a:t>
            </a:r>
            <a:endParaRPr lang="es-ES_tradnl" dirty="0"/>
          </a:p>
        </p:txBody>
      </p:sp>
      <p:sp>
        <p:nvSpPr>
          <p:cNvPr id="15" name="TextBox 14">
            <a:extLst>
              <a:ext uri="{FF2B5EF4-FFF2-40B4-BE49-F238E27FC236}">
                <a16:creationId xmlns:a16="http://schemas.microsoft.com/office/drawing/2014/main" id="{F072CCD8-CD85-7398-ACCB-3E2CB457051A}"/>
              </a:ext>
            </a:extLst>
          </p:cNvPr>
          <p:cNvSpPr txBox="1"/>
          <p:nvPr/>
        </p:nvSpPr>
        <p:spPr>
          <a:xfrm>
            <a:off x="5295228" y="5895173"/>
            <a:ext cx="1506951" cy="523220"/>
          </a:xfrm>
          <a:prstGeom prst="rect">
            <a:avLst/>
          </a:prstGeom>
          <a:noFill/>
        </p:spPr>
        <p:txBody>
          <a:bodyPr wrap="none" rtlCol="0">
            <a:spAutoFit/>
          </a:bodyPr>
          <a:lstStyle/>
          <a:p>
            <a:pPr algn="ctr"/>
            <a:r>
              <a:rPr lang="es-ES_tradnl" sz="1400" dirty="0"/>
              <a:t>Data </a:t>
            </a:r>
            <a:r>
              <a:rPr lang="es-ES_tradnl" sz="1400" dirty="0" err="1"/>
              <a:t>warehouse</a:t>
            </a:r>
            <a:endParaRPr lang="es-ES_tradnl" sz="1400" dirty="0"/>
          </a:p>
          <a:p>
            <a:pPr algn="ctr"/>
            <a:r>
              <a:rPr lang="es-ES_tradnl" sz="1400" dirty="0"/>
              <a:t>BBDD</a:t>
            </a:r>
          </a:p>
        </p:txBody>
      </p:sp>
      <p:cxnSp>
        <p:nvCxnSpPr>
          <p:cNvPr id="17" name="Straight Arrow Connector 16">
            <a:extLst>
              <a:ext uri="{FF2B5EF4-FFF2-40B4-BE49-F238E27FC236}">
                <a16:creationId xmlns:a16="http://schemas.microsoft.com/office/drawing/2014/main" id="{96F0356E-BC15-CCCC-7382-4DFF3EA07234}"/>
              </a:ext>
            </a:extLst>
          </p:cNvPr>
          <p:cNvCxnSpPr/>
          <p:nvPr/>
        </p:nvCxnSpPr>
        <p:spPr>
          <a:xfrm>
            <a:off x="3862981" y="5090294"/>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E3C7A28-2DC5-5E0C-5610-C6D7961DF53F}"/>
              </a:ext>
            </a:extLst>
          </p:cNvPr>
          <p:cNvCxnSpPr>
            <a:cxnSpLocks/>
          </p:cNvCxnSpPr>
          <p:nvPr/>
        </p:nvCxnSpPr>
        <p:spPr>
          <a:xfrm flipH="1">
            <a:off x="3862980" y="5678213"/>
            <a:ext cx="127132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EF75110-6F7C-4BF2-C0C8-1D88380FCC9A}"/>
              </a:ext>
            </a:extLst>
          </p:cNvPr>
          <p:cNvCxnSpPr/>
          <p:nvPr/>
        </p:nvCxnSpPr>
        <p:spPr>
          <a:xfrm>
            <a:off x="6597411" y="5056135"/>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44C3579-17B5-853D-CC45-3031AA79569B}"/>
              </a:ext>
            </a:extLst>
          </p:cNvPr>
          <p:cNvCxnSpPr>
            <a:cxnSpLocks/>
          </p:cNvCxnSpPr>
          <p:nvPr/>
        </p:nvCxnSpPr>
        <p:spPr>
          <a:xfrm flipH="1">
            <a:off x="6597410" y="5644054"/>
            <a:ext cx="1271323" cy="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DD49EA8-4675-2FA4-FD5F-5B562CE560EE}"/>
              </a:ext>
            </a:extLst>
          </p:cNvPr>
          <p:cNvSpPr txBox="1"/>
          <p:nvPr/>
        </p:nvSpPr>
        <p:spPr>
          <a:xfrm>
            <a:off x="4010615" y="4779154"/>
            <a:ext cx="849335" cy="307777"/>
          </a:xfrm>
          <a:prstGeom prst="rect">
            <a:avLst/>
          </a:prstGeom>
          <a:noFill/>
        </p:spPr>
        <p:txBody>
          <a:bodyPr wrap="none" rtlCol="0">
            <a:spAutoFit/>
          </a:bodyPr>
          <a:lstStyle/>
          <a:p>
            <a:r>
              <a:rPr lang="es-ES_tradnl" sz="1400" dirty="0" err="1"/>
              <a:t>Request</a:t>
            </a:r>
            <a:endParaRPr lang="es-ES_tradnl" dirty="0"/>
          </a:p>
        </p:txBody>
      </p:sp>
      <p:sp>
        <p:nvSpPr>
          <p:cNvPr id="22" name="TextBox 21">
            <a:extLst>
              <a:ext uri="{FF2B5EF4-FFF2-40B4-BE49-F238E27FC236}">
                <a16:creationId xmlns:a16="http://schemas.microsoft.com/office/drawing/2014/main" id="{1DC313BB-BF4A-C6A9-A731-EB0B97571769}"/>
              </a:ext>
            </a:extLst>
          </p:cNvPr>
          <p:cNvSpPr txBox="1"/>
          <p:nvPr/>
        </p:nvSpPr>
        <p:spPr>
          <a:xfrm>
            <a:off x="3919246" y="5693319"/>
            <a:ext cx="1291700" cy="523220"/>
          </a:xfrm>
          <a:prstGeom prst="rect">
            <a:avLst/>
          </a:prstGeom>
          <a:noFill/>
        </p:spPr>
        <p:txBody>
          <a:bodyPr wrap="none" rtlCol="0">
            <a:spAutoFit/>
          </a:bodyPr>
          <a:lstStyle/>
          <a:p>
            <a:r>
              <a:rPr lang="es-ES_tradnl" sz="1400" dirty="0" err="1"/>
              <a:t>Precomputed</a:t>
            </a:r>
            <a:endParaRPr lang="es-ES_tradnl" sz="1400" dirty="0"/>
          </a:p>
          <a:p>
            <a:pPr algn="ctr"/>
            <a:r>
              <a:rPr lang="es-ES_tradnl" sz="1400" dirty="0" err="1"/>
              <a:t>prediction</a:t>
            </a:r>
            <a:endParaRPr lang="es-ES_tradnl" dirty="0"/>
          </a:p>
        </p:txBody>
      </p:sp>
      <p:sp>
        <p:nvSpPr>
          <p:cNvPr id="23" name="TextBox 22">
            <a:extLst>
              <a:ext uri="{FF2B5EF4-FFF2-40B4-BE49-F238E27FC236}">
                <a16:creationId xmlns:a16="http://schemas.microsoft.com/office/drawing/2014/main" id="{BBA7CDDB-516A-89E4-0991-558AACECBF69}"/>
              </a:ext>
            </a:extLst>
          </p:cNvPr>
          <p:cNvSpPr txBox="1"/>
          <p:nvPr/>
        </p:nvSpPr>
        <p:spPr>
          <a:xfrm>
            <a:off x="6542281" y="4736707"/>
            <a:ext cx="1340688" cy="307777"/>
          </a:xfrm>
          <a:prstGeom prst="rect">
            <a:avLst/>
          </a:prstGeom>
          <a:noFill/>
        </p:spPr>
        <p:txBody>
          <a:bodyPr wrap="none" rtlCol="0">
            <a:spAutoFit/>
          </a:bodyPr>
          <a:lstStyle/>
          <a:p>
            <a:r>
              <a:rPr lang="es-ES_tradnl" sz="1400" dirty="0" err="1"/>
              <a:t>Batch</a:t>
            </a:r>
            <a:r>
              <a:rPr lang="es-ES_tradnl" sz="1400" dirty="0"/>
              <a:t> </a:t>
            </a:r>
            <a:r>
              <a:rPr lang="es-ES_tradnl" sz="1400" dirty="0" err="1"/>
              <a:t>features</a:t>
            </a:r>
            <a:endParaRPr lang="es-ES_tradnl" dirty="0"/>
          </a:p>
        </p:txBody>
      </p:sp>
      <p:sp>
        <p:nvSpPr>
          <p:cNvPr id="24" name="TextBox 23">
            <a:extLst>
              <a:ext uri="{FF2B5EF4-FFF2-40B4-BE49-F238E27FC236}">
                <a16:creationId xmlns:a16="http://schemas.microsoft.com/office/drawing/2014/main" id="{650FE975-EA8E-DAB2-F0E6-D4D6210A837C}"/>
              </a:ext>
            </a:extLst>
          </p:cNvPr>
          <p:cNvSpPr txBox="1"/>
          <p:nvPr/>
        </p:nvSpPr>
        <p:spPr>
          <a:xfrm>
            <a:off x="6712812" y="5307254"/>
            <a:ext cx="1086516" cy="307777"/>
          </a:xfrm>
          <a:prstGeom prst="rect">
            <a:avLst/>
          </a:prstGeom>
          <a:noFill/>
        </p:spPr>
        <p:txBody>
          <a:bodyPr wrap="none" rtlCol="0">
            <a:spAutoFit/>
          </a:bodyPr>
          <a:lstStyle/>
          <a:p>
            <a:r>
              <a:rPr lang="es-ES_tradnl" sz="1400" dirty="0" err="1"/>
              <a:t>Predictions</a:t>
            </a:r>
            <a:endParaRPr lang="es-ES_tradnl" dirty="0"/>
          </a:p>
        </p:txBody>
      </p:sp>
      <p:sp>
        <p:nvSpPr>
          <p:cNvPr id="7" name="Footer Placeholder 4">
            <a:extLst>
              <a:ext uri="{FF2B5EF4-FFF2-40B4-BE49-F238E27FC236}">
                <a16:creationId xmlns:a16="http://schemas.microsoft.com/office/drawing/2014/main" id="{EA5B5137-FE71-DA06-E525-CF996185BFA8}"/>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1762854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0C8775-A7EF-BBDE-C254-B4D914503228}"/>
            </a:ext>
          </a:extLst>
        </p:cNvPr>
        <p:cNvGrpSpPr/>
        <p:nvPr/>
      </p:nvGrpSpPr>
      <p:grpSpPr>
        <a:xfrm>
          <a:off x="0" y="0"/>
          <a:ext cx="0" cy="0"/>
          <a:chOff x="0" y="0"/>
          <a:chExt cx="0" cy="0"/>
        </a:xfrm>
      </p:grpSpPr>
      <p:sp>
        <p:nvSpPr>
          <p:cNvPr id="25" name="Rectangle 24">
            <a:extLst>
              <a:ext uri="{FF2B5EF4-FFF2-40B4-BE49-F238E27FC236}">
                <a16:creationId xmlns:a16="http://schemas.microsoft.com/office/drawing/2014/main" id="{9C1B39AC-51FC-6FC9-5794-86F23504F4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27" name="Picture 26">
            <a:extLst>
              <a:ext uri="{FF2B5EF4-FFF2-40B4-BE49-F238E27FC236}">
                <a16:creationId xmlns:a16="http://schemas.microsoft.com/office/drawing/2014/main" id="{BC35905C-824F-2249-9F05-812F8B420D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29" name="Rectangle 28">
            <a:extLst>
              <a:ext uri="{FF2B5EF4-FFF2-40B4-BE49-F238E27FC236}">
                <a16:creationId xmlns:a16="http://schemas.microsoft.com/office/drawing/2014/main" id="{CEF3FFA5-F985-A24C-4746-42B39F424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1" name="Rectangle 30">
            <a:extLst>
              <a:ext uri="{FF2B5EF4-FFF2-40B4-BE49-F238E27FC236}">
                <a16:creationId xmlns:a16="http://schemas.microsoft.com/office/drawing/2014/main" id="{16147C84-A794-F49C-D5D8-25765489F0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33" name="Group 32">
            <a:extLst>
              <a:ext uri="{FF2B5EF4-FFF2-40B4-BE49-F238E27FC236}">
                <a16:creationId xmlns:a16="http://schemas.microsoft.com/office/drawing/2014/main" id="{5410CFFD-9B53-FFA5-F276-5144E1D8AB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4" name="Picture 33">
              <a:extLst>
                <a:ext uri="{FF2B5EF4-FFF2-40B4-BE49-F238E27FC236}">
                  <a16:creationId xmlns:a16="http://schemas.microsoft.com/office/drawing/2014/main" id="{3DA8D90A-B9B9-2076-4B7C-D80BEF5268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5" name="Picture 34">
              <a:extLst>
                <a:ext uri="{FF2B5EF4-FFF2-40B4-BE49-F238E27FC236}">
                  <a16:creationId xmlns:a16="http://schemas.microsoft.com/office/drawing/2014/main" id="{07AA7C6C-86A8-9306-4D29-7EE50CF33B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8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E90D2E85-97DD-9440-CEA3-89BC9326D538}"/>
              </a:ext>
            </a:extLst>
          </p:cNvPr>
          <p:cNvSpPr>
            <a:spLocks noGrp="1"/>
          </p:cNvSpPr>
          <p:nvPr>
            <p:ph type="title"/>
          </p:nvPr>
        </p:nvSpPr>
        <p:spPr>
          <a:xfrm>
            <a:off x="838200" y="744909"/>
            <a:ext cx="10591800" cy="3155419"/>
          </a:xfrm>
        </p:spPr>
        <p:txBody>
          <a:bodyPr vert="horz" lIns="91440" tIns="45720" rIns="91440" bIns="45720" rtlCol="0" anchor="b">
            <a:normAutofit/>
          </a:bodyPr>
          <a:lstStyle/>
          <a:p>
            <a:r>
              <a:rPr lang="es-ES_tradnl" sz="5200" dirty="0">
                <a:solidFill>
                  <a:srgbClr val="FFFFFF"/>
                </a:solidFill>
              </a:rPr>
              <a:t>Despliegue de modelos revisitado</a:t>
            </a:r>
          </a:p>
        </p:txBody>
      </p:sp>
      <p:sp>
        <p:nvSpPr>
          <p:cNvPr id="9" name="Slide Number Placeholder 4">
            <a:extLst>
              <a:ext uri="{FF2B5EF4-FFF2-40B4-BE49-F238E27FC236}">
                <a16:creationId xmlns:a16="http://schemas.microsoft.com/office/drawing/2014/main" id="{A5B16026-1A9B-C661-C175-118C2F6323D7}"/>
              </a:ext>
            </a:extLst>
          </p:cNvPr>
          <p:cNvSpPr txBox="1">
            <a:spLocks/>
          </p:cNvSpPr>
          <p:nvPr/>
        </p:nvSpPr>
        <p:spPr>
          <a:xfrm>
            <a:off x="8837706" y="6413889"/>
            <a:ext cx="2743200" cy="365125"/>
          </a:xfrm>
          <a:prstGeom prst="rect">
            <a:avLst/>
          </a:prstGeom>
        </p:spPr>
        <p:txBody>
          <a:bodyPr vert="horz" lIns="91440" tIns="45720" rIns="91440" bIns="45720" rtlCol="0" anchor="ctr">
            <a:normAutofit/>
          </a:bodyPr>
          <a:lstStyle>
            <a:defPPr>
              <a:defRPr lang="en-US"/>
            </a:defPPr>
            <a:lvl1pPr marL="0" algn="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spcAft>
                <a:spcPts val="600"/>
              </a:spcAft>
            </a:pPr>
            <a:fld id="{73B850FF-6169-4056-8077-06FFA93A5366}" type="slidenum">
              <a:rPr lang="en-US" sz="1400" smtClean="0">
                <a:solidFill>
                  <a:srgbClr val="FFFFFF">
                    <a:alpha val="60000"/>
                  </a:srgbClr>
                </a:solidFill>
              </a:rPr>
              <a:pPr defTabSz="914400">
                <a:spcAft>
                  <a:spcPts val="600"/>
                </a:spcAft>
              </a:pPr>
              <a:t>8</a:t>
            </a:fld>
            <a:endParaRPr lang="en-US" sz="1400" dirty="0">
              <a:solidFill>
                <a:srgbClr val="FFFFFF">
                  <a:alpha val="60000"/>
                </a:srgbClr>
              </a:solidFill>
            </a:endParaRPr>
          </a:p>
        </p:txBody>
      </p:sp>
      <p:sp>
        <p:nvSpPr>
          <p:cNvPr id="3" name="Footer Placeholder 3">
            <a:extLst>
              <a:ext uri="{FF2B5EF4-FFF2-40B4-BE49-F238E27FC236}">
                <a16:creationId xmlns:a16="http://schemas.microsoft.com/office/drawing/2014/main" id="{E85BEFF7-5E22-BCC2-D487-FD97C3F7D3A5}"/>
              </a:ext>
            </a:extLst>
          </p:cNvPr>
          <p:cNvSpPr txBox="1">
            <a:spLocks/>
          </p:cNvSpPr>
          <p:nvPr/>
        </p:nvSpPr>
        <p:spPr>
          <a:xfrm>
            <a:off x="611093" y="6413889"/>
            <a:ext cx="8104889" cy="365125"/>
          </a:xfrm>
          <a:prstGeom prst="rect">
            <a:avLst/>
          </a:prstGeom>
        </p:spPr>
        <p:txBody>
          <a:bodyPr vert="horz" lIns="91440" tIns="45720" rIns="91440" bIns="45720" rtlCol="0" anchor="ctr">
            <a:normAutofit/>
          </a:bodyPr>
          <a:lstStyle>
            <a:defPPr>
              <a:defRPr lang="en-US"/>
            </a:defPPr>
            <a:lvl1pPr marL="0" algn="ctr" defTabSz="457200" rtl="0" eaLnBrk="1" latinLnBrk="0" hangingPunct="1">
              <a:defRPr sz="900" kern="1200">
                <a:solidFill>
                  <a:schemeClr val="tx1">
                    <a:alpha val="60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defTabSz="914400">
              <a:spcAft>
                <a:spcPts val="600"/>
              </a:spcAft>
            </a:pPr>
            <a:r>
              <a:rPr lang="es-ES_tradnl" sz="1400" dirty="0">
                <a:solidFill>
                  <a:srgbClr val="FFFFFF">
                    <a:alpha val="60000"/>
                  </a:srgbClr>
                </a:solidFill>
              </a:rPr>
              <a:t>Operaciones de Aprendizaje Automático I - CESE - FIUBA</a:t>
            </a:r>
          </a:p>
        </p:txBody>
      </p:sp>
    </p:spTree>
    <p:extLst>
      <p:ext uri="{BB962C8B-B14F-4D97-AF65-F5344CB8AC3E}">
        <p14:creationId xmlns:p14="http://schemas.microsoft.com/office/powerpoint/2010/main" val="112159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F2A7-82C3-97A0-514B-735324FF1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EF56B-257D-4EA5-2052-0C4D324E1A55}"/>
              </a:ext>
            </a:extLst>
          </p:cNvPr>
          <p:cNvSpPr>
            <a:spLocks noGrp="1"/>
          </p:cNvSpPr>
          <p:nvPr>
            <p:ph type="title"/>
          </p:nvPr>
        </p:nvSpPr>
        <p:spPr/>
        <p:txBody>
          <a:bodyPr>
            <a:normAutofit/>
          </a:bodyPr>
          <a:lstStyle/>
          <a:p>
            <a:r>
              <a:rPr lang="es-ES_tradnl" dirty="0"/>
              <a:t>Despliegue de modelos</a:t>
            </a:r>
          </a:p>
        </p:txBody>
      </p:sp>
      <p:sp>
        <p:nvSpPr>
          <p:cNvPr id="6" name="Slide Number Placeholder 5">
            <a:extLst>
              <a:ext uri="{FF2B5EF4-FFF2-40B4-BE49-F238E27FC236}">
                <a16:creationId xmlns:a16="http://schemas.microsoft.com/office/drawing/2014/main" id="{FFA619C7-3CDF-7FD4-E801-E8B8058ADBA4}"/>
              </a:ext>
            </a:extLst>
          </p:cNvPr>
          <p:cNvSpPr>
            <a:spLocks noGrp="1"/>
          </p:cNvSpPr>
          <p:nvPr>
            <p:ph type="sldNum" sz="quarter" idx="12"/>
          </p:nvPr>
        </p:nvSpPr>
        <p:spPr/>
        <p:txBody>
          <a:bodyPr/>
          <a:lstStyle/>
          <a:p>
            <a:fld id="{73B850FF-6169-4056-8077-06FFA93A5366}" type="slidenum">
              <a:rPr lang="en-US" sz="1400" smtClean="0"/>
              <a:t>9</a:t>
            </a:fld>
            <a:endParaRPr lang="en-US" dirty="0"/>
          </a:p>
        </p:txBody>
      </p:sp>
      <p:sp>
        <p:nvSpPr>
          <p:cNvPr id="3" name="Content Placeholder 2">
            <a:extLst>
              <a:ext uri="{FF2B5EF4-FFF2-40B4-BE49-F238E27FC236}">
                <a16:creationId xmlns:a16="http://schemas.microsoft.com/office/drawing/2014/main" id="{EC244B49-3262-94B7-18E5-786A4D24B3F2}"/>
              </a:ext>
            </a:extLst>
          </p:cNvPr>
          <p:cNvSpPr>
            <a:spLocks noGrp="1"/>
          </p:cNvSpPr>
          <p:nvPr>
            <p:ph idx="1"/>
          </p:nvPr>
        </p:nvSpPr>
        <p:spPr>
          <a:xfrm>
            <a:off x="458694" y="1691323"/>
            <a:ext cx="10895105" cy="4453891"/>
          </a:xfrm>
        </p:spPr>
        <p:txBody>
          <a:bodyPr>
            <a:normAutofit/>
          </a:bodyPr>
          <a:lstStyle/>
          <a:p>
            <a:pPr marL="0" indent="0">
              <a:buNone/>
            </a:pPr>
            <a:r>
              <a:rPr lang="es-ES_tradnl" sz="2400" dirty="0"/>
              <a:t>La clase pasada vimos diferentes formas que podemos desplegar un modelo. Una que no desarrollamos es:</a:t>
            </a:r>
          </a:p>
          <a:p>
            <a:pPr marL="0" indent="0">
              <a:buNone/>
            </a:pPr>
            <a:r>
              <a:rPr lang="es-ES_tradnl" sz="2400" b="1" dirty="0">
                <a:solidFill>
                  <a:schemeClr val="accent1">
                    <a:lumMod val="60000"/>
                    <a:lumOff val="40000"/>
                  </a:schemeClr>
                </a:solidFill>
              </a:rPr>
              <a:t>Despliegue on-line: </a:t>
            </a:r>
            <a:r>
              <a:rPr lang="es-ES_tradnl" sz="2400" dirty="0"/>
              <a:t>El cliente envía una solicitud al servidor y luego espera una respuesta. La forma más básica de esto es mediante una REST API.</a:t>
            </a:r>
          </a:p>
          <a:p>
            <a:pPr marL="0" indent="0">
              <a:buNone/>
            </a:pPr>
            <a:r>
              <a:rPr lang="es-ES_tradnl" sz="2400" dirty="0"/>
              <a:t>Veamos diferentes casos… </a:t>
            </a:r>
          </a:p>
        </p:txBody>
      </p:sp>
      <p:sp>
        <p:nvSpPr>
          <p:cNvPr id="4" name="Footer Placeholder 4">
            <a:extLst>
              <a:ext uri="{FF2B5EF4-FFF2-40B4-BE49-F238E27FC236}">
                <a16:creationId xmlns:a16="http://schemas.microsoft.com/office/drawing/2014/main" id="{21CC8631-766A-8876-DC7F-69D6F0D78A80}"/>
              </a:ext>
            </a:extLst>
          </p:cNvPr>
          <p:cNvSpPr>
            <a:spLocks noGrp="1"/>
          </p:cNvSpPr>
          <p:nvPr>
            <p:ph type="ftr" sz="quarter" idx="11"/>
          </p:nvPr>
        </p:nvSpPr>
        <p:spPr>
          <a:xfrm>
            <a:off x="458694" y="6445475"/>
            <a:ext cx="6824243" cy="365125"/>
          </a:xfrm>
        </p:spPr>
        <p:txBody>
          <a:bodyPr/>
          <a:lstStyle/>
          <a:p>
            <a:pPr algn="l"/>
            <a:r>
              <a:rPr lang="es-ES_tradnl" sz="1400" dirty="0"/>
              <a:t>Operaciones de Aprendizaje Automático I - CESE - FIUBA</a:t>
            </a:r>
          </a:p>
        </p:txBody>
      </p:sp>
    </p:spTree>
    <p:extLst>
      <p:ext uri="{BB962C8B-B14F-4D97-AF65-F5344CB8AC3E}">
        <p14:creationId xmlns:p14="http://schemas.microsoft.com/office/powerpoint/2010/main" val="2965170425"/>
      </p:ext>
    </p:extLst>
  </p:cSld>
  <p:clrMapOvr>
    <a:masterClrMapping/>
  </p:clrMapOvr>
</p:sld>
</file>

<file path=ppt/theme/theme1.xml><?xml version="1.0" encoding="utf-8"?>
<a:theme xmlns:a="http://schemas.openxmlformats.org/drawingml/2006/main" name="DappledVTI">
  <a:themeElements>
    <a:clrScheme name="AnalogousFromRegularSeedLeftStep">
      <a:dk1>
        <a:srgbClr val="000000"/>
      </a:dk1>
      <a:lt1>
        <a:srgbClr val="FFFFFF"/>
      </a:lt1>
      <a:dk2>
        <a:srgbClr val="1B2830"/>
      </a:dk2>
      <a:lt2>
        <a:srgbClr val="F0F3F1"/>
      </a:lt2>
      <a:accent1>
        <a:srgbClr val="E32D9B"/>
      </a:accent1>
      <a:accent2>
        <a:srgbClr val="CD1BD1"/>
      </a:accent2>
      <a:accent3>
        <a:srgbClr val="932DE3"/>
      </a:accent3>
      <a:accent4>
        <a:srgbClr val="4E36D6"/>
      </a:accent4>
      <a:accent5>
        <a:srgbClr val="2D5EE3"/>
      </a:accent5>
      <a:accent6>
        <a:srgbClr val="1B98D1"/>
      </a:accent6>
      <a:hlink>
        <a:srgbClr val="349C5D"/>
      </a:hlink>
      <a:folHlink>
        <a:srgbClr val="7F7F7F"/>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Madison</Template>
  <TotalTime>5597</TotalTime>
  <Words>4386</Words>
  <Application>Microsoft Macintosh PowerPoint</Application>
  <PresentationFormat>Widescreen</PresentationFormat>
  <Paragraphs>502</Paragraphs>
  <Slides>40</Slides>
  <Notes>36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Avenir Next LT Pro</vt:lpstr>
      <vt:lpstr>AvenirNext LT Pro Medium</vt:lpstr>
      <vt:lpstr>Calibri</vt:lpstr>
      <vt:lpstr>Helvetica</vt:lpstr>
      <vt:lpstr>Sabon Next LT</vt:lpstr>
      <vt:lpstr>Söhne</vt:lpstr>
      <vt:lpstr>DappledVTI</vt:lpstr>
      <vt:lpstr>Desplegado de modelos. Predicción on-line</vt:lpstr>
      <vt:lpstr>Repaso de la clase anterior</vt:lpstr>
      <vt:lpstr>Ciclo de vida de un proyecto de Aprendizaje Automático</vt:lpstr>
      <vt:lpstr>Despliegue de modelos</vt:lpstr>
      <vt:lpstr>Despliegue de modelos</vt:lpstr>
      <vt:lpstr>Estrategia de despliegue</vt:lpstr>
      <vt:lpstr>Predicción en lotes</vt:lpstr>
      <vt:lpstr>Despliegue de modelos revisitado</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Despliegue de modelos</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Desplegado on-line</vt:lpstr>
      <vt:lpstr>Implementación de REST APIs en Python</vt:lpstr>
      <vt:lpstr>Implementación de REST APIs en Python</vt:lpstr>
      <vt:lpstr>Implementación de REST APIs en Python</vt:lpstr>
      <vt:lpstr>Implementación de REST APIs en Python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173</cp:revision>
  <dcterms:created xsi:type="dcterms:W3CDTF">2024-02-08T17:40:43Z</dcterms:created>
  <dcterms:modified xsi:type="dcterms:W3CDTF">2025-04-12T12:43:37Z</dcterms:modified>
</cp:coreProperties>
</file>